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3"/>
    <p:sldMasterId id="2147483678" r:id="rId4"/>
  </p:sldMasterIdLst>
  <p:notesMasterIdLst>
    <p:notesMasterId r:id="rId9"/>
  </p:notesMasterIdLst>
  <p:sldIdLst>
    <p:sldId id="522" r:id="rId5"/>
    <p:sldId id="966" r:id="rId6"/>
    <p:sldId id="588" r:id="rId7"/>
    <p:sldId id="906" r:id="rId8"/>
    <p:sldId id="669" r:id="rId10"/>
    <p:sldId id="667" r:id="rId11"/>
    <p:sldId id="736" r:id="rId12"/>
    <p:sldId id="745" r:id="rId13"/>
    <p:sldId id="859" r:id="rId14"/>
    <p:sldId id="738" r:id="rId15"/>
    <p:sldId id="739" r:id="rId16"/>
    <p:sldId id="595" r:id="rId17"/>
    <p:sldId id="671" r:id="rId18"/>
    <p:sldId id="672" r:id="rId19"/>
    <p:sldId id="746" r:id="rId20"/>
    <p:sldId id="674" r:id="rId21"/>
    <p:sldId id="747" r:id="rId22"/>
    <p:sldId id="748" r:id="rId23"/>
    <p:sldId id="749" r:id="rId24"/>
    <p:sldId id="750" r:id="rId25"/>
    <p:sldId id="909" r:id="rId26"/>
    <p:sldId id="752" r:id="rId27"/>
    <p:sldId id="829" r:id="rId28"/>
    <p:sldId id="918" r:id="rId29"/>
    <p:sldId id="919" r:id="rId30"/>
    <p:sldId id="695" r:id="rId31"/>
    <p:sldId id="697" r:id="rId32"/>
    <p:sldId id="703" r:id="rId33"/>
    <p:sldId id="915" r:id="rId34"/>
    <p:sldId id="718" r:id="rId35"/>
    <p:sldId id="717" r:id="rId36"/>
    <p:sldId id="1026" r:id="rId37"/>
    <p:sldId id="1027" r:id="rId38"/>
    <p:sldId id="1028" r:id="rId39"/>
    <p:sldId id="1029" r:id="rId40"/>
    <p:sldId id="1030" r:id="rId41"/>
    <p:sldId id="1031" r:id="rId42"/>
    <p:sldId id="1032" r:id="rId43"/>
    <p:sldId id="1033" r:id="rId44"/>
    <p:sldId id="1034" r:id="rId45"/>
    <p:sldId id="1035" r:id="rId46"/>
    <p:sldId id="1036" r:id="rId47"/>
    <p:sldId id="1037" r:id="rId48"/>
    <p:sldId id="1038" r:id="rId49"/>
    <p:sldId id="1039" r:id="rId50"/>
    <p:sldId id="732" r:id="rId51"/>
    <p:sldId id="726" r:id="rId52"/>
    <p:sldId id="725" r:id="rId53"/>
    <p:sldId id="728" r:id="rId54"/>
    <p:sldId id="729" r:id="rId55"/>
    <p:sldId id="730" r:id="rId56"/>
    <p:sldId id="905" r:id="rId57"/>
  </p:sldIdLst>
  <p:sldSz cx="9144000" cy="6858000" type="screen4x3"/>
  <p:notesSz cx="6646545" cy="9777095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54F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1386" y="66"/>
      </p:cViewPr>
      <p:guideLst>
        <p:guide orient="horz" pos="2160"/>
        <p:guide pos="301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0" Type="http://schemas.openxmlformats.org/officeDocument/2006/relationships/tableStyles" Target="tableStyles.xml"/><Relationship Id="rId6" Type="http://schemas.openxmlformats.org/officeDocument/2006/relationships/slide" Target="slides/slide2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" Type="http://schemas.openxmlformats.org/officeDocument/2006/relationships/slide" Target="slides/slide1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file:///D:\&#30127;&#29378;&#24037;&#20316;\&#22521;&#35757;&#35838;&#20214;\&#20013;&#22269;&#30331;&#35760;&#20844;&#21496;&#22823;&#36890;&#35777;&#21048;&#35762;&#35299;&#19977;&#26495;&#21215;&#36164;&#26041;&#26696;\&#36716;&#26495;&#24773;&#20917;&#32479;&#35745;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oleObject" Target="file:///D:\&#25206;&#36139;&#35745;&#21010;\&#36196;&#23792;&#24066;&#23425;&#22478;&#21439;&#25112;&#30053;&#21512;&#20316;&#21327;&#35758;\&#19978;&#24066;&#32929;&#31080;&#19968;&#35272;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oleObject" Target="file:///C:\Users\pc\Documents\WeChat%20Files\chj7866006chj\Files\&#19978;&#24066;&#32929;&#31080;&#19968;&#35272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[转板情况统计.xlsx]万得!$K$85:$M$85</c:f>
              <c:strCache>
                <c:ptCount val="3"/>
                <c:pt idx="0">
                  <c:v>上市辅导期</c:v>
                </c:pt>
                <c:pt idx="1">
                  <c:v>申请IPO</c:v>
                </c:pt>
                <c:pt idx="2">
                  <c:v>转板成功</c:v>
                </c:pt>
              </c:strCache>
            </c:strRef>
          </c:cat>
          <c:val>
            <c:numRef>
              <c:f>[转板情况统计.xlsx]万得!$K$86:$M$86</c:f>
              <c:numCache>
                <c:formatCode>General</c:formatCode>
                <c:ptCount val="3"/>
                <c:pt idx="0">
                  <c:v>461</c:v>
                </c:pt>
                <c:pt idx="1">
                  <c:v>80</c:v>
                </c:pt>
                <c:pt idx="2">
                  <c:v>61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-772351904"/>
        <c:axId val="-772347552"/>
      </c:barChart>
      <c:catAx>
        <c:axId val="-772351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pPr>
          </a:p>
        </c:txPr>
        <c:crossAx val="-772347552"/>
        <c:crosses val="autoZero"/>
        <c:auto val="1"/>
        <c:lblAlgn val="ctr"/>
        <c:lblOffset val="100"/>
        <c:noMultiLvlLbl val="0"/>
      </c:catAx>
      <c:valAx>
        <c:axId val="-7723475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772351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68000">
          <a:schemeClr val="lt1">
            <a:lumMod val="85000"/>
          </a:schemeClr>
        </a:gs>
        <a:gs pos="100000">
          <a:schemeClr val="lt1"/>
        </a:gs>
      </a:gsLst>
      <a:lin ang="5400000" scaled="1"/>
      <a:tileRect/>
    </a:gra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[上市股票一览.xlsx]Sheet2!$A$10</c:f>
              <c:strCache>
                <c:ptCount val="1"/>
                <c:pt idx="0">
                  <c:v>深信服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elete val="1"/>
          </c:dLbls>
          <c:trendline>
            <c:spPr>
              <a:ln w="19050" cap="rnd">
                <a:solidFill>
                  <a:schemeClr val="accent1"/>
                </a:solidFill>
              </a:ln>
              <a:effectLst/>
            </c:spPr>
            <c:trendlineType val="linear"/>
            <c:dispRSqr val="0"/>
            <c:dispEq val="0"/>
          </c:trendline>
          <c:cat>
            <c:strRef>
              <c:f>[上市股票一览.xlsx]Sheet2!$B$9:$D$9</c:f>
              <c:strCache>
                <c:ptCount val="3"/>
                <c:pt idx="0">
                  <c:v>2015营业收入</c:v>
                </c:pt>
                <c:pt idx="1">
                  <c:v>2016营业收入</c:v>
                </c:pt>
                <c:pt idx="2">
                  <c:v>2017营业收入</c:v>
                </c:pt>
              </c:strCache>
            </c:strRef>
          </c:cat>
          <c:val>
            <c:numRef>
              <c:f>[上市股票一览.xlsx]Sheet2!$B$10:$D$10</c:f>
              <c:numCache>
                <c:formatCode>_ * #,##0.00_ ;_ * \-#,##0.00_ ;_ * "-"??_ ;_ @_ </c:formatCode>
                <c:ptCount val="3"/>
                <c:pt idx="0">
                  <c:v>1318758308.19</c:v>
                </c:pt>
                <c:pt idx="1">
                  <c:v>1750046752.41</c:v>
                </c:pt>
                <c:pt idx="2">
                  <c:v>2472474537.36</c:v>
                </c:pt>
              </c:numCache>
            </c:numRef>
          </c:val>
        </c:ser>
        <c:ser>
          <c:idx val="1"/>
          <c:order val="1"/>
          <c:tx>
            <c:strRef>
              <c:f>[上市股票一览.xlsx]Sheet2!$A$11</c:f>
              <c:strCache>
                <c:ptCount val="1"/>
                <c:pt idx="0">
                  <c:v>欣悦科技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elete val="1"/>
          </c:dLbls>
          <c:trendline>
            <c:spPr>
              <a:ln w="19050" cap="rnd">
                <a:solidFill>
                  <a:schemeClr val="accent2"/>
                </a:solidFill>
              </a:ln>
              <a:effectLst/>
            </c:spPr>
            <c:trendlineType val="linear"/>
            <c:dispRSqr val="0"/>
            <c:dispEq val="0"/>
          </c:trendline>
          <c:cat>
            <c:strRef>
              <c:f>[上市股票一览.xlsx]Sheet2!$B$9:$D$9</c:f>
              <c:strCache>
                <c:ptCount val="3"/>
                <c:pt idx="0">
                  <c:v>2015营业收入</c:v>
                </c:pt>
                <c:pt idx="1">
                  <c:v>2016营业收入</c:v>
                </c:pt>
                <c:pt idx="2">
                  <c:v>2017营业收入</c:v>
                </c:pt>
              </c:strCache>
            </c:strRef>
          </c:cat>
          <c:val>
            <c:numRef>
              <c:f>[上市股票一览.xlsx]Sheet2!$B$11:$D$11</c:f>
              <c:numCache>
                <c:formatCode>_ * #,##0.00_ ;_ * \-#,##0.00_ ;_ * "-"??_ ;_ @_ </c:formatCode>
                <c:ptCount val="3"/>
                <c:pt idx="0">
                  <c:v>345598883.24</c:v>
                </c:pt>
                <c:pt idx="1">
                  <c:v>585277886.38</c:v>
                </c:pt>
                <c:pt idx="2">
                  <c:v>490665098.11</c:v>
                </c:pt>
              </c:numCache>
            </c:numRef>
          </c:val>
        </c:ser>
        <c:ser>
          <c:idx val="2"/>
          <c:order val="2"/>
          <c:tx>
            <c:strRef>
              <c:f>[上市股票一览.xlsx]Sheet2!$A$12</c:f>
              <c:strCache>
                <c:ptCount val="1"/>
                <c:pt idx="0">
                  <c:v>汉嘉设计</c:v>
                </c:pt>
              </c:strCache>
            </c:strRef>
          </c:tx>
          <c:spPr>
            <a:gradFill rotWithShape="1">
              <a:gsLst>
                <a:gs pos="0">
                  <a:srgbClr val="9EE256"/>
                </a:gs>
                <a:gs pos="100000">
                  <a:srgbClr val="52762D"/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elete val="1"/>
          </c:dLbls>
          <c:trendline>
            <c:spPr>
              <a:ln w="19050" cap="rnd">
                <a:solidFill>
                  <a:schemeClr val="accent3"/>
                </a:solidFill>
              </a:ln>
              <a:effectLst/>
            </c:spPr>
            <c:trendlineType val="linear"/>
            <c:dispRSqr val="0"/>
            <c:dispEq val="0"/>
          </c:trendline>
          <c:cat>
            <c:strRef>
              <c:f>[上市股票一览.xlsx]Sheet2!$B$9:$D$9</c:f>
              <c:strCache>
                <c:ptCount val="3"/>
                <c:pt idx="0">
                  <c:v>2015营业收入</c:v>
                </c:pt>
                <c:pt idx="1">
                  <c:v>2016营业收入</c:v>
                </c:pt>
                <c:pt idx="2">
                  <c:v>2017营业收入</c:v>
                </c:pt>
              </c:strCache>
            </c:strRef>
          </c:cat>
          <c:val>
            <c:numRef>
              <c:f>[上市股票一览.xlsx]Sheet2!$B$12:$D$12</c:f>
              <c:numCache>
                <c:formatCode>_ * #,##0.00_ ;_ * \-#,##0.00_ ;_ * "-"??_ ;_ @_ </c:formatCode>
                <c:ptCount val="3"/>
                <c:pt idx="0">
                  <c:v>494872805.03</c:v>
                </c:pt>
                <c:pt idx="1">
                  <c:v>501800182.25</c:v>
                </c:pt>
                <c:pt idx="2">
                  <c:v>726208060.66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626268480"/>
        <c:axId val="318565654"/>
      </c:barChart>
      <c:catAx>
        <c:axId val="62626848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华文楷体" panose="02010600040101010101" pitchFamily="2" charset="-122"/>
              </a:defRPr>
            </a:pPr>
          </a:p>
        </c:txPr>
        <c:crossAx val="318565654"/>
        <c:crosses val="autoZero"/>
        <c:auto val="1"/>
        <c:lblAlgn val="ctr"/>
        <c:lblOffset val="100"/>
        <c:noMultiLvlLbl val="0"/>
      </c:catAx>
      <c:valAx>
        <c:axId val="31856565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 * #,##0.00_ ;_ * \-#,##0.00_ ;_ * &quot;-&quot;??_ ;_ @_ 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华文楷体" panose="02010600040101010101" pitchFamily="2" charset="-122"/>
              </a:defRPr>
            </a:pPr>
          </a:p>
        </c:txPr>
        <c:crossAx val="62626848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0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华文楷体" panose="02010600040101010101" pitchFamily="2" charset="-122"/>
              </a:defRPr>
            </a:pPr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lang="zh-CN" sz="1050" b="1">
          <a:latin typeface="华文楷体" panose="02010600040101010101" pitchFamily="2" charset="-122"/>
          <a:ea typeface="华文楷体" panose="02010600040101010101" pitchFamily="2" charset="-122"/>
          <a:cs typeface="华文楷体" panose="02010600040101010101" pitchFamily="2" charset="-122"/>
          <a:sym typeface="华文楷体" panose="02010600040101010101" pitchFamily="2" charset="-122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[上市股票一览.xlsx]Sheet2!$F$10</c:f>
              <c:strCache>
                <c:ptCount val="1"/>
                <c:pt idx="0">
                  <c:v>深信服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[上市股票一览.xlsx]Sheet2!$G$9:$I$9</c:f>
              <c:strCache>
                <c:ptCount val="3"/>
                <c:pt idx="0">
                  <c:v>2015净利润</c:v>
                </c:pt>
                <c:pt idx="1">
                  <c:v>2016净利润</c:v>
                </c:pt>
                <c:pt idx="2">
                  <c:v>2017净利润</c:v>
                </c:pt>
              </c:strCache>
            </c:strRef>
          </c:cat>
          <c:val>
            <c:numRef>
              <c:f>[上市股票一览.xlsx]Sheet2!$G$10:$I$10</c:f>
              <c:numCache>
                <c:formatCode>_ * #,##0.00_ ;_ * \-#,##0.00_ ;_ * "-"??_ ;_ @_ </c:formatCode>
                <c:ptCount val="3"/>
                <c:pt idx="0">
                  <c:v>330044146.52</c:v>
                </c:pt>
                <c:pt idx="1">
                  <c:v>257557075.84</c:v>
                </c:pt>
                <c:pt idx="2">
                  <c:v>573519304.75</c:v>
                </c:pt>
              </c:numCache>
            </c:numRef>
          </c:val>
        </c:ser>
        <c:ser>
          <c:idx val="1"/>
          <c:order val="1"/>
          <c:tx>
            <c:strRef>
              <c:f>[上市股票一览.xlsx]Sheet2!$F$11</c:f>
              <c:strCache>
                <c:ptCount val="1"/>
                <c:pt idx="0">
                  <c:v>欣悦科技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trendline>
            <c:spPr>
              <a:ln w="19050" cap="rnd">
                <a:solidFill>
                  <a:schemeClr val="accent2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[上市股票一览.xlsx]Sheet2!$G$9:$I$9</c:f>
              <c:strCache>
                <c:ptCount val="3"/>
                <c:pt idx="0">
                  <c:v>2015净利润</c:v>
                </c:pt>
                <c:pt idx="1">
                  <c:v>2016净利润</c:v>
                </c:pt>
                <c:pt idx="2">
                  <c:v>2017净利润</c:v>
                </c:pt>
              </c:strCache>
            </c:strRef>
          </c:cat>
          <c:val>
            <c:numRef>
              <c:f>[上市股票一览.xlsx]Sheet2!$G$11:$I$11</c:f>
              <c:numCache>
                <c:formatCode>_ * #,##0.00_ ;_ * \-#,##0.00_ ;_ * "-"??_ ;_ @_ </c:formatCode>
                <c:ptCount val="3"/>
                <c:pt idx="0">
                  <c:v>91903813.07</c:v>
                </c:pt>
                <c:pt idx="1">
                  <c:v>126314160.01</c:v>
                </c:pt>
                <c:pt idx="2">
                  <c:v>91496814.62</c:v>
                </c:pt>
              </c:numCache>
            </c:numRef>
          </c:val>
        </c:ser>
        <c:ser>
          <c:idx val="2"/>
          <c:order val="2"/>
          <c:tx>
            <c:strRef>
              <c:f>[上市股票一览.xlsx]Sheet2!$F$12</c:f>
              <c:strCache>
                <c:ptCount val="1"/>
                <c:pt idx="0">
                  <c:v>汉嘉设计</c:v>
                </c:pt>
              </c:strCache>
            </c:strRef>
          </c:tx>
          <c:spPr>
            <a:gradFill>
              <a:gsLst>
                <a:gs pos="0">
                  <a:srgbClr val="14CD68"/>
                </a:gs>
                <a:gs pos="100000">
                  <a:srgbClr val="0B6E38"/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delete val="1"/>
          </c:dLbls>
          <c:trendline>
            <c:spPr>
              <a:ln w="19050" cap="rnd">
                <a:solidFill>
                  <a:schemeClr val="accent3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[上市股票一览.xlsx]Sheet2!$G$9:$I$9</c:f>
              <c:strCache>
                <c:ptCount val="3"/>
                <c:pt idx="0">
                  <c:v>2015净利润</c:v>
                </c:pt>
                <c:pt idx="1">
                  <c:v>2016净利润</c:v>
                </c:pt>
                <c:pt idx="2">
                  <c:v>2017净利润</c:v>
                </c:pt>
              </c:strCache>
            </c:strRef>
          </c:cat>
          <c:val>
            <c:numRef>
              <c:f>[上市股票一览.xlsx]Sheet2!$G$12:$I$12</c:f>
              <c:numCache>
                <c:formatCode>_ * #,##0.00_ ;_ * \-#,##0.00_ ;_ * "-"??_ ;_ @_ </c:formatCode>
                <c:ptCount val="3"/>
                <c:pt idx="0">
                  <c:v>48344314.55</c:v>
                </c:pt>
                <c:pt idx="1">
                  <c:v>48359655.29</c:v>
                </c:pt>
                <c:pt idx="2">
                  <c:v>61454455.45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6268480"/>
        <c:axId val="318565654"/>
      </c:barChart>
      <c:catAx>
        <c:axId val="62626848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318565654"/>
        <c:crosses val="autoZero"/>
        <c:auto val="1"/>
        <c:lblAlgn val="ctr"/>
        <c:lblOffset val="100"/>
        <c:noMultiLvlLbl val="0"/>
      </c:catAx>
      <c:valAx>
        <c:axId val="31856565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 * #,##0.00_ ;_ * \-#,##0.00_ ;_ * &quot;-&quot;??_ ;_ @_ 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626848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0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华文楷体" panose="02010600040101010101" pitchFamily="2" charset="-122"/>
              </a:defRPr>
            </a:pPr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lt1"/>
    </cs:fontRef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>
            <a:noFill/>
          </a:ln>
        </p:spPr>
        <p:txBody>
          <a:bodyPr vert="horz" wrap="square" lIns="90480" tIns="45240" rIns="90480" bIns="4524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>
            <a:noFill/>
          </a:ln>
        </p:spPr>
        <p:txBody>
          <a:bodyPr vert="horz" wrap="square" lIns="90480" tIns="45240" rIns="90480" bIns="45240" numCol="1" anchor="t" anchorCtr="0" compatLnSpc="1"/>
          <a:lstStyle>
            <a:lvl1pPr algn="r"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4081EB5-E884-47FA-8725-50BD9026E583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879475" y="733425"/>
            <a:ext cx="4887913" cy="3665538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备注占位符 4"/>
          <p:cNvSpPr>
            <a:spLocks noGrp="1" noRot="1" noChangeAspect="1" noChangeArrowheads="1"/>
          </p:cNvSpPr>
          <p:nvPr/>
        </p:nvSpPr>
        <p:spPr bwMode="auto">
          <a:xfrm>
            <a:off x="663575" y="4645025"/>
            <a:ext cx="5318125" cy="4398963"/>
          </a:xfrm>
          <a:prstGeom prst="rect">
            <a:avLst/>
          </a:prstGeom>
          <a:noFill/>
          <a:ln>
            <a:noFill/>
          </a:ln>
        </p:spPr>
        <p:txBody>
          <a:bodyPr lIns="90480" tIns="45240" rIns="90480" bIns="45240" anchor="ctr"/>
          <a:lstStyle>
            <a:lvl1pPr defTabSz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单击此处编辑母版文本样式</a:t>
            </a: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第二级</a:t>
            </a: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第三级</a:t>
            </a: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第四级</a:t>
            </a: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第五级</a:t>
            </a: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5288"/>
            <a:ext cx="2879725" cy="4905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480" tIns="45240" rIns="90480" bIns="4524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5550" y="9285288"/>
            <a:ext cx="2879725" cy="4905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480" tIns="45240" rIns="90480" bIns="45240" numCol="1" anchor="b" anchorCtr="0" compatLnSpc="1"/>
          <a:lstStyle/>
          <a:p>
            <a:pPr lvl="0" algn="r" fontAlgn="base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D6A01-66A6-41DB-92CC-920FC3B03F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384D0-E8C0-4FB2-93D8-B1A58490B2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082F6-F77F-487A-A20D-05E951C2AB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A0C778-EDC3-499F-9035-FF517CE8DF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D6A01-66A6-41DB-92CC-920FC3B03F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D6A01-66A6-41DB-92CC-920FC3B03F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D6A01-66A6-41DB-92CC-920FC3B03F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B21F121-C52A-4A00-9B6C-6089EE270D64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1831CA0-7200-4BAD-9036-E77856EC4690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1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714625" y="635793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B4BD0C-D489-477A-92E7-A2ADFF90801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1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714625" y="635793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3329701" y="922872"/>
            <a:ext cx="2484599" cy="45722"/>
            <a:chOff x="1198662" y="-603448"/>
            <a:chExt cx="4188175" cy="72008"/>
          </a:xfrm>
        </p:grpSpPr>
        <p:sp>
          <p:nvSpPr>
            <p:cNvPr id="4" name="矩形 3"/>
            <p:cNvSpPr/>
            <p:nvPr/>
          </p:nvSpPr>
          <p:spPr>
            <a:xfrm>
              <a:off x="1198662" y="-603448"/>
              <a:ext cx="837635" cy="72008"/>
            </a:xfrm>
            <a:prstGeom prst="rect">
              <a:avLst/>
            </a:prstGeom>
            <a:solidFill>
              <a:srgbClr val="FFAC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" name="矩形 4"/>
            <p:cNvSpPr/>
            <p:nvPr/>
          </p:nvSpPr>
          <p:spPr>
            <a:xfrm>
              <a:off x="2036297" y="-603448"/>
              <a:ext cx="837635" cy="72008"/>
            </a:xfrm>
            <a:prstGeom prst="rect">
              <a:avLst/>
            </a:prstGeom>
            <a:solidFill>
              <a:srgbClr val="DF5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6" name="矩形 5"/>
            <p:cNvSpPr/>
            <p:nvPr/>
          </p:nvSpPr>
          <p:spPr>
            <a:xfrm>
              <a:off x="2873932" y="-603448"/>
              <a:ext cx="837635" cy="72008"/>
            </a:xfrm>
            <a:prstGeom prst="rect">
              <a:avLst/>
            </a:prstGeom>
            <a:solidFill>
              <a:srgbClr val="49C2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" name="矩形 7"/>
            <p:cNvSpPr/>
            <p:nvPr/>
          </p:nvSpPr>
          <p:spPr>
            <a:xfrm>
              <a:off x="3711567" y="-603448"/>
              <a:ext cx="837635" cy="72008"/>
            </a:xfrm>
            <a:prstGeom prst="rect">
              <a:avLst/>
            </a:prstGeom>
            <a:solidFill>
              <a:srgbClr val="3BA9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9" name="矩形 8"/>
            <p:cNvSpPr/>
            <p:nvPr/>
          </p:nvSpPr>
          <p:spPr>
            <a:xfrm>
              <a:off x="4549202" y="-603448"/>
              <a:ext cx="837635" cy="72008"/>
            </a:xfrm>
            <a:prstGeom prst="rect">
              <a:avLst/>
            </a:prstGeom>
            <a:solidFill>
              <a:srgbClr val="9DCB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0" y="1268839"/>
            <a:ext cx="9144000" cy="4968859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3329701" y="922872"/>
            <a:ext cx="2484599" cy="45722"/>
            <a:chOff x="1198662" y="-603448"/>
            <a:chExt cx="4188175" cy="72008"/>
          </a:xfrm>
        </p:grpSpPr>
        <p:sp>
          <p:nvSpPr>
            <p:cNvPr id="4" name="矩形 3"/>
            <p:cNvSpPr/>
            <p:nvPr/>
          </p:nvSpPr>
          <p:spPr>
            <a:xfrm>
              <a:off x="1198662" y="-603448"/>
              <a:ext cx="837635" cy="72008"/>
            </a:xfrm>
            <a:prstGeom prst="rect">
              <a:avLst/>
            </a:prstGeom>
            <a:solidFill>
              <a:srgbClr val="FFAC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" name="矩形 4"/>
            <p:cNvSpPr/>
            <p:nvPr/>
          </p:nvSpPr>
          <p:spPr>
            <a:xfrm>
              <a:off x="2036297" y="-603448"/>
              <a:ext cx="837635" cy="72008"/>
            </a:xfrm>
            <a:prstGeom prst="rect">
              <a:avLst/>
            </a:prstGeom>
            <a:solidFill>
              <a:srgbClr val="DF5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6" name="矩形 5"/>
            <p:cNvSpPr/>
            <p:nvPr/>
          </p:nvSpPr>
          <p:spPr>
            <a:xfrm>
              <a:off x="2873932" y="-603448"/>
              <a:ext cx="837635" cy="72008"/>
            </a:xfrm>
            <a:prstGeom prst="rect">
              <a:avLst/>
            </a:prstGeom>
            <a:solidFill>
              <a:srgbClr val="49C2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" name="矩形 7"/>
            <p:cNvSpPr/>
            <p:nvPr/>
          </p:nvSpPr>
          <p:spPr>
            <a:xfrm>
              <a:off x="3711567" y="-603448"/>
              <a:ext cx="837635" cy="72008"/>
            </a:xfrm>
            <a:prstGeom prst="rect">
              <a:avLst/>
            </a:prstGeom>
            <a:solidFill>
              <a:srgbClr val="3BA9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9" name="矩形 8"/>
            <p:cNvSpPr/>
            <p:nvPr/>
          </p:nvSpPr>
          <p:spPr>
            <a:xfrm>
              <a:off x="4549202" y="-603448"/>
              <a:ext cx="837635" cy="72008"/>
            </a:xfrm>
            <a:prstGeom prst="rect">
              <a:avLst/>
            </a:prstGeom>
            <a:solidFill>
              <a:srgbClr val="9DCB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0" y="1268839"/>
            <a:ext cx="9144000" cy="4968859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 userDrawn="1"/>
        </p:nvSpPr>
        <p:spPr>
          <a:xfrm>
            <a:off x="8500362" y="322573"/>
            <a:ext cx="365983" cy="28708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285" tIns="45141" rIns="90285" bIns="45141" rtlCol="0" anchor="ctr"/>
          <a:lstStyle/>
          <a:p>
            <a:pPr algn="ctr"/>
            <a:endParaRPr lang="en-US" sz="1880" dirty="0"/>
          </a:p>
        </p:txBody>
      </p:sp>
      <p:sp>
        <p:nvSpPr>
          <p:cNvPr id="6" name="Isosceles Triangle 10"/>
          <p:cNvSpPr/>
          <p:nvPr userDrawn="1"/>
        </p:nvSpPr>
        <p:spPr>
          <a:xfrm rot="10610802">
            <a:off x="8504737" y="421699"/>
            <a:ext cx="366581" cy="261868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285" tIns="45141" rIns="90285" bIns="45141" rtlCol="0" anchor="ctr"/>
          <a:lstStyle/>
          <a:p>
            <a:pPr algn="ctr"/>
            <a:endParaRPr lang="en-US" sz="1880"/>
          </a:p>
        </p:txBody>
      </p:sp>
      <p:sp>
        <p:nvSpPr>
          <p:cNvPr id="7" name="Slide Number Placeholder 5"/>
          <p:cNvSpPr txBox="1"/>
          <p:nvPr userDrawn="1"/>
        </p:nvSpPr>
        <p:spPr>
          <a:xfrm>
            <a:off x="8519485" y="273266"/>
            <a:ext cx="337081" cy="467469"/>
          </a:xfrm>
          <a:prstGeom prst="rect">
            <a:avLst/>
          </a:prstGeom>
        </p:spPr>
        <p:txBody>
          <a:bodyPr vert="horz" lIns="0" tIns="0" rIns="0" bIns="45141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985" smtClean="0"/>
            </a:fld>
            <a:endParaRPr lang="en-US" sz="985" dirty="0"/>
          </a:p>
        </p:txBody>
      </p:sp>
      <p:grpSp>
        <p:nvGrpSpPr>
          <p:cNvPr id="8" name="Group 5"/>
          <p:cNvGrpSpPr/>
          <p:nvPr userDrawn="1"/>
        </p:nvGrpSpPr>
        <p:grpSpPr>
          <a:xfrm>
            <a:off x="347419" y="6309614"/>
            <a:ext cx="224082" cy="294888"/>
            <a:chOff x="4328868" y="5502988"/>
            <a:chExt cx="500307" cy="493774"/>
          </a:xfrm>
        </p:grpSpPr>
        <p:sp>
          <p:nvSpPr>
            <p:cNvPr id="9" name="Freeform 7">
              <a:hlinkClick r:id="" action="ppaction://hlinkshowjump?jump=previousslide"/>
            </p:cNvPr>
            <p:cNvSpPr/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/>
            <a:lstStyle/>
            <a:p>
              <a:endParaRPr lang="id-ID" sz="1880"/>
            </a:p>
          </p:txBody>
        </p:sp>
        <p:sp>
          <p:nvSpPr>
            <p:cNvPr id="10" name="Freeform 8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/>
            <a:lstStyle/>
            <a:p>
              <a:endParaRPr lang="id-ID" sz="1880"/>
            </a:p>
          </p:txBody>
        </p:sp>
      </p:grpSp>
      <p:grpSp>
        <p:nvGrpSpPr>
          <p:cNvPr id="11" name="Group 9"/>
          <p:cNvGrpSpPr/>
          <p:nvPr userDrawn="1"/>
        </p:nvGrpSpPr>
        <p:grpSpPr>
          <a:xfrm flipH="1">
            <a:off x="933709" y="6309614"/>
            <a:ext cx="224082" cy="294888"/>
            <a:chOff x="4328868" y="5502988"/>
            <a:chExt cx="500307" cy="493774"/>
          </a:xfrm>
        </p:grpSpPr>
        <p:sp>
          <p:nvSpPr>
            <p:cNvPr id="12" name="Freeform 10">
              <a:hlinkClick r:id="" action="ppaction://hlinkshowjump?jump=nextslide"/>
            </p:cNvPr>
            <p:cNvSpPr/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/>
            <a:lstStyle/>
            <a:p>
              <a:endParaRPr lang="id-ID" sz="1880"/>
            </a:p>
          </p:txBody>
        </p:sp>
        <p:sp>
          <p:nvSpPr>
            <p:cNvPr id="13" name="Freeform 11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/>
            <a:lstStyle/>
            <a:p>
              <a:endParaRPr lang="id-ID" sz="1880"/>
            </a:p>
          </p:txBody>
        </p:sp>
      </p:grpSp>
      <p:cxnSp>
        <p:nvCxnSpPr>
          <p:cNvPr id="14" name="Straight Connector 3"/>
          <p:cNvCxnSpPr/>
          <p:nvPr userDrawn="1"/>
        </p:nvCxnSpPr>
        <p:spPr>
          <a:xfrm>
            <a:off x="552710" y="6460767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B908668-7343-4A16-AF01-A58F017B71C2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1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07D2000-22E5-4687-BE2F-6F9AC93D943D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1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597535"/>
          </a:xfrm>
        </p:spPr>
        <p:txBody>
          <a:bodyPr/>
          <a:lstStyle>
            <a:lvl1pPr algn="l"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39585D-AD7B-4576-A2CC-5720F3CCA884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1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86D8F8-C840-4215-8F72-CDD4C2A4725D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1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A1E5E48-7E3A-4597-8512-9482EC3E0032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1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638AAF1-DB49-411B-AD0E-8AA7B4E0ED5D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1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C1351E-53B6-490D-9D48-0FC592E53CB6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1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8102A9F-D80D-4543-A428-AD99358B5C7E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1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82CD8B7-5D0F-4D78-ABCF-BDADC72CF3B3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1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28F7C-0F96-4F83-B8BF-CFFFAE3E406D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1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E7F51AB-B756-4414-AAD7-94F1F0FC4075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1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BF0AE88-E2F9-4A03-81F3-D9ACFA599544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1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hf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52" y="342902"/>
            <a:ext cx="160011" cy="5562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5" tIns="34287" rIns="68575" bIns="34287" rtlCol="0" anchor="ctr"/>
          <a:lstStyle/>
          <a:p>
            <a:pPr algn="ctr" defTabSz="963930"/>
            <a:endParaRPr lang="zh-CN" altLang="en-US" sz="140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8A415FC-8B14-4628-9B61-6012E3103940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1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714625" y="635793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9DCD0-F0D8-4CC5-A48C-073BB0CE0ADA}" type="datetime1">
              <a:rPr lang="zh-CN" altLang="en-US" smtClean="0"/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7C4AA-064A-47A7-A070-FE09BE2412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BC14DFC-3408-405E-8AC5-4899F3F7C83E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1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714625" y="635793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E73EBD5-A2A3-4BD0-9726-365A942721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1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2714625" y="635793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ACB526C-3DF2-457E-9BA0-40354CA84564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1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714625" y="635793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AF3E15-6D79-4556-93F7-9C12632189F2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1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714625" y="635793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D46E558-4FC6-46B1-B46B-A59DFFEAB41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1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714625" y="635793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E775C18-BA09-46C5-A7F8-879588ADF4BA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1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714625" y="635793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hf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image" Target="../media/image1.jpe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6.xml"/><Relationship Id="rId8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 indent="-285750"/>
            <a:r>
              <a:rPr lang="zh-CN" altLang="zh-CN" dirty="0"/>
              <a:t>第二级</a:t>
            </a:r>
            <a:endParaRPr lang="zh-CN" altLang="zh-CN" dirty="0"/>
          </a:p>
          <a:p>
            <a:pPr lvl="2" indent="-228600"/>
            <a:r>
              <a:rPr lang="zh-CN" altLang="zh-CN" dirty="0"/>
              <a:t>第三级</a:t>
            </a:r>
            <a:endParaRPr lang="zh-CN" altLang="zh-CN" dirty="0"/>
          </a:p>
          <a:p>
            <a:pPr lvl="3" indent="-228600"/>
            <a:r>
              <a:rPr lang="zh-CN" altLang="zh-CN" dirty="0"/>
              <a:t>第四级</a:t>
            </a:r>
            <a:endParaRPr lang="zh-CN" altLang="zh-CN" dirty="0"/>
          </a:p>
          <a:p>
            <a:pPr lvl="4" indent="-228600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sym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3268C5C-672D-4EF4-A71F-E3DE904C6B24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714625" y="635793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fontAlgn="base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6903720" y="6314440"/>
            <a:ext cx="190182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投资银行事业部</a:t>
            </a:r>
            <a:endParaRPr lang="zh-CN" altLang="en-US" sz="1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 indent="-285750"/>
            <a:r>
              <a:rPr lang="zh-CN" altLang="zh-CN" dirty="0"/>
              <a:t>第二级</a:t>
            </a:r>
            <a:endParaRPr lang="zh-CN" altLang="zh-CN" dirty="0"/>
          </a:p>
          <a:p>
            <a:pPr lvl="2" indent="-228600"/>
            <a:r>
              <a:rPr lang="zh-CN" altLang="zh-CN" dirty="0"/>
              <a:t>第三级</a:t>
            </a:r>
            <a:endParaRPr lang="zh-CN" altLang="zh-CN" dirty="0"/>
          </a:p>
          <a:p>
            <a:pPr lvl="3" indent="-228600"/>
            <a:r>
              <a:rPr lang="zh-CN" altLang="zh-CN" dirty="0"/>
              <a:t>第四级</a:t>
            </a:r>
            <a:endParaRPr lang="zh-CN" altLang="zh-CN" dirty="0"/>
          </a:p>
          <a:p>
            <a:pPr lvl="4" indent="-228600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sym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5471E8-8494-4EBD-9D54-DF12861E432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sym typeface="Arial" panose="020B0604020202020204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1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fontAlgn="base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791" y="365781"/>
            <a:ext cx="7886418" cy="132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791" y="1825890"/>
            <a:ext cx="7886418" cy="4351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791" y="6356746"/>
            <a:ext cx="2056836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5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809" y="6356746"/>
            <a:ext cx="3086382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5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8374" y="6356746"/>
            <a:ext cx="2056836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5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</p:sldLayoutIdLst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txStyles>
    <p:titleStyle>
      <a:lvl1pPr algn="l" defTabSz="650240" rtl="0" eaLnBrk="1" latinLnBrk="0" hangingPunct="1">
        <a:lnSpc>
          <a:spcPct val="90000"/>
        </a:lnSpc>
        <a:spcBef>
          <a:spcPct val="0"/>
        </a:spcBef>
        <a:buNone/>
        <a:defRPr sz="31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560" indent="-162560" algn="l" defTabSz="650240" rtl="0" eaLnBrk="1" latinLnBrk="0" hangingPunct="1">
        <a:lnSpc>
          <a:spcPct val="90000"/>
        </a:lnSpc>
        <a:spcBef>
          <a:spcPts val="710"/>
        </a:spcBef>
        <a:buFont typeface="Arial" panose="020B0604020202020204" pitchFamily="34" charset="0"/>
        <a:buChar char="•"/>
        <a:defRPr sz="1990" kern="1200">
          <a:solidFill>
            <a:schemeClr val="tx1"/>
          </a:solidFill>
          <a:latin typeface="+mn-lt"/>
          <a:ea typeface="+mn-ea"/>
          <a:cs typeface="+mn-cs"/>
        </a:defRPr>
      </a:lvl1pPr>
      <a:lvl2pPr marL="48768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1280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3pPr>
      <a:lvl4pPr marL="113792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5pPr>
      <a:lvl6pPr marL="178816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6pPr>
      <a:lvl7pPr marL="211328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7pPr>
      <a:lvl8pPr marL="243840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8pPr>
      <a:lvl9pPr marL="276352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1pPr>
      <a:lvl2pPr marL="32512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2pPr>
      <a:lvl3pPr marL="65024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3pPr>
      <a:lvl4pPr marL="97536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4pPr>
      <a:lvl5pPr marL="130048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5pPr>
      <a:lvl6pPr marL="162560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6pPr>
      <a:lvl7pPr marL="195072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7pPr>
      <a:lvl8pPr marL="227584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8pPr>
      <a:lvl9pPr marL="260096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C:\Users\zhangxin\Desktop\work-daton\领导安排的其他工作\推介册\公司PPT模板\大通简介首页_small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5" descr="http://192.168.6.20/coremail/s?func=mbox:getMessageData&amp;sid=BAIJFNQQZLvtPuHJltQQYxiebwQdhxWq&amp;mid=1%3A1tbiAQANBEqSqMkejwAAmg&amp;part=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900" y="5591175"/>
            <a:ext cx="1601788" cy="436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矩形 1"/>
          <p:cNvSpPr/>
          <p:nvPr/>
        </p:nvSpPr>
        <p:spPr>
          <a:xfrm>
            <a:off x="1047750" y="2643188"/>
            <a:ext cx="6881813" cy="922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091D5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新三板公司融资方式介绍</a:t>
            </a:r>
            <a:endParaRPr lang="zh-CN" altLang="en-US" sz="3600" b="1" dirty="0">
              <a:solidFill>
                <a:srgbClr val="091D5D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414975" y="2788495"/>
            <a:ext cx="293687" cy="1081088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1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15290" y="1377315"/>
            <a:ext cx="8027035" cy="4171315"/>
          </a:xfrm>
          <a:prstGeom prst="rect">
            <a:avLst/>
          </a:prstGeom>
          <a:noFill/>
          <a:ln w="25400">
            <a:solidFill>
              <a:srgbClr val="EB34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1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546726" y="2788495"/>
            <a:ext cx="2895600" cy="1081088"/>
            <a:chOff x="5546726" y="2075260"/>
            <a:chExt cx="2895600" cy="1081088"/>
          </a:xfrm>
          <a:solidFill>
            <a:srgbClr val="0070C0"/>
          </a:solidFill>
        </p:grpSpPr>
        <p:sp>
          <p:nvSpPr>
            <p:cNvPr id="45" name="矩形 44"/>
            <p:cNvSpPr/>
            <p:nvPr/>
          </p:nvSpPr>
          <p:spPr>
            <a:xfrm>
              <a:off x="5546726" y="2075260"/>
              <a:ext cx="568325" cy="1081088"/>
            </a:xfrm>
            <a:prstGeom prst="rect">
              <a:avLst/>
            </a:prstGeom>
            <a:solidFill>
              <a:srgbClr val="EB34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5805489" y="2075260"/>
              <a:ext cx="2636837" cy="1081088"/>
            </a:xfrm>
            <a:prstGeom prst="rect">
              <a:avLst/>
            </a:prstGeom>
            <a:solidFill>
              <a:srgbClr val="EB34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950" dirty="0">
                <a:solidFill>
                  <a:srgbClr val="FFFFFF"/>
                </a:solidFill>
                <a:latin typeface="Berlin Sans FB" panose="020E0602020502020306" pitchFamily="34" charset="0"/>
                <a:ea typeface="Adobe 繁黑體 Std B" panose="020B0700000000000000" pitchFamily="34" charset="-128"/>
              </a:endParaRPr>
            </a:p>
          </p:txBody>
        </p:sp>
      </p:grpSp>
      <p:sp>
        <p:nvSpPr>
          <p:cNvPr id="49" name="矩形 48"/>
          <p:cNvSpPr/>
          <p:nvPr/>
        </p:nvSpPr>
        <p:spPr bwMode="auto">
          <a:xfrm>
            <a:off x="550545" y="995045"/>
            <a:ext cx="3604260" cy="547370"/>
          </a:xfrm>
          <a:prstGeom prst="rect">
            <a:avLst/>
          </a:prstGeom>
          <a:solidFill>
            <a:srgbClr val="EB340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7919" tIns="43959" rIns="87919" bIns="43959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 bwMode="auto">
          <a:xfrm>
            <a:off x="789940" y="995045"/>
            <a:ext cx="3194050" cy="561340"/>
          </a:xfrm>
          <a:prstGeom prst="rect">
            <a:avLst/>
          </a:prstGeom>
          <a:noFill/>
        </p:spPr>
        <p:txBody>
          <a:bodyPr wrap="square" lIns="87919" tIns="43959" rIns="87919" bIns="43959">
            <a:spAutoFit/>
          </a:bodyPr>
          <a:lstStyle/>
          <a:p>
            <a:pPr algn="ctr">
              <a:defRPr/>
            </a:pPr>
            <a:r>
              <a:rPr lang="zh-CN" altLang="en-US" sz="3075" b="1" kern="0" spc="-192" dirty="0">
                <a:ln w="1905">
                  <a:noFill/>
                </a:ln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员工持股计划优势</a:t>
            </a:r>
            <a:endParaRPr lang="zh-CN" altLang="en-US" sz="3075" b="1" kern="0" spc="-192" dirty="0">
              <a:ln w="1905">
                <a:noFill/>
              </a:ln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5886546" y="5115542"/>
            <a:ext cx="1480573" cy="8328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6350" h="19050"/>
            <a:contourClr>
              <a:srgbClr val="969696"/>
            </a:contourClr>
          </a:sp3d>
        </p:spPr>
      </p:pic>
      <p:pic>
        <p:nvPicPr>
          <p:cNvPr id="52" name="Picture 6"/>
          <p:cNvPicPr>
            <a:picLocks noChangeAspect="1" noChangeArrowheads="1"/>
          </p:cNvPicPr>
          <p:nvPr/>
        </p:nvPicPr>
        <p:blipFill>
          <a:blip r:embed="rId2" cstate="screen"/>
          <a:stretch>
            <a:fillRect/>
          </a:stretch>
        </p:blipFill>
        <p:spPr bwMode="auto">
          <a:xfrm rot="854817">
            <a:off x="7456932" y="5166417"/>
            <a:ext cx="1415972" cy="9062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文本框 1"/>
          <p:cNvSpPr txBox="1"/>
          <p:nvPr/>
        </p:nvSpPr>
        <p:spPr>
          <a:xfrm>
            <a:off x="789940" y="2158365"/>
            <a:ext cx="68783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sz="2400">
                <a:latin typeface="华文楷体" panose="02010600040101010101" pitchFamily="2" charset="-122"/>
                <a:ea typeface="华文楷体" panose="02010600040101010101" pitchFamily="2" charset="-122"/>
              </a:rPr>
              <a:t>奠定企业民主管理的基础；扩大资金来源，增加员工收入；留住人才，为员工提</a:t>
            </a:r>
            <a:endParaRPr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sz="2400">
                <a:latin typeface="华文楷体" panose="02010600040101010101" pitchFamily="2" charset="-122"/>
                <a:ea typeface="华文楷体" panose="02010600040101010101" pitchFamily="2" charset="-122"/>
              </a:rPr>
              <a:t>供安全保障；调整企业收益权，转</a:t>
            </a:r>
            <a:endParaRPr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sz="2400">
                <a:latin typeface="华文楷体" panose="02010600040101010101" pitchFamily="2" charset="-122"/>
                <a:ea typeface="华文楷体" panose="02010600040101010101" pitchFamily="2" charset="-122"/>
              </a:rPr>
              <a:t>变企业约束机制。</a:t>
            </a:r>
            <a:endParaRPr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43" grpId="0" bldLvl="0" animBg="1"/>
      <p:bldP spid="49" grpId="0" bldLvl="0" animBg="1"/>
      <p:bldP spid="50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灯片编号占位符 3"/>
          <p:cNvSpPr>
            <a:spLocks noGrp="1"/>
          </p:cNvSpPr>
          <p:nvPr/>
        </p:nvSpPr>
        <p:spPr>
          <a:xfrm>
            <a:off x="2714625" y="6357938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7" name="组合 17"/>
          <p:cNvGrpSpPr/>
          <p:nvPr/>
        </p:nvGrpSpPr>
        <p:grpSpPr>
          <a:xfrm>
            <a:off x="313055" y="1316990"/>
            <a:ext cx="7868920" cy="4224655"/>
            <a:chOff x="4807" y="123681"/>
            <a:chExt cx="9878" cy="3975"/>
          </a:xfrm>
        </p:grpSpPr>
        <p:sp>
          <p:nvSpPr>
            <p:cNvPr id="7" name="圆角矩形 7"/>
            <p:cNvSpPr/>
            <p:nvPr/>
          </p:nvSpPr>
          <p:spPr>
            <a:xfrm>
              <a:off x="4807" y="125031"/>
              <a:ext cx="2580" cy="1170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indent="355600" algn="just"/>
              <a:r>
                <a:rPr lang="en-US" altLang="zh-CN" sz="2000" b="1" kern="100"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  <a:sym typeface="Times New Roman" panose="02020603050405020304"/>
                </a:rPr>
                <a:t>员工持股</a:t>
              </a:r>
              <a:endParaRPr lang="en-US" altLang="zh-CN" sz="2000" b="1" kern="10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Times New Roman" panose="02020603050405020304"/>
              </a:endParaRPr>
            </a:p>
          </p:txBody>
        </p:sp>
        <p:cxnSp>
          <p:nvCxnSpPr>
            <p:cNvPr id="8" name="肘形连接符 8"/>
            <p:cNvCxnSpPr/>
            <p:nvPr/>
          </p:nvCxnSpPr>
          <p:spPr>
            <a:xfrm flipV="1">
              <a:off x="7387" y="124161"/>
              <a:ext cx="1605" cy="1455"/>
            </a:xfrm>
            <a:prstGeom prst="bentConnector3">
              <a:avLst>
                <a:gd name="adj1" fmla="val 50031"/>
              </a:avLst>
            </a:prstGeom>
            <a:ln>
              <a:tailEnd type="arrow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9" name="圆角矩形 9"/>
            <p:cNvSpPr/>
            <p:nvPr/>
          </p:nvSpPr>
          <p:spPr>
            <a:xfrm>
              <a:off x="9082" y="123681"/>
              <a:ext cx="2895" cy="930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indent="355600" algn="just"/>
              <a:r>
                <a:rPr lang="en-US" altLang="zh-CN" sz="2000" b="1" kern="100"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  <a:sym typeface="Times New Roman" panose="02020603050405020304"/>
                </a:rPr>
                <a:t>代持</a:t>
              </a:r>
              <a:endParaRPr lang="en-US" altLang="zh-CN" sz="2000" b="1" kern="10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Times New Roman" panose="02020603050405020304"/>
              </a:endParaRPr>
            </a:p>
          </p:txBody>
        </p:sp>
        <p:cxnSp>
          <p:nvCxnSpPr>
            <p:cNvPr id="10" name="直接箭头连接符 10"/>
            <p:cNvCxnSpPr/>
            <p:nvPr/>
          </p:nvCxnSpPr>
          <p:spPr>
            <a:xfrm>
              <a:off x="8182" y="125601"/>
              <a:ext cx="720" cy="0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圆角矩形 11"/>
            <p:cNvSpPr/>
            <p:nvPr/>
          </p:nvSpPr>
          <p:spPr>
            <a:xfrm>
              <a:off x="9066" y="125151"/>
              <a:ext cx="2941" cy="915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indent="355600" algn="just"/>
              <a:r>
                <a:rPr lang="en-US" altLang="zh-CN" sz="2000" b="1" kern="100"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  <a:sym typeface="Times New Roman" panose="02020603050405020304"/>
                </a:rPr>
                <a:t>持股平台</a:t>
              </a:r>
              <a:endParaRPr lang="en-US" altLang="zh-CN" sz="2000" b="1" kern="10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Times New Roman" panose="02020603050405020304"/>
              </a:endParaRPr>
            </a:p>
          </p:txBody>
        </p:sp>
        <p:cxnSp>
          <p:nvCxnSpPr>
            <p:cNvPr id="12" name="肘形连接符 12"/>
            <p:cNvCxnSpPr>
              <a:stCxn id="7" idx="3"/>
            </p:cNvCxnSpPr>
            <p:nvPr/>
          </p:nvCxnSpPr>
          <p:spPr>
            <a:xfrm>
              <a:off x="7387" y="125616"/>
              <a:ext cx="1605" cy="1545"/>
            </a:xfrm>
            <a:prstGeom prst="bentConnector3">
              <a:avLst>
                <a:gd name="adj1" fmla="val 50031"/>
              </a:avLst>
            </a:prstGeom>
            <a:ln>
              <a:tailEnd type="arrow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圆角矩形 13"/>
            <p:cNvSpPr/>
            <p:nvPr/>
          </p:nvSpPr>
          <p:spPr>
            <a:xfrm>
              <a:off x="9112" y="126816"/>
              <a:ext cx="2925" cy="840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indent="355600" algn="l"/>
              <a:r>
                <a:rPr lang="en-US" altLang="zh-CN" sz="2000" b="1" kern="100"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  <a:sym typeface="Times New Roman" panose="02020603050405020304"/>
                </a:rPr>
                <a:t>员工直接持股</a:t>
              </a:r>
              <a:endParaRPr lang="en-US" altLang="zh-CN" sz="2000" b="1" kern="10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Times New Roman" panose="02020603050405020304"/>
              </a:endParaRPr>
            </a:p>
          </p:txBody>
        </p:sp>
        <p:sp>
          <p:nvSpPr>
            <p:cNvPr id="2050" name=" 2050"/>
            <p:cNvSpPr/>
            <p:nvPr/>
          </p:nvSpPr>
          <p:spPr bwMode="auto">
            <a:xfrm flipH="1">
              <a:off x="12067" y="124416"/>
              <a:ext cx="419" cy="2505"/>
            </a:xfrm>
            <a:custGeom>
              <a:avLst/>
              <a:gdLst>
                <a:gd name="T0" fmla="*/ 2147483646 w 41"/>
                <a:gd name="T1" fmla="*/ 2147483646 h 281"/>
                <a:gd name="T2" fmla="*/ 2147483646 w 41"/>
                <a:gd name="T3" fmla="*/ 2147483646 h 281"/>
                <a:gd name="T4" fmla="*/ 0 w 41"/>
                <a:gd name="T5" fmla="*/ 0 h 281"/>
                <a:gd name="T6" fmla="*/ 2147483646 w 41"/>
                <a:gd name="T7" fmla="*/ 2147483646 h 281"/>
                <a:gd name="T8" fmla="*/ 2147483646 w 41"/>
                <a:gd name="T9" fmla="*/ 2147483646 h 281"/>
                <a:gd name="T10" fmla="*/ 2147483646 w 41"/>
                <a:gd name="T11" fmla="*/ 2147483646 h 281"/>
                <a:gd name="T12" fmla="*/ 2147483646 w 41"/>
                <a:gd name="T13" fmla="*/ 2147483646 h 281"/>
                <a:gd name="T14" fmla="*/ 2147483646 w 41"/>
                <a:gd name="T15" fmla="*/ 2147483646 h 281"/>
                <a:gd name="T16" fmla="*/ 2147483646 w 41"/>
                <a:gd name="T17" fmla="*/ 2147483646 h 281"/>
                <a:gd name="T18" fmla="*/ 2147483646 w 41"/>
                <a:gd name="T19" fmla="*/ 2147483646 h 281"/>
                <a:gd name="T20" fmla="*/ 2147483646 w 41"/>
                <a:gd name="T21" fmla="*/ 2147483646 h 281"/>
                <a:gd name="T22" fmla="*/ 2147483646 w 41"/>
                <a:gd name="T23" fmla="*/ 2147483646 h 281"/>
                <a:gd name="T24" fmla="*/ 2147483646 w 41"/>
                <a:gd name="T25" fmla="*/ 2147483646 h 281"/>
                <a:gd name="T26" fmla="*/ 0 w 41"/>
                <a:gd name="T27" fmla="*/ 2147483646 h 281"/>
                <a:gd name="T28" fmla="*/ 2147483646 w 41"/>
                <a:gd name="T29" fmla="*/ 2147483646 h 281"/>
                <a:gd name="T30" fmla="*/ 2147483646 w 41"/>
                <a:gd name="T31" fmla="*/ 2147483646 h 281"/>
                <a:gd name="T32" fmla="*/ 2147483646 w 41"/>
                <a:gd name="T33" fmla="*/ 2147483646 h 281"/>
                <a:gd name="T34" fmla="*/ 2147483646 w 41"/>
                <a:gd name="T35" fmla="*/ 2147483646 h 281"/>
                <a:gd name="T36" fmla="*/ 2147483646 w 41"/>
                <a:gd name="T37" fmla="*/ 2147483646 h 281"/>
                <a:gd name="T38" fmla="*/ 2147483646 w 41"/>
                <a:gd name="T39" fmla="*/ 2147483646 h 281"/>
                <a:gd name="T40" fmla="*/ 2147483646 w 41"/>
                <a:gd name="T41" fmla="*/ 2147483646 h 281"/>
                <a:gd name="T42" fmla="*/ 2147483646 w 41"/>
                <a:gd name="T43" fmla="*/ 2147483646 h 28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1" h="281">
                  <a:moveTo>
                    <a:pt x="15" y="41"/>
                  </a:moveTo>
                  <a:cubicBezTo>
                    <a:pt x="15" y="29"/>
                    <a:pt x="13" y="19"/>
                    <a:pt x="11" y="13"/>
                  </a:cubicBezTo>
                  <a:cubicBezTo>
                    <a:pt x="9" y="7"/>
                    <a:pt x="5" y="2"/>
                    <a:pt x="0" y="0"/>
                  </a:cubicBezTo>
                  <a:cubicBezTo>
                    <a:pt x="10" y="0"/>
                    <a:pt x="17" y="3"/>
                    <a:pt x="21" y="9"/>
                  </a:cubicBezTo>
                  <a:cubicBezTo>
                    <a:pt x="25" y="14"/>
                    <a:pt x="27" y="27"/>
                    <a:pt x="27" y="45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7" y="114"/>
                    <a:pt x="28" y="122"/>
                    <a:pt x="30" y="128"/>
                  </a:cubicBezTo>
                  <a:cubicBezTo>
                    <a:pt x="32" y="134"/>
                    <a:pt x="35" y="138"/>
                    <a:pt x="41" y="141"/>
                  </a:cubicBezTo>
                  <a:cubicBezTo>
                    <a:pt x="35" y="143"/>
                    <a:pt x="31" y="147"/>
                    <a:pt x="30" y="153"/>
                  </a:cubicBezTo>
                  <a:cubicBezTo>
                    <a:pt x="28" y="158"/>
                    <a:pt x="27" y="167"/>
                    <a:pt x="27" y="179"/>
                  </a:cubicBezTo>
                  <a:cubicBezTo>
                    <a:pt x="27" y="232"/>
                    <a:pt x="27" y="232"/>
                    <a:pt x="27" y="232"/>
                  </a:cubicBezTo>
                  <a:cubicBezTo>
                    <a:pt x="27" y="245"/>
                    <a:pt x="26" y="255"/>
                    <a:pt x="25" y="262"/>
                  </a:cubicBezTo>
                  <a:cubicBezTo>
                    <a:pt x="23" y="269"/>
                    <a:pt x="20" y="274"/>
                    <a:pt x="16" y="277"/>
                  </a:cubicBezTo>
                  <a:cubicBezTo>
                    <a:pt x="12" y="279"/>
                    <a:pt x="7" y="281"/>
                    <a:pt x="0" y="281"/>
                  </a:cubicBezTo>
                  <a:cubicBezTo>
                    <a:pt x="5" y="279"/>
                    <a:pt x="9" y="274"/>
                    <a:pt x="11" y="268"/>
                  </a:cubicBezTo>
                  <a:cubicBezTo>
                    <a:pt x="13" y="261"/>
                    <a:pt x="15" y="252"/>
                    <a:pt x="15" y="240"/>
                  </a:cubicBezTo>
                  <a:cubicBezTo>
                    <a:pt x="15" y="186"/>
                    <a:pt x="15" y="186"/>
                    <a:pt x="15" y="186"/>
                  </a:cubicBezTo>
                  <a:cubicBezTo>
                    <a:pt x="15" y="172"/>
                    <a:pt x="15" y="162"/>
                    <a:pt x="17" y="155"/>
                  </a:cubicBezTo>
                  <a:cubicBezTo>
                    <a:pt x="19" y="148"/>
                    <a:pt x="23" y="144"/>
                    <a:pt x="29" y="141"/>
                  </a:cubicBezTo>
                  <a:cubicBezTo>
                    <a:pt x="23" y="138"/>
                    <a:pt x="19" y="133"/>
                    <a:pt x="17" y="127"/>
                  </a:cubicBezTo>
                  <a:cubicBezTo>
                    <a:pt x="15" y="121"/>
                    <a:pt x="15" y="111"/>
                    <a:pt x="15" y="98"/>
                  </a:cubicBezTo>
                  <a:lnTo>
                    <a:pt x="15" y="4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圆角矩形 15"/>
            <p:cNvSpPr/>
            <p:nvPr/>
          </p:nvSpPr>
          <p:spPr>
            <a:xfrm>
              <a:off x="12615" y="124656"/>
              <a:ext cx="2070" cy="720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indent="355600" algn="just"/>
              <a:r>
                <a:rPr lang="en-US" altLang="zh-CN" sz="2000" b="1" kern="100"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  <a:sym typeface="Times New Roman" panose="02020603050405020304"/>
                </a:rPr>
                <a:t>公司制</a:t>
              </a:r>
              <a:endParaRPr lang="en-US" altLang="zh-CN" sz="2000" b="1" kern="10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Times New Roman" panose="02020603050405020304"/>
              </a:endParaRPr>
            </a:p>
          </p:txBody>
        </p:sp>
        <p:sp>
          <p:nvSpPr>
            <p:cNvPr id="16" name="圆角矩形 16"/>
            <p:cNvSpPr/>
            <p:nvPr/>
          </p:nvSpPr>
          <p:spPr>
            <a:xfrm>
              <a:off x="12646" y="126036"/>
              <a:ext cx="2008" cy="765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indent="355600" algn="just"/>
              <a:r>
                <a:rPr lang="en-US" altLang="zh-CN" sz="2000" b="1" kern="100"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  <a:sym typeface="Times New Roman" panose="02020603050405020304"/>
                </a:rPr>
                <a:t>合伙制</a:t>
              </a:r>
              <a:endParaRPr lang="en-US" altLang="zh-CN" sz="2000" b="1" kern="10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Times New Roman" panose="02020603050405020304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054289" y="405383"/>
            <a:ext cx="51179" cy="30880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05383"/>
            <a:ext cx="957050" cy="30880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34773" y="307164"/>
            <a:ext cx="2326640" cy="407035"/>
          </a:xfrm>
          <a:prstGeom prst="rect">
            <a:avLst/>
          </a:prstGeom>
        </p:spPr>
        <p:txBody>
          <a:bodyPr wrap="none">
            <a:spAutoFit/>
          </a:bodyPr>
          <a:p>
            <a:pPr algn="just">
              <a:lnSpc>
                <a:spcPct val="98000"/>
              </a:lnSpc>
              <a:spcBef>
                <a:spcPct val="20000"/>
              </a:spcBef>
              <a:buClr>
                <a:srgbClr val="99CC00"/>
              </a:buClr>
              <a:buSzPct val="60000"/>
              <a:buFont typeface="Arial" panose="020B0604020202020204" pitchFamily="34" charset="0"/>
              <a:buNone/>
            </a:pPr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员工持股计划方式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1235935" y="714183"/>
            <a:ext cx="2721703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3" descr="副页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0013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矩形 2"/>
          <p:cNvSpPr/>
          <p:nvPr/>
        </p:nvSpPr>
        <p:spPr>
          <a:xfrm>
            <a:off x="4440873" y="2708275"/>
            <a:ext cx="1792605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第三部分 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公司债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414975" y="2788495"/>
            <a:ext cx="293687" cy="1081088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1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15290" y="1377315"/>
            <a:ext cx="8027035" cy="4171315"/>
          </a:xfrm>
          <a:prstGeom prst="rect">
            <a:avLst/>
          </a:prstGeom>
          <a:noFill/>
          <a:ln w="25400">
            <a:solidFill>
              <a:srgbClr val="EB34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1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546726" y="2788495"/>
            <a:ext cx="2895600" cy="1081088"/>
            <a:chOff x="5546726" y="2075260"/>
            <a:chExt cx="2895600" cy="1081088"/>
          </a:xfrm>
          <a:solidFill>
            <a:srgbClr val="0070C0"/>
          </a:solidFill>
        </p:grpSpPr>
        <p:sp>
          <p:nvSpPr>
            <p:cNvPr id="45" name="矩形 44"/>
            <p:cNvSpPr/>
            <p:nvPr/>
          </p:nvSpPr>
          <p:spPr>
            <a:xfrm>
              <a:off x="5546726" y="2075260"/>
              <a:ext cx="568325" cy="1081088"/>
            </a:xfrm>
            <a:prstGeom prst="rect">
              <a:avLst/>
            </a:prstGeom>
            <a:solidFill>
              <a:srgbClr val="EB34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5805489" y="2075260"/>
              <a:ext cx="2636837" cy="1081088"/>
            </a:xfrm>
            <a:prstGeom prst="rect">
              <a:avLst/>
            </a:prstGeom>
            <a:solidFill>
              <a:srgbClr val="EB34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950" dirty="0">
                <a:solidFill>
                  <a:srgbClr val="FFFFFF"/>
                </a:solidFill>
                <a:latin typeface="Berlin Sans FB" panose="020E0602020502020306" pitchFamily="34" charset="0"/>
                <a:ea typeface="Adobe 繁黑體 Std B" panose="020B0700000000000000" pitchFamily="34" charset="-128"/>
              </a:endParaRPr>
            </a:p>
          </p:txBody>
        </p:sp>
      </p:grpSp>
      <p:sp>
        <p:nvSpPr>
          <p:cNvPr id="49" name="矩形 48"/>
          <p:cNvSpPr/>
          <p:nvPr/>
        </p:nvSpPr>
        <p:spPr bwMode="auto">
          <a:xfrm>
            <a:off x="550545" y="995045"/>
            <a:ext cx="2511425" cy="547370"/>
          </a:xfrm>
          <a:prstGeom prst="rect">
            <a:avLst/>
          </a:prstGeom>
          <a:solidFill>
            <a:srgbClr val="EB340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7919" tIns="43959" rIns="87919" bIns="43959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 bwMode="auto">
          <a:xfrm>
            <a:off x="789940" y="995045"/>
            <a:ext cx="2272665" cy="561340"/>
          </a:xfrm>
          <a:prstGeom prst="rect">
            <a:avLst/>
          </a:prstGeom>
          <a:noFill/>
        </p:spPr>
        <p:txBody>
          <a:bodyPr wrap="square" lIns="87919" tIns="43959" rIns="87919" bIns="43959">
            <a:spAutoFit/>
          </a:bodyPr>
          <a:lstStyle/>
          <a:p>
            <a:pPr algn="ctr">
              <a:defRPr/>
            </a:pPr>
            <a:r>
              <a:rPr lang="zh-CN" altLang="en-US" sz="3075" b="1" kern="0" spc="-192" dirty="0">
                <a:ln w="1905">
                  <a:noFill/>
                </a:ln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公司债优势</a:t>
            </a:r>
            <a:endParaRPr lang="zh-CN" altLang="en-US" sz="3075" b="1" kern="0" spc="-192" dirty="0">
              <a:ln w="1905">
                <a:noFill/>
              </a:ln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5886546" y="5115542"/>
            <a:ext cx="1480573" cy="8328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6350" h="19050"/>
            <a:contourClr>
              <a:srgbClr val="969696"/>
            </a:contourClr>
          </a:sp3d>
        </p:spPr>
      </p:pic>
      <p:pic>
        <p:nvPicPr>
          <p:cNvPr id="52" name="Picture 6"/>
          <p:cNvPicPr>
            <a:picLocks noChangeAspect="1" noChangeArrowheads="1"/>
          </p:cNvPicPr>
          <p:nvPr/>
        </p:nvPicPr>
        <p:blipFill>
          <a:blip r:embed="rId2" cstate="screen"/>
          <a:stretch>
            <a:fillRect/>
          </a:stretch>
        </p:blipFill>
        <p:spPr bwMode="auto">
          <a:xfrm rot="854817">
            <a:off x="7456932" y="5166417"/>
            <a:ext cx="1415972" cy="9062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文本框 1"/>
          <p:cNvSpPr txBox="1"/>
          <p:nvPr/>
        </p:nvSpPr>
        <p:spPr>
          <a:xfrm>
            <a:off x="789940" y="1931670"/>
            <a:ext cx="68783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sz="2400">
                <a:latin typeface="华文楷体" panose="02010600040101010101" pitchFamily="2" charset="-122"/>
                <a:ea typeface="华文楷体" panose="02010600040101010101" pitchFamily="2" charset="-122"/>
              </a:rPr>
              <a:t>相较于其他债券融资公司债审批效率更高、融资规模更大、发行期限更灵活，公司债券募集资金可用于补充营运资金、偿还银</a:t>
            </a:r>
            <a:endParaRPr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sz="2400">
                <a:latin typeface="华文楷体" panose="02010600040101010101" pitchFamily="2" charset="-122"/>
                <a:ea typeface="华文楷体" panose="02010600040101010101" pitchFamily="2" charset="-122"/>
              </a:rPr>
              <a:t>行贷款、项目投资以及收购兼并，</a:t>
            </a:r>
            <a:endParaRPr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sz="2400">
                <a:latin typeface="华文楷体" panose="02010600040101010101" pitchFamily="2" charset="-122"/>
                <a:ea typeface="华文楷体" panose="02010600040101010101" pitchFamily="2" charset="-122"/>
              </a:rPr>
              <a:t>相较于其他直接债务融资方式，资</a:t>
            </a:r>
            <a:endParaRPr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sz="2400">
                <a:latin typeface="华文楷体" panose="02010600040101010101" pitchFamily="2" charset="-122"/>
                <a:ea typeface="华文楷体" panose="02010600040101010101" pitchFamily="2" charset="-122"/>
              </a:rPr>
              <a:t>金用途更广</a:t>
            </a:r>
            <a:endParaRPr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43" grpId="0" bldLvl="0" animBg="1"/>
      <p:bldP spid="49" grpId="0" bldLvl="0" animBg="1"/>
      <p:bldP spid="50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 rot="16200000">
            <a:off x="1109345" y="1995805"/>
            <a:ext cx="2364105" cy="2154555"/>
            <a:chOff x="1837124" y="1808150"/>
            <a:chExt cx="1431472" cy="1582153"/>
          </a:xfrm>
        </p:grpSpPr>
        <p:sp>
          <p:nvSpPr>
            <p:cNvPr id="20" name="圆角矩形 19"/>
            <p:cNvSpPr/>
            <p:nvPr/>
          </p:nvSpPr>
          <p:spPr bwMode="auto">
            <a:xfrm>
              <a:off x="1837124" y="2636897"/>
              <a:ext cx="753406" cy="753406"/>
            </a:xfrm>
            <a:prstGeom prst="roundRect">
              <a:avLst>
                <a:gd name="adj" fmla="val 6712"/>
              </a:avLst>
            </a:prstGeom>
            <a:solidFill>
              <a:srgbClr val="0070C0"/>
            </a:solidFill>
            <a:ln w="9525" cap="flat" cmpd="sng" algn="ctr">
              <a:gradFill flip="none" rotWithShape="1">
                <a:gsLst>
                  <a:gs pos="0">
                    <a:srgbClr val="0070C0"/>
                  </a:gs>
                  <a:gs pos="50000">
                    <a:srgbClr val="00B0F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68300" dist="101600" dir="90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21" name="圆角矩形 20"/>
            <p:cNvSpPr/>
            <p:nvPr/>
          </p:nvSpPr>
          <p:spPr bwMode="auto">
            <a:xfrm>
              <a:off x="2590530" y="1808150"/>
              <a:ext cx="678066" cy="678066"/>
            </a:xfrm>
            <a:prstGeom prst="roundRect">
              <a:avLst>
                <a:gd name="adj" fmla="val 6712"/>
              </a:avLst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22" name="圆角矩形 21"/>
            <p:cNvSpPr/>
            <p:nvPr/>
          </p:nvSpPr>
          <p:spPr bwMode="auto">
            <a:xfrm>
              <a:off x="2289168" y="2335534"/>
              <a:ext cx="527384" cy="527384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 rot="5400000">
            <a:off x="1028700" y="4429125"/>
            <a:ext cx="1386205" cy="1579880"/>
            <a:chOff x="1837124" y="1808150"/>
            <a:chExt cx="1431472" cy="1582153"/>
          </a:xfrm>
        </p:grpSpPr>
        <p:sp>
          <p:nvSpPr>
            <p:cNvPr id="16" name="圆角矩形 15"/>
            <p:cNvSpPr/>
            <p:nvPr/>
          </p:nvSpPr>
          <p:spPr bwMode="auto">
            <a:xfrm>
              <a:off x="1837124" y="2636897"/>
              <a:ext cx="753406" cy="753406"/>
            </a:xfrm>
            <a:prstGeom prst="roundRect">
              <a:avLst>
                <a:gd name="adj" fmla="val 6712"/>
              </a:avLst>
            </a:prstGeom>
            <a:solidFill>
              <a:srgbClr val="0070C0"/>
            </a:solidFill>
            <a:ln w="9525" cap="flat" cmpd="sng" algn="ctr">
              <a:gradFill flip="none" rotWithShape="1">
                <a:gsLst>
                  <a:gs pos="0">
                    <a:srgbClr val="0070C0"/>
                  </a:gs>
                  <a:gs pos="50000">
                    <a:srgbClr val="00B0F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68300" dist="101600" dir="90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17" name="圆角矩形 16"/>
            <p:cNvSpPr/>
            <p:nvPr/>
          </p:nvSpPr>
          <p:spPr bwMode="auto">
            <a:xfrm>
              <a:off x="2590530" y="1808150"/>
              <a:ext cx="678066" cy="678066"/>
            </a:xfrm>
            <a:prstGeom prst="roundRect">
              <a:avLst>
                <a:gd name="adj" fmla="val 6712"/>
              </a:avLst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18" name="圆角矩形 17"/>
            <p:cNvSpPr/>
            <p:nvPr/>
          </p:nvSpPr>
          <p:spPr bwMode="auto">
            <a:xfrm>
              <a:off x="2289168" y="2335534"/>
              <a:ext cx="527384" cy="527384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879080" y="2010410"/>
            <a:ext cx="1214755" cy="1049655"/>
            <a:chOff x="1837124" y="1808150"/>
            <a:chExt cx="1431472" cy="1582153"/>
          </a:xfrm>
        </p:grpSpPr>
        <p:sp>
          <p:nvSpPr>
            <p:cNvPr id="29" name="圆角矩形 28"/>
            <p:cNvSpPr/>
            <p:nvPr/>
          </p:nvSpPr>
          <p:spPr bwMode="auto">
            <a:xfrm>
              <a:off x="1837124" y="2636897"/>
              <a:ext cx="753406" cy="753406"/>
            </a:xfrm>
            <a:prstGeom prst="roundRect">
              <a:avLst>
                <a:gd name="adj" fmla="val 6712"/>
              </a:avLst>
            </a:prstGeom>
            <a:solidFill>
              <a:srgbClr val="0070C0"/>
            </a:solidFill>
            <a:ln w="9525" cap="flat" cmpd="sng" algn="ctr">
              <a:gradFill flip="none" rotWithShape="1">
                <a:gsLst>
                  <a:gs pos="0">
                    <a:srgbClr val="0070C0"/>
                  </a:gs>
                  <a:gs pos="50000">
                    <a:srgbClr val="00B0F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68300" dist="101600" dir="90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30" name="圆角矩形 29"/>
            <p:cNvSpPr/>
            <p:nvPr/>
          </p:nvSpPr>
          <p:spPr bwMode="auto">
            <a:xfrm>
              <a:off x="2590530" y="1808150"/>
              <a:ext cx="678066" cy="678066"/>
            </a:xfrm>
            <a:prstGeom prst="roundRect">
              <a:avLst>
                <a:gd name="adj" fmla="val 6712"/>
              </a:avLst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31" name="圆角矩形 30"/>
            <p:cNvSpPr/>
            <p:nvPr/>
          </p:nvSpPr>
          <p:spPr bwMode="auto">
            <a:xfrm>
              <a:off x="2289168" y="2335534"/>
              <a:ext cx="527384" cy="527384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2390" y="654684"/>
            <a:ext cx="8916671" cy="5998415"/>
            <a:chOff x="771288" y="4011562"/>
            <a:chExt cx="10141971" cy="844587"/>
          </a:xfrm>
        </p:grpSpPr>
        <p:sp>
          <p:nvSpPr>
            <p:cNvPr id="10" name="矩形 9"/>
            <p:cNvSpPr/>
            <p:nvPr/>
          </p:nvSpPr>
          <p:spPr>
            <a:xfrm>
              <a:off x="771288" y="4011562"/>
              <a:ext cx="1441705" cy="2826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CN" sz="12450" kern="1400" dirty="0" smtClean="0">
                  <a:solidFill>
                    <a:srgbClr val="7F7F7F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“</a:t>
              </a:r>
              <a:endParaRPr lang="zh-CN" altLang="en-US" sz="12450" kern="1400" dirty="0">
                <a:solidFill>
                  <a:srgbClr val="7F7F7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flipV="1">
              <a:off x="9471554" y="4573527"/>
              <a:ext cx="1441705" cy="2826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CN" sz="12450" kern="1400" dirty="0" smtClean="0">
                  <a:solidFill>
                    <a:srgbClr val="7F7F7F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“</a:t>
              </a:r>
              <a:endParaRPr lang="zh-CN" altLang="en-US" sz="12450" kern="1400" dirty="0">
                <a:solidFill>
                  <a:srgbClr val="7F7F7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067624" y="346328"/>
            <a:ext cx="51179" cy="30880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335" y="346328"/>
            <a:ext cx="957050" cy="30880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63653" y="262714"/>
            <a:ext cx="2054225" cy="41402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1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公开发行公司债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249270" y="655128"/>
            <a:ext cx="2721703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组合 93"/>
          <p:cNvGrpSpPr/>
          <p:nvPr/>
        </p:nvGrpSpPr>
        <p:grpSpPr>
          <a:xfrm>
            <a:off x="619760" y="1395730"/>
            <a:ext cx="1312545" cy="1242060"/>
            <a:chOff x="4788024" y="2734782"/>
            <a:chExt cx="864652" cy="864650"/>
          </a:xfrm>
        </p:grpSpPr>
        <p:grpSp>
          <p:nvGrpSpPr>
            <p:cNvPr id="95" name="组合 94"/>
            <p:cNvGrpSpPr/>
            <p:nvPr/>
          </p:nvGrpSpPr>
          <p:grpSpPr>
            <a:xfrm>
              <a:off x="4788024" y="2734782"/>
              <a:ext cx="864652" cy="8646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7" name="同心圆 9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10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1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6" name="TextBox 95"/>
            <p:cNvSpPr txBox="1"/>
            <p:nvPr/>
          </p:nvSpPr>
          <p:spPr>
            <a:xfrm>
              <a:off x="4928075" y="2982441"/>
              <a:ext cx="586298" cy="2997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p>
              <a:pPr algn="ctr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970280" y="4495165"/>
            <a:ext cx="1167130" cy="1115060"/>
            <a:chOff x="3402224" y="483518"/>
            <a:chExt cx="864652" cy="864650"/>
          </a:xfrm>
        </p:grpSpPr>
        <p:grpSp>
          <p:nvGrpSpPr>
            <p:cNvPr id="78" name="组合 77"/>
            <p:cNvGrpSpPr/>
            <p:nvPr/>
          </p:nvGrpSpPr>
          <p:grpSpPr>
            <a:xfrm>
              <a:off x="3402224" y="483518"/>
              <a:ext cx="864652" cy="8646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0" name="同心圆 7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100">
                  <a:solidFill>
                    <a:srgbClr val="007CD0"/>
                  </a:solidFill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100">
                  <a:solidFill>
                    <a:srgbClr val="007CD0"/>
                  </a:solidFill>
                </a:endParaRPr>
              </a:p>
            </p:txBody>
          </p:sp>
        </p:grpSp>
        <p:sp>
          <p:nvSpPr>
            <p:cNvPr id="79" name="TextBox 78"/>
            <p:cNvSpPr txBox="1"/>
            <p:nvPr/>
          </p:nvSpPr>
          <p:spPr>
            <a:xfrm>
              <a:off x="3542275" y="731177"/>
              <a:ext cx="586298" cy="33384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2651125" y="2892425"/>
            <a:ext cx="1591945" cy="1193800"/>
            <a:chOff x="4515751" y="1419068"/>
            <a:chExt cx="864652" cy="864650"/>
          </a:xfrm>
        </p:grpSpPr>
        <p:grpSp>
          <p:nvGrpSpPr>
            <p:cNvPr id="89" name="组合 88"/>
            <p:cNvGrpSpPr/>
            <p:nvPr/>
          </p:nvGrpSpPr>
          <p:grpSpPr>
            <a:xfrm>
              <a:off x="4515751" y="1419068"/>
              <a:ext cx="864652" cy="8646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1" name="同心圆 9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100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1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0" name="TextBox 89"/>
            <p:cNvSpPr txBox="1"/>
            <p:nvPr/>
          </p:nvSpPr>
          <p:spPr>
            <a:xfrm>
              <a:off x="4655802" y="1666727"/>
              <a:ext cx="586298" cy="3118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p>
              <a:pPr algn="ctr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269490" y="1345565"/>
            <a:ext cx="644080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股份有限公司的净资产不低于3000万元，有限责任公司的净资产不低于6000万元；（净利润归属于母公司的净利润，不需要扣除非经常行损益）</a:t>
            </a:r>
            <a:endParaRPr lang="zh-CN" altLang="en-US" sz="2000" b="1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38675" y="2905125"/>
            <a:ext cx="419036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累计债券余额不超过公司净资产的40%；（以最近一期末合并报表口径下的所有者权益为依据，包括少数股东权益）</a:t>
            </a:r>
            <a:endParaRPr lang="zh-CN" altLang="en-US" sz="2000" b="1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72335" y="4743450"/>
            <a:ext cx="577024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最近3年平均可分配利润足以支付公司债券1年利息</a:t>
            </a:r>
            <a:endParaRPr lang="zh-CN" altLang="en-US" sz="2000" b="1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" fill="hold"/>
                                        <p:tgtEl>
                                          <p:spTgt spid="9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0" fill="hold"/>
                                        <p:tgtEl>
                                          <p:spTgt spid="9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100" fill="hold"/>
                                        <p:tgtEl>
                                          <p:spTgt spid="9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0" fill="hold"/>
                                        <p:tgtEl>
                                          <p:spTgt spid="8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0" fill="hold"/>
                                        <p:tgtEl>
                                          <p:spTgt spid="8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100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100" fill="hold"/>
                                        <p:tgtEl>
                                          <p:spTgt spid="8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00" fill="hold"/>
                                        <p:tgtEl>
                                          <p:spTgt spid="7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100" fill="hold"/>
                                        <p:tgtEl>
                                          <p:spTgt spid="7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0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100" fill="hold"/>
                                        <p:tgtEl>
                                          <p:spTgt spid="7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76BCDB6-3A31-4307-BEAB-2877B707A31E}" type="slidenum">
              <a:rPr lang="zh-CN" altLang="en-US" smtClean="0"/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42230" y="2612390"/>
            <a:ext cx="2644140" cy="221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 </a:t>
            </a:r>
            <a:endParaRPr lang="zh-CN" altLang="en-US"/>
          </a:p>
          <a:p>
            <a:r>
              <a:rPr lang="zh-CN" altLang="en-US"/>
              <a:t>　　  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私募公司债在主体条件、发行条件、担保评级等方面不设硬性限制条件。</a:t>
            </a:r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4289" y="357123"/>
            <a:ext cx="51179" cy="30880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57123"/>
            <a:ext cx="957050" cy="30880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13843" y="251284"/>
            <a:ext cx="171005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私募公司债</a:t>
            </a:r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235935" y="665923"/>
            <a:ext cx="2721703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2"/>
          <p:cNvSpPr txBox="1"/>
          <p:nvPr/>
        </p:nvSpPr>
        <p:spPr bwMode="auto">
          <a:xfrm>
            <a:off x="6999605" y="5549900"/>
            <a:ext cx="1438275" cy="417195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txBody>
          <a:bodyPr vert="horz" wrap="square" lIns="86410" tIns="43205" rIns="75108" bIns="43205" numCol="1" anchor="ctr" anchorCtr="0" compatLnSpc="1">
            <a:no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r"/>
            <a:endParaRPr lang="en-GB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Text Placeholder 2"/>
          <p:cNvSpPr txBox="1"/>
          <p:nvPr/>
        </p:nvSpPr>
        <p:spPr bwMode="auto">
          <a:xfrm>
            <a:off x="5142230" y="1424940"/>
            <a:ext cx="1361440" cy="4171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86410" tIns="43205" rIns="75108" bIns="43205" numCol="1" anchor="ctr" anchorCtr="0" compatLnSpc="1">
            <a:norm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r"/>
            <a:endParaRPr lang="en-GB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961515" y="5151755"/>
            <a:ext cx="1214755" cy="1049655"/>
            <a:chOff x="1837124" y="1808150"/>
            <a:chExt cx="1431472" cy="1582153"/>
          </a:xfrm>
        </p:grpSpPr>
        <p:sp>
          <p:nvSpPr>
            <p:cNvPr id="29" name="圆角矩形 28"/>
            <p:cNvSpPr/>
            <p:nvPr/>
          </p:nvSpPr>
          <p:spPr bwMode="auto">
            <a:xfrm>
              <a:off x="1837124" y="2636897"/>
              <a:ext cx="753406" cy="753406"/>
            </a:xfrm>
            <a:prstGeom prst="roundRect">
              <a:avLst>
                <a:gd name="adj" fmla="val 6712"/>
              </a:avLst>
            </a:prstGeom>
            <a:solidFill>
              <a:srgbClr val="0070C0"/>
            </a:solidFill>
            <a:ln w="9525" cap="flat" cmpd="sng" algn="ctr">
              <a:gradFill flip="none" rotWithShape="1">
                <a:gsLst>
                  <a:gs pos="0">
                    <a:srgbClr val="0070C0"/>
                  </a:gs>
                  <a:gs pos="50000">
                    <a:srgbClr val="00B0F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68300" dist="101600" dir="90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30" name="圆角矩形 29"/>
            <p:cNvSpPr/>
            <p:nvPr/>
          </p:nvSpPr>
          <p:spPr bwMode="auto">
            <a:xfrm>
              <a:off x="2590530" y="1808150"/>
              <a:ext cx="678066" cy="678066"/>
            </a:xfrm>
            <a:prstGeom prst="roundRect">
              <a:avLst>
                <a:gd name="adj" fmla="val 6712"/>
              </a:avLst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31" name="圆角矩形 30"/>
            <p:cNvSpPr/>
            <p:nvPr/>
          </p:nvSpPr>
          <p:spPr bwMode="auto">
            <a:xfrm>
              <a:off x="2289168" y="2335534"/>
              <a:ext cx="527384" cy="527384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43752" y="1596324"/>
            <a:ext cx="1018086" cy="1125253"/>
            <a:chOff x="1837124" y="1808150"/>
            <a:chExt cx="1431472" cy="1582153"/>
          </a:xfrm>
        </p:grpSpPr>
        <p:sp>
          <p:nvSpPr>
            <p:cNvPr id="21" name="圆角矩形 20"/>
            <p:cNvSpPr/>
            <p:nvPr/>
          </p:nvSpPr>
          <p:spPr bwMode="auto">
            <a:xfrm>
              <a:off x="1837124" y="2636897"/>
              <a:ext cx="753406" cy="753406"/>
            </a:xfrm>
            <a:prstGeom prst="roundRect">
              <a:avLst>
                <a:gd name="adj" fmla="val 6712"/>
              </a:avLst>
            </a:prstGeom>
            <a:solidFill>
              <a:srgbClr val="0070C0"/>
            </a:solidFill>
            <a:ln w="9525" cap="flat" cmpd="sng" algn="ctr">
              <a:gradFill flip="none" rotWithShape="1">
                <a:gsLst>
                  <a:gs pos="0">
                    <a:srgbClr val="0070C0"/>
                  </a:gs>
                  <a:gs pos="50000">
                    <a:srgbClr val="00B0F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68300" dist="101600" dir="90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2" name="圆角矩形 1"/>
            <p:cNvSpPr/>
            <p:nvPr/>
          </p:nvSpPr>
          <p:spPr bwMode="auto">
            <a:xfrm>
              <a:off x="2590530" y="1808150"/>
              <a:ext cx="678066" cy="678066"/>
            </a:xfrm>
            <a:prstGeom prst="roundRect">
              <a:avLst>
                <a:gd name="adj" fmla="val 6712"/>
              </a:avLst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6" name="圆角矩形 5"/>
            <p:cNvSpPr/>
            <p:nvPr/>
          </p:nvSpPr>
          <p:spPr bwMode="auto">
            <a:xfrm>
              <a:off x="2289168" y="2335534"/>
              <a:ext cx="527384" cy="527384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</p:grpSp>
      <p:sp>
        <p:nvSpPr>
          <p:cNvPr id="24" name="圆角矩形 23"/>
          <p:cNvSpPr/>
          <p:nvPr/>
        </p:nvSpPr>
        <p:spPr bwMode="auto">
          <a:xfrm>
            <a:off x="3047356" y="4276440"/>
            <a:ext cx="267917" cy="267917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59405" tIns="29702" rIns="59405" bIns="29702" numCol="1" rtlCol="0" anchor="ctr" anchorCtr="0" compatLnSpc="1">
            <a:noAutofit/>
          </a:bodyPr>
          <a:p>
            <a:pPr algn="ctr" defTabSz="845185">
              <a:lnSpc>
                <a:spcPct val="130000"/>
              </a:lnSpc>
            </a:pPr>
            <a:endParaRPr lang="zh-CN" altLang="en-US" sz="1800" b="1" dirty="0">
              <a:solidFill>
                <a:schemeClr val="bg1"/>
              </a:solidFill>
              <a:latin typeface="SF Orson Casual Heavy" panose="00000400000000000000" pitchFamily="2" charset="0"/>
              <a:ea typeface="幼圆" panose="02010509060101010101" pitchFamily="49" charset="-122"/>
              <a:cs typeface="+mn-ea"/>
              <a:sym typeface="SF Orson Casual Heavy" panose="00000400000000000000" pitchFamily="2" charset="0"/>
            </a:endParaRPr>
          </a:p>
        </p:txBody>
      </p:sp>
      <p:sp>
        <p:nvSpPr>
          <p:cNvPr id="25" name="圆角矩形 24"/>
          <p:cNvSpPr/>
          <p:nvPr/>
        </p:nvSpPr>
        <p:spPr bwMode="auto">
          <a:xfrm>
            <a:off x="582801" y="5291657"/>
            <a:ext cx="696585" cy="696585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59405" tIns="29702" rIns="59405" bIns="29702" numCol="1" rtlCol="0" anchor="ctr" anchorCtr="0" compatLnSpc="1">
            <a:noAutofit/>
          </a:bodyPr>
          <a:p>
            <a:pPr algn="ctr" defTabSz="845185">
              <a:lnSpc>
                <a:spcPct val="130000"/>
              </a:lnSpc>
            </a:pPr>
            <a:endParaRPr lang="zh-CN" altLang="en-US" sz="1800" b="1" dirty="0">
              <a:solidFill>
                <a:schemeClr val="bg1"/>
              </a:solidFill>
              <a:latin typeface="SF Orson Casual Heavy" panose="00000400000000000000" pitchFamily="2" charset="0"/>
              <a:ea typeface="幼圆" panose="02010509060101010101" pitchFamily="49" charset="-122"/>
              <a:cs typeface="+mn-ea"/>
              <a:sym typeface="SF Orson Casual Heavy" panose="00000400000000000000" pitchFamily="2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614107" y="4608365"/>
            <a:ext cx="857337" cy="857336"/>
            <a:chOff x="4172683" y="4897116"/>
            <a:chExt cx="1205451" cy="1205450"/>
          </a:xfrm>
        </p:grpSpPr>
        <p:sp>
          <p:nvSpPr>
            <p:cNvPr id="27" name="圆角矩形 26"/>
            <p:cNvSpPr/>
            <p:nvPr/>
          </p:nvSpPr>
          <p:spPr bwMode="auto">
            <a:xfrm>
              <a:off x="4700068" y="5424500"/>
              <a:ext cx="678066" cy="678066"/>
            </a:xfrm>
            <a:prstGeom prst="roundRect">
              <a:avLst>
                <a:gd name="adj" fmla="val 6712"/>
              </a:avLst>
            </a:prstGeom>
            <a:solidFill>
              <a:srgbClr val="0070C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10" name="圆角矩形 9"/>
            <p:cNvSpPr/>
            <p:nvPr/>
          </p:nvSpPr>
          <p:spPr bwMode="auto">
            <a:xfrm>
              <a:off x="4172683" y="4897116"/>
              <a:ext cx="452044" cy="452044"/>
            </a:xfrm>
            <a:prstGeom prst="roundRect">
              <a:avLst>
                <a:gd name="adj" fmla="val 6712"/>
              </a:avLst>
            </a:prstGeom>
            <a:solidFill>
              <a:srgbClr val="0070C0"/>
            </a:solidFill>
            <a:ln w="9525" cap="flat" cmpd="sng" algn="ctr">
              <a:gradFill flip="none" rotWithShape="1">
                <a:gsLst>
                  <a:gs pos="0">
                    <a:srgbClr val="0EA25F"/>
                  </a:gs>
                  <a:gs pos="50000">
                    <a:srgbClr val="33CC33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508000" dist="1143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11" name="圆角矩形 10"/>
            <p:cNvSpPr/>
            <p:nvPr/>
          </p:nvSpPr>
          <p:spPr bwMode="auto">
            <a:xfrm>
              <a:off x="4474046" y="5198478"/>
              <a:ext cx="376703" cy="376703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725854" y="1744238"/>
            <a:ext cx="2289166" cy="1567699"/>
            <a:chOff x="4474046" y="734010"/>
            <a:chExt cx="3218663" cy="2204250"/>
          </a:xfrm>
        </p:grpSpPr>
        <p:sp>
          <p:nvSpPr>
            <p:cNvPr id="14" name="圆角矩形 13"/>
            <p:cNvSpPr/>
            <p:nvPr/>
          </p:nvSpPr>
          <p:spPr bwMode="auto">
            <a:xfrm>
              <a:off x="4474046" y="2034172"/>
              <a:ext cx="904088" cy="904088"/>
            </a:xfrm>
            <a:prstGeom prst="roundRect">
              <a:avLst>
                <a:gd name="adj" fmla="val 6712"/>
              </a:avLst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>
              <a:off x="5726609" y="1636102"/>
              <a:ext cx="511081" cy="511081"/>
            </a:xfrm>
            <a:prstGeom prst="roundRect">
              <a:avLst>
                <a:gd name="adj" fmla="val 6712"/>
              </a:avLst>
            </a:prstGeom>
            <a:solidFill>
              <a:srgbClr val="0070C0"/>
            </a:solidFill>
            <a:ln w="9525" cap="flat" cmpd="sng" algn="ctr">
              <a:gradFill flip="none" rotWithShape="1">
                <a:gsLst>
                  <a:gs pos="0">
                    <a:srgbClr val="0070C0"/>
                  </a:gs>
                  <a:gs pos="50000">
                    <a:srgbClr val="00B0F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68300" dist="101600" dir="90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33" name="圆角矩形 32"/>
            <p:cNvSpPr/>
            <p:nvPr/>
          </p:nvSpPr>
          <p:spPr bwMode="auto">
            <a:xfrm>
              <a:off x="5812334" y="880021"/>
              <a:ext cx="324187" cy="324187"/>
            </a:xfrm>
            <a:prstGeom prst="roundRect">
              <a:avLst>
                <a:gd name="adj" fmla="val 6712"/>
              </a:avLst>
            </a:prstGeom>
            <a:solidFill>
              <a:srgbClr val="0070C0"/>
            </a:solidFill>
            <a:ln w="9525" cap="flat" cmpd="sng" algn="ctr">
              <a:gradFill flip="none" rotWithShape="1">
                <a:gsLst>
                  <a:gs pos="0">
                    <a:srgbClr val="0070C0"/>
                  </a:gs>
                  <a:gs pos="50000">
                    <a:srgbClr val="00B0F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68300" dist="101600" dir="90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34" name="圆角矩形 33"/>
            <p:cNvSpPr/>
            <p:nvPr/>
          </p:nvSpPr>
          <p:spPr bwMode="auto">
            <a:xfrm>
              <a:off x="6154815" y="1351166"/>
              <a:ext cx="376703" cy="376703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35" name="圆角矩形 34"/>
            <p:cNvSpPr/>
            <p:nvPr/>
          </p:nvSpPr>
          <p:spPr bwMode="auto">
            <a:xfrm>
              <a:off x="6788621" y="734010"/>
              <a:ext cx="904088" cy="904088"/>
            </a:xfrm>
            <a:prstGeom prst="roundRect">
              <a:avLst>
                <a:gd name="adj" fmla="val 6712"/>
              </a:avLst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</p:grpSp>
      <p:sp>
        <p:nvSpPr>
          <p:cNvPr id="36" name="对角圆角矩形 35"/>
          <p:cNvSpPr/>
          <p:nvPr/>
        </p:nvSpPr>
        <p:spPr bwMode="auto">
          <a:xfrm>
            <a:off x="1065530" y="2721610"/>
            <a:ext cx="1762125" cy="1886585"/>
          </a:xfrm>
          <a:prstGeom prst="round2Diag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42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59405" tIns="29702" rIns="59405" bIns="29702" numCol="1" rtlCol="0" anchor="ctr" anchorCtr="0" compatLnSpc="1">
            <a:noAutofit/>
          </a:bodyPr>
          <a:p>
            <a:pPr algn="ctr" defTabSz="845185">
              <a:lnSpc>
                <a:spcPct val="130000"/>
              </a:lnSpc>
            </a:pPr>
            <a:endParaRPr lang="en-US" altLang="zh-CN" sz="1800" b="1" dirty="0" smtClean="0">
              <a:solidFill>
                <a:srgbClr val="0070C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SF Orson Casual Heavy" panose="00000400000000000000" pitchFamily="2" charset="0"/>
              <a:ea typeface="幼圆" panose="02010509060101010101" pitchFamily="49" charset="-122"/>
              <a:cs typeface="+mn-ea"/>
              <a:sym typeface="SF Orson Casual Heavy" panose="000004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 build="p"/>
      <p:bldP spid="23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4057258" y="3538852"/>
            <a:ext cx="367221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705" dirty="0" smtClean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  <a:endParaRPr lang="en-US" altLang="zh-CN" sz="1705" dirty="0" smtClean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275" dirty="0" smtClean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275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208725" y="4406518"/>
            <a:ext cx="725313" cy="1919497"/>
          </a:xfrm>
          <a:custGeom>
            <a:avLst/>
            <a:gdLst>
              <a:gd name="connsiteX0" fmla="*/ 994411 w 1503017"/>
              <a:gd name="connsiteY0" fmla="*/ 0 h 3977645"/>
              <a:gd name="connsiteX1" fmla="*/ 1503017 w 1503017"/>
              <a:gd name="connsiteY1" fmla="*/ 0 h 3977645"/>
              <a:gd name="connsiteX2" fmla="*/ 508605 w 1503017"/>
              <a:gd name="connsiteY2" fmla="*/ 3977645 h 3977645"/>
              <a:gd name="connsiteX3" fmla="*/ 0 w 1503017"/>
              <a:gd name="connsiteY3" fmla="*/ 3977645 h 397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3017" h="3977645">
                <a:moveTo>
                  <a:pt x="994411" y="0"/>
                </a:moveTo>
                <a:lnTo>
                  <a:pt x="1503017" y="0"/>
                </a:lnTo>
                <a:lnTo>
                  <a:pt x="508605" y="3977645"/>
                </a:lnTo>
                <a:lnTo>
                  <a:pt x="0" y="39776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631439" y="900122"/>
            <a:ext cx="604913" cy="1437897"/>
          </a:xfrm>
          <a:custGeom>
            <a:avLst/>
            <a:gdLst>
              <a:gd name="connsiteX0" fmla="*/ 505511 w 850659"/>
              <a:gd name="connsiteY0" fmla="*/ 0 h 2022043"/>
              <a:gd name="connsiteX1" fmla="*/ 850659 w 850659"/>
              <a:gd name="connsiteY1" fmla="*/ 0 h 2022043"/>
              <a:gd name="connsiteX2" fmla="*/ 345148 w 850659"/>
              <a:gd name="connsiteY2" fmla="*/ 2022043 h 2022043"/>
              <a:gd name="connsiteX3" fmla="*/ 0 w 850659"/>
              <a:gd name="connsiteY3" fmla="*/ 2022043 h 2022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0659" h="2022043">
                <a:moveTo>
                  <a:pt x="505511" y="0"/>
                </a:moveTo>
                <a:lnTo>
                  <a:pt x="850659" y="0"/>
                </a:lnTo>
                <a:lnTo>
                  <a:pt x="345148" y="2022043"/>
                </a:lnTo>
                <a:lnTo>
                  <a:pt x="0" y="20220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236597" y="4033913"/>
            <a:ext cx="915228" cy="1969899"/>
          </a:xfrm>
          <a:custGeom>
            <a:avLst/>
            <a:gdLst>
              <a:gd name="connsiteX0" fmla="*/ 893107 w 1659775"/>
              <a:gd name="connsiteY0" fmla="*/ 0 h 3572430"/>
              <a:gd name="connsiteX1" fmla="*/ 1659775 w 1659775"/>
              <a:gd name="connsiteY1" fmla="*/ 0 h 3572430"/>
              <a:gd name="connsiteX2" fmla="*/ 766667 w 1659775"/>
              <a:gd name="connsiteY2" fmla="*/ 3572430 h 3572430"/>
              <a:gd name="connsiteX3" fmla="*/ 0 w 1659775"/>
              <a:gd name="connsiteY3" fmla="*/ 3572430 h 357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9775" h="3572430">
                <a:moveTo>
                  <a:pt x="893107" y="0"/>
                </a:moveTo>
                <a:lnTo>
                  <a:pt x="1659775" y="0"/>
                </a:lnTo>
                <a:lnTo>
                  <a:pt x="766667" y="3572430"/>
                </a:lnTo>
                <a:lnTo>
                  <a:pt x="0" y="35724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973273" y="2015606"/>
            <a:ext cx="1249309" cy="3306222"/>
          </a:xfrm>
          <a:custGeom>
            <a:avLst/>
            <a:gdLst>
              <a:gd name="connsiteX0" fmla="*/ 994411 w 1503017"/>
              <a:gd name="connsiteY0" fmla="*/ 0 h 3977645"/>
              <a:gd name="connsiteX1" fmla="*/ 1503017 w 1503017"/>
              <a:gd name="connsiteY1" fmla="*/ 0 h 3977645"/>
              <a:gd name="connsiteX2" fmla="*/ 508605 w 1503017"/>
              <a:gd name="connsiteY2" fmla="*/ 3977645 h 3977645"/>
              <a:gd name="connsiteX3" fmla="*/ 0 w 1503017"/>
              <a:gd name="connsiteY3" fmla="*/ 3977645 h 397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3017" h="3977645">
                <a:moveTo>
                  <a:pt x="994411" y="0"/>
                </a:moveTo>
                <a:lnTo>
                  <a:pt x="1503017" y="0"/>
                </a:lnTo>
                <a:lnTo>
                  <a:pt x="508605" y="3977645"/>
                </a:lnTo>
                <a:lnTo>
                  <a:pt x="0" y="39776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-9525" y="2332355"/>
            <a:ext cx="2679700" cy="21932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9639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825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案例分析</a:t>
            </a:r>
            <a:endParaRPr lang="zh-CN" altLang="en-US" sz="6825" b="1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29535" y="1127125"/>
            <a:ext cx="6096635" cy="1322070"/>
          </a:xfrm>
          <a:prstGeom prst="rect">
            <a:avLst/>
          </a:prstGeom>
          <a:noFill/>
          <a:effectLst>
            <a:outerShdw blurRad="241300" dist="127000" dir="5400000" algn="ctr" rotWithShape="0">
              <a:srgbClr val="000000">
                <a:alpha val="8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</a:t>
            </a:r>
            <a:r>
              <a:rPr sz="20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近一年内，三板企业发行公司债共18笔，募集资金额度达58.1亿元。11家机构进行了债券评级，最低为AA级，主体评级最低为AA级。目前平均票面利率大约在5.3%—7.2%之间。</a:t>
            </a:r>
            <a:endParaRPr sz="2000" dirty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9525" y="430530"/>
            <a:ext cx="2261870" cy="37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0470" y="2556510"/>
            <a:ext cx="6374765" cy="34474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975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 bldLvl="0" animBg="1"/>
      <p:bldP spid="6" grpId="0" bldLvl="0" animBg="1"/>
      <p:bldP spid="7" grpId="0" bldLvl="0" animBg="1"/>
      <p:bldP spid="8" grpId="0" bldLvl="0" animBg="1"/>
      <p:bldP spid="11" grpId="0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3" descr="副页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0013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矩形 2"/>
          <p:cNvSpPr/>
          <p:nvPr/>
        </p:nvSpPr>
        <p:spPr>
          <a:xfrm>
            <a:off x="4817110" y="3068320"/>
            <a:ext cx="214566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091D5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双创债</a:t>
            </a:r>
            <a:endParaRPr lang="zh-CN" altLang="en-US" sz="3600" b="1" dirty="0">
              <a:solidFill>
                <a:srgbClr val="091D5D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635" y="3180715"/>
            <a:ext cx="446405" cy="1567815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grpSp>
        <p:nvGrpSpPr>
          <p:cNvPr id="7" name="组合 9"/>
          <p:cNvGrpSpPr/>
          <p:nvPr/>
        </p:nvGrpSpPr>
        <p:grpSpPr bwMode="auto">
          <a:xfrm>
            <a:off x="1042670" y="2985135"/>
            <a:ext cx="499110" cy="696929"/>
            <a:chOff x="3050349" y="1844085"/>
            <a:chExt cx="833779" cy="678092"/>
          </a:xfrm>
          <a:solidFill>
            <a:srgbClr val="0070C0"/>
          </a:solidFill>
        </p:grpSpPr>
        <p:sp>
          <p:nvSpPr>
            <p:cNvPr id="8" name="任意多边形 7"/>
            <p:cNvSpPr/>
            <p:nvPr/>
          </p:nvSpPr>
          <p:spPr>
            <a:xfrm rot="8100000" flipV="1">
              <a:off x="3050349" y="1844085"/>
              <a:ext cx="833779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solidFill>
              <a:srgbClr val="EB340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825"/>
            </a:p>
          </p:txBody>
        </p:sp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3146443" y="1890742"/>
              <a:ext cx="611465" cy="3132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15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6" name="组合 43"/>
          <p:cNvGrpSpPr/>
          <p:nvPr/>
        </p:nvGrpSpPr>
        <p:grpSpPr bwMode="auto">
          <a:xfrm>
            <a:off x="804545" y="5187950"/>
            <a:ext cx="839470" cy="576666"/>
            <a:chOff x="3050167" y="1844084"/>
            <a:chExt cx="834142" cy="678092"/>
          </a:xfrm>
          <a:solidFill>
            <a:srgbClr val="0070C0"/>
          </a:solidFill>
        </p:grpSpPr>
        <p:sp>
          <p:nvSpPr>
            <p:cNvPr id="17" name="任意多边形 16"/>
            <p:cNvSpPr/>
            <p:nvPr/>
          </p:nvSpPr>
          <p:spPr>
            <a:xfrm rot="8100000" flipV="1">
              <a:off x="3050167" y="1844084"/>
              <a:ext cx="834142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solidFill>
              <a:srgbClr val="EB340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825"/>
            </a:p>
          </p:txBody>
        </p:sp>
        <p:sp>
          <p:nvSpPr>
            <p:cNvPr id="18" name="文本框 45"/>
            <p:cNvSpPr txBox="1">
              <a:spLocks noChangeArrowheads="1"/>
            </p:cNvSpPr>
            <p:nvPr/>
          </p:nvSpPr>
          <p:spPr bwMode="auto">
            <a:xfrm>
              <a:off x="3123828" y="1885458"/>
              <a:ext cx="726001" cy="3785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15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9" name="组合 46"/>
          <p:cNvGrpSpPr/>
          <p:nvPr/>
        </p:nvGrpSpPr>
        <p:grpSpPr bwMode="auto">
          <a:xfrm>
            <a:off x="4043045" y="4188460"/>
            <a:ext cx="760095" cy="554291"/>
            <a:chOff x="3050349" y="1844085"/>
            <a:chExt cx="833779" cy="678092"/>
          </a:xfrm>
          <a:solidFill>
            <a:srgbClr val="0070C0"/>
          </a:solidFill>
        </p:grpSpPr>
        <p:sp>
          <p:nvSpPr>
            <p:cNvPr id="20" name="任意多边形 19"/>
            <p:cNvSpPr/>
            <p:nvPr/>
          </p:nvSpPr>
          <p:spPr>
            <a:xfrm rot="8100000" flipV="1">
              <a:off x="3050349" y="1844085"/>
              <a:ext cx="833779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solidFill>
              <a:srgbClr val="EB340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825"/>
            </a:p>
          </p:txBody>
        </p:sp>
        <p:sp>
          <p:nvSpPr>
            <p:cNvPr id="21" name="文本框 48"/>
            <p:cNvSpPr txBox="1">
              <a:spLocks noChangeArrowheads="1"/>
            </p:cNvSpPr>
            <p:nvPr/>
          </p:nvSpPr>
          <p:spPr bwMode="auto">
            <a:xfrm>
              <a:off x="3123827" y="1885460"/>
              <a:ext cx="726001" cy="3938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15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694180" y="2713355"/>
            <a:ext cx="3261360" cy="1000761"/>
            <a:chOff x="6339097" y="1573726"/>
            <a:chExt cx="3744416" cy="514114"/>
          </a:xfrm>
          <a:solidFill>
            <a:srgbClr val="EB340D"/>
          </a:solidFill>
        </p:grpSpPr>
        <p:sp>
          <p:nvSpPr>
            <p:cNvPr id="23" name="圆角矩形 22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70" tIns="45735" rIns="91470" bIns="45735" anchor="ctr"/>
            <a:lstStyle/>
            <a:p>
              <a:pPr algn="ctr">
                <a:defRPr/>
              </a:pPr>
              <a:endParaRPr lang="zh-CN" altLang="en-US" sz="2025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573852" y="1614177"/>
              <a:ext cx="3298236" cy="473663"/>
            </a:xfrm>
            <a:prstGeom prst="rect">
              <a:avLst/>
            </a:prstGeom>
            <a:grpFill/>
          </p:spPr>
          <p:txBody>
            <a:bodyPr wrap="square" lIns="91470" tIns="45735" rIns="91470" bIns="45735">
              <a:spAutoFit/>
            </a:bodyPr>
            <a:lstStyle/>
            <a:p>
              <a:pPr>
                <a:defRPr/>
              </a:pPr>
              <a:r>
                <a:rPr lang="zh-CN" altLang="en-US" sz="1800">
                  <a:sym typeface="+mn-ea"/>
                </a:rPr>
                <a:t>2015年1月，证监会发布了《公司债券发行与交易管理办法》</a:t>
              </a:r>
              <a:endParaRPr lang="zh-CN" altLang="en-US" sz="18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955540" y="3709670"/>
            <a:ext cx="3526790" cy="1347352"/>
            <a:chOff x="6315199" y="2410178"/>
            <a:chExt cx="3744416" cy="511504"/>
          </a:xfrm>
          <a:solidFill>
            <a:srgbClr val="EB340D"/>
          </a:solidFill>
        </p:grpSpPr>
        <p:sp>
          <p:nvSpPr>
            <p:cNvPr id="26" name="圆角矩形 25"/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70" tIns="45735" rIns="91470" bIns="45735" anchor="ctr"/>
            <a:lstStyle/>
            <a:p>
              <a:pPr algn="ctr">
                <a:defRPr/>
              </a:pPr>
              <a:endParaRPr lang="zh-CN" altLang="en-US" sz="2025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440597" y="2450505"/>
              <a:ext cx="3280578" cy="455139"/>
            </a:xfrm>
            <a:prstGeom prst="rect">
              <a:avLst/>
            </a:prstGeom>
            <a:grpFill/>
          </p:spPr>
          <p:txBody>
            <a:bodyPr wrap="square" lIns="91470" tIns="45735" rIns="91470" bIns="45735">
              <a:spAutoFit/>
            </a:bodyPr>
            <a:lstStyle/>
            <a:p>
              <a:pPr>
                <a:defRPr/>
              </a:pPr>
              <a:r>
                <a:rPr lang="zh-CN" altLang="en-US" sz="1800">
                  <a:sym typeface="+mn-ea"/>
                </a:rPr>
                <a:t>2017年7月4日，证监会正式发布【第10号公告】《中国证监会关于开展创新创业公司债券试点的指导意见》</a:t>
              </a:r>
              <a:endParaRPr lang="zh-CN" altLang="en-US" sz="18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734820" y="5085715"/>
            <a:ext cx="4907915" cy="1124585"/>
            <a:chOff x="6339097" y="3296031"/>
            <a:chExt cx="3744416" cy="511504"/>
          </a:xfrm>
          <a:solidFill>
            <a:srgbClr val="EB340D"/>
          </a:solidFill>
        </p:grpSpPr>
        <p:sp>
          <p:nvSpPr>
            <p:cNvPr id="29" name="圆角矩形 28"/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70" tIns="45735" rIns="91470" bIns="45735" anchor="ctr"/>
            <a:lstStyle/>
            <a:p>
              <a:pPr algn="ctr">
                <a:defRPr/>
              </a:pPr>
              <a:endParaRPr lang="zh-CN" altLang="en-US" sz="2025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467389" y="3336365"/>
              <a:ext cx="3489830" cy="419370"/>
            </a:xfrm>
            <a:prstGeom prst="rect">
              <a:avLst/>
            </a:prstGeom>
            <a:grpFill/>
          </p:spPr>
          <p:txBody>
            <a:bodyPr wrap="square" lIns="91470" tIns="45735" rIns="91470" bIns="45735">
              <a:spAutoFit/>
            </a:bodyPr>
            <a:lstStyle/>
            <a:p>
              <a:pPr>
                <a:defRPr/>
              </a:pPr>
              <a:r>
                <a:rPr lang="zh-CN" altLang="en-US" sz="1800">
                  <a:sym typeface="+mn-ea"/>
                </a:rPr>
                <a:t>2017年7月12日，在举行的国务院常务会议上，强调要“稳步扩大创业创新公司债券试点规模”</a:t>
              </a:r>
              <a:endParaRPr lang="zh-CN" altLang="en-US" sz="18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37" name="下箭头 36"/>
          <p:cNvSpPr/>
          <p:nvPr/>
        </p:nvSpPr>
        <p:spPr>
          <a:xfrm rot="16200000">
            <a:off x="456757" y="3470522"/>
            <a:ext cx="359957" cy="382205"/>
          </a:xfrm>
          <a:prstGeom prst="downArrow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28" tIns="25713" rIns="51428" bIns="25713" rtlCol="0" anchor="ctr"/>
          <a:lstStyle/>
          <a:p>
            <a:pPr algn="ctr"/>
            <a:endParaRPr lang="zh-CN" altLang="en-US" sz="1200"/>
          </a:p>
        </p:txBody>
      </p:sp>
      <p:sp>
        <p:nvSpPr>
          <p:cNvPr id="2" name="文本框 1"/>
          <p:cNvSpPr txBox="1"/>
          <p:nvPr/>
        </p:nvSpPr>
        <p:spPr>
          <a:xfrm>
            <a:off x="692785" y="1304925"/>
            <a:ext cx="775843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</a:rPr>
              <a:t>双创债，全称为“创新创业公司债券”，是指符合条件的创新创业公司、创业投资公司，依照相关法律发行的公司债券。在试点期间，监管层重点支持新三板创新层企业以及在指定区域运营的公司。</a:t>
            </a:r>
            <a:endParaRPr lang="zh-CN" altLang="en-US" sz="2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Shape 47"/>
          <p:cNvSpPr/>
          <p:nvPr/>
        </p:nvSpPr>
        <p:spPr>
          <a:xfrm>
            <a:off x="445770" y="1062355"/>
            <a:ext cx="8159750" cy="1564640"/>
          </a:xfrm>
          <a:prstGeom prst="rect">
            <a:avLst/>
          </a:prstGeom>
          <a:ln w="3175">
            <a:solidFill>
              <a:srgbClr val="EB340D"/>
            </a:solidFill>
            <a:miter lim="400000"/>
          </a:ln>
        </p:spPr>
        <p:txBody>
          <a:bodyPr lIns="41725" tIns="41725" rIns="41725" bIns="41725" anchor="ctr"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Text Placeholder 2"/>
          <p:cNvSpPr txBox="1"/>
          <p:nvPr/>
        </p:nvSpPr>
        <p:spPr bwMode="auto">
          <a:xfrm>
            <a:off x="328930" y="1644650"/>
            <a:ext cx="308610" cy="334645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txBody>
          <a:bodyPr vert="horz" wrap="square" lIns="86410" tIns="43205" rIns="75108" bIns="43205" numCol="1" anchor="ctr" anchorCtr="0" compatLnSpc="1">
            <a:no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r"/>
            <a:endParaRPr lang="en-GB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9369" y="392048"/>
            <a:ext cx="51179" cy="30880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80" y="392048"/>
            <a:ext cx="957050" cy="30880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18008" y="286844"/>
            <a:ext cx="982980" cy="41402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双创债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1240790" y="692785"/>
            <a:ext cx="1963420" cy="8255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7466497" y="2251644"/>
            <a:ext cx="1018086" cy="1125253"/>
            <a:chOff x="1837124" y="1808150"/>
            <a:chExt cx="1431472" cy="1582153"/>
          </a:xfrm>
        </p:grpSpPr>
        <p:sp>
          <p:nvSpPr>
            <p:cNvPr id="14" name="圆角矩形 13"/>
            <p:cNvSpPr/>
            <p:nvPr/>
          </p:nvSpPr>
          <p:spPr bwMode="auto">
            <a:xfrm>
              <a:off x="1837124" y="2636897"/>
              <a:ext cx="753406" cy="753406"/>
            </a:xfrm>
            <a:prstGeom prst="roundRect">
              <a:avLst>
                <a:gd name="adj" fmla="val 6712"/>
              </a:avLst>
            </a:prstGeom>
            <a:solidFill>
              <a:srgbClr val="0070C0"/>
            </a:solidFill>
            <a:ln w="9525" cap="flat" cmpd="sng" algn="ctr">
              <a:gradFill flip="none" rotWithShape="1">
                <a:gsLst>
                  <a:gs pos="0">
                    <a:srgbClr val="0070C0"/>
                  </a:gs>
                  <a:gs pos="50000">
                    <a:srgbClr val="00B0F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68300" dist="101600" dir="90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15" name="圆角矩形 14"/>
            <p:cNvSpPr/>
            <p:nvPr/>
          </p:nvSpPr>
          <p:spPr bwMode="auto">
            <a:xfrm>
              <a:off x="2590530" y="1808150"/>
              <a:ext cx="678066" cy="678066"/>
            </a:xfrm>
            <a:prstGeom prst="roundRect">
              <a:avLst>
                <a:gd name="adj" fmla="val 6712"/>
              </a:avLst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31" name="圆角矩形 30"/>
            <p:cNvSpPr/>
            <p:nvPr/>
          </p:nvSpPr>
          <p:spPr bwMode="auto">
            <a:xfrm>
              <a:off x="2289168" y="2335534"/>
              <a:ext cx="527384" cy="527384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7" grpId="0" bldLvl="0" animBg="1"/>
      <p:bldP spid="3" grpId="0" bldLvl="0" animBg="1"/>
      <p:bldP spid="5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1066989" y="312673"/>
            <a:ext cx="51179" cy="30880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2700" y="312673"/>
            <a:ext cx="957050" cy="30880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463018" y="229059"/>
            <a:ext cx="3916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“双创债”的重点支持对象说明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V="1">
            <a:off x="1248410" y="620395"/>
            <a:ext cx="4259580" cy="127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2545715" y="1080770"/>
            <a:ext cx="5929630" cy="2373630"/>
          </a:xfrm>
          <a:prstGeom prst="rect">
            <a:avLst/>
          </a:prstGeom>
          <a:solidFill>
            <a:srgbClr val="EB340D"/>
          </a:solidFill>
          <a:ln>
            <a:solidFill>
              <a:srgbClr val="FFFFFF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6" tIns="25722" rIns="51446" bIns="25722" rtlCol="0" anchor="ctr"/>
          <a:lstStyle/>
          <a:p>
            <a:pPr algn="ctr"/>
            <a:endParaRPr lang="zh-CN" altLang="en-US" sz="100">
              <a:solidFill>
                <a:schemeClr val="bg1"/>
              </a:solidFill>
            </a:endParaRPr>
          </a:p>
        </p:txBody>
      </p:sp>
      <p:sp>
        <p:nvSpPr>
          <p:cNvPr id="44" name="六边形 43"/>
          <p:cNvSpPr/>
          <p:nvPr/>
        </p:nvSpPr>
        <p:spPr>
          <a:xfrm>
            <a:off x="12700" y="2348865"/>
            <a:ext cx="2062480" cy="1907540"/>
          </a:xfrm>
          <a:prstGeom prst="hexagon">
            <a:avLst/>
          </a:prstGeom>
          <a:solidFill>
            <a:srgbClr val="EB340D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6" tIns="25722" rIns="51446" bIns="25722" rtlCol="0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双创债的适用范围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5" name="直接箭头连接符 44"/>
          <p:cNvCxnSpPr>
            <a:stCxn id="44" idx="5"/>
            <a:endCxn id="42" idx="1"/>
          </p:cNvCxnSpPr>
          <p:nvPr/>
        </p:nvCxnSpPr>
        <p:spPr>
          <a:xfrm flipV="1">
            <a:off x="1598295" y="2267585"/>
            <a:ext cx="947420" cy="81280"/>
          </a:xfrm>
          <a:prstGeom prst="straightConnector1">
            <a:avLst/>
          </a:prstGeom>
          <a:ln>
            <a:solidFill>
              <a:srgbClr val="EB340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/>
          <p:cNvCxnSpPr>
            <a:stCxn id="44" idx="1"/>
          </p:cNvCxnSpPr>
          <p:nvPr/>
        </p:nvCxnSpPr>
        <p:spPr>
          <a:xfrm>
            <a:off x="1598295" y="4256405"/>
            <a:ext cx="813435" cy="540385"/>
          </a:xfrm>
          <a:prstGeom prst="straightConnector1">
            <a:avLst/>
          </a:prstGeom>
          <a:ln>
            <a:solidFill>
              <a:srgbClr val="EB340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2691765" y="1003935"/>
            <a:ext cx="5637530" cy="2451100"/>
          </a:xfrm>
          <a:prstGeom prst="rect">
            <a:avLst/>
          </a:prstGeom>
          <a:noFill/>
        </p:spPr>
        <p:txBody>
          <a:bodyPr wrap="square" lIns="51446" tIns="25722" rIns="51446" bIns="2572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创业公司：国家战略性新兴产业相关发展规划；《国务院关于印发中国制造2025的通知》（国发2015[28]号）及相关政策文件；国务院及相关部委出台的大众创业万众创新政策文件；国家及地方高新技术企业认定标准；其他创新创业相关政策文件。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545715" y="3815080"/>
            <a:ext cx="5929630" cy="1978660"/>
          </a:xfrm>
          <a:prstGeom prst="rect">
            <a:avLst/>
          </a:prstGeom>
          <a:solidFill>
            <a:srgbClr val="EB340D"/>
          </a:solidFill>
          <a:ln>
            <a:solidFill>
              <a:srgbClr val="FFFFFF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6" tIns="25722" rIns="51446" bIns="25722" rtlCol="0" anchor="ctr"/>
          <a:lstStyle/>
          <a:p>
            <a:pPr algn="ctr"/>
            <a:endParaRPr lang="zh-CN" altLang="en-US" sz="10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691765" y="3978910"/>
            <a:ext cx="5637530" cy="1651000"/>
          </a:xfrm>
          <a:prstGeom prst="rect">
            <a:avLst/>
          </a:prstGeom>
          <a:noFill/>
        </p:spPr>
        <p:txBody>
          <a:bodyPr wrap="square" lIns="51446" tIns="25722" rIns="51446" bIns="2572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创业投资公司，是指符合《私募投资基金监督管理暂行办法》、《创业投资企业管理暂行办法》等有关规定，向创新创业企业进行股权投资的公司制创业投资 基金和创业投资基金管理机构。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:fade thruBlk="1"/>
      </p:transition>
    </mc:Choice>
    <mc:Fallback>
      <p:transition spd="slow">
        <p:fade thruBlk="1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1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2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2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2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2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79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579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4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4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4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 bldLvl="0" animBg="1"/>
          <p:bldP spid="44" grpId="0" bldLvl="0" animBg="1"/>
          <p:bldP spid="48" grpId="0"/>
          <p:bldP spid="48" grpId="1"/>
          <p:bldP spid="52" grpId="0" bldLvl="0" animBg="1"/>
          <p:bldP spid="54" grpId="0"/>
          <p:bldP spid="54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1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2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2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2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2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79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579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4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4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4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 bldLvl="0" animBg="1"/>
          <p:bldP spid="44" grpId="0" bldLvl="0" animBg="1"/>
          <p:bldP spid="48" grpId="0"/>
          <p:bldP spid="48" grpId="1"/>
          <p:bldP spid="52" grpId="0" bldLvl="0" animBg="1"/>
          <p:bldP spid="54" grpId="0"/>
          <p:bldP spid="54" grpId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文本框 45"/>
          <p:cNvSpPr>
            <a:spLocks noChangeArrowheads="1"/>
          </p:cNvSpPr>
          <p:nvPr/>
        </p:nvSpPr>
        <p:spPr bwMode="auto">
          <a:xfrm rot="5400000">
            <a:off x="465148" y="4249998"/>
            <a:ext cx="3066280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3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rPr>
              <a:t>CONTENTS</a:t>
            </a:r>
            <a:endParaRPr lang="zh-CN" altLang="en-US" sz="33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grpSp>
        <p:nvGrpSpPr>
          <p:cNvPr id="4101" name="Group 5"/>
          <p:cNvGrpSpPr/>
          <p:nvPr/>
        </p:nvGrpSpPr>
        <p:grpSpPr bwMode="auto">
          <a:xfrm>
            <a:off x="3346124" y="1259262"/>
            <a:ext cx="3679983" cy="645072"/>
            <a:chOff x="0" y="0"/>
            <a:chExt cx="7728" cy="1355"/>
          </a:xfrm>
        </p:grpSpPr>
        <p:grpSp>
          <p:nvGrpSpPr>
            <p:cNvPr id="4120" name="Group 6"/>
            <p:cNvGrpSpPr>
              <a:grpSpLocks noChangeAspect="1"/>
            </p:cNvGrpSpPr>
            <p:nvPr/>
          </p:nvGrpSpPr>
          <p:grpSpPr bwMode="auto">
            <a:xfrm>
              <a:off x="0" y="192"/>
              <a:ext cx="7727" cy="1116"/>
              <a:chOff x="0" y="0"/>
              <a:chExt cx="7727" cy="1116"/>
            </a:xfrm>
          </p:grpSpPr>
          <p:pic>
            <p:nvPicPr>
              <p:cNvPr id="4123" name="Picture 7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0" y="0"/>
                <a:ext cx="1372" cy="11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24" name="Picture 8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483" y="0"/>
                <a:ext cx="6245" cy="976"/>
              </a:xfrm>
              <a:prstGeom prst="rect">
                <a:avLst/>
              </a:prstGeom>
              <a:noFill/>
              <a:ln w="0">
                <a:noFill/>
                <a:miter lim="800000"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extrusionClr>
                  <a:schemeClr val="bg1"/>
                </a:extrusionClr>
                <a:contourClr>
                  <a:schemeClr val="bg1"/>
                </a:contourClr>
              </a:sp3d>
            </p:spPr>
          </p:pic>
        </p:grpSp>
        <p:sp>
          <p:nvSpPr>
            <p:cNvPr id="4121" name="Text Box 9"/>
            <p:cNvSpPr>
              <a:spLocks noChangeArrowheads="1"/>
            </p:cNvSpPr>
            <p:nvPr/>
          </p:nvSpPr>
          <p:spPr bwMode="auto">
            <a:xfrm>
              <a:off x="304" y="0"/>
              <a:ext cx="800" cy="1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600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1</a:t>
              </a:r>
              <a:endParaRPr lang="zh-CN" altLang="en-US"/>
            </a:p>
          </p:txBody>
        </p:sp>
        <p:sp>
          <p:nvSpPr>
            <p:cNvPr id="4122" name="Text Box 10"/>
            <p:cNvSpPr>
              <a:spLocks noChangeArrowheads="1"/>
            </p:cNvSpPr>
            <p:nvPr/>
          </p:nvSpPr>
          <p:spPr bwMode="auto">
            <a:xfrm>
              <a:off x="1574" y="313"/>
              <a:ext cx="6154" cy="77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C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+mn-ea"/>
                </a:rPr>
                <a:t>三板市场融资概况</a:t>
              </a:r>
              <a:endParaRPr lang="zh-CN" altLang="en-US" b="1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4102" name="Group 11"/>
          <p:cNvGrpSpPr/>
          <p:nvPr/>
        </p:nvGrpSpPr>
        <p:grpSpPr bwMode="auto">
          <a:xfrm>
            <a:off x="3346124" y="1945063"/>
            <a:ext cx="3679983" cy="645072"/>
            <a:chOff x="0" y="0"/>
            <a:chExt cx="7728" cy="1355"/>
          </a:xfrm>
        </p:grpSpPr>
        <p:grpSp>
          <p:nvGrpSpPr>
            <p:cNvPr id="4115" name="Group 12"/>
            <p:cNvGrpSpPr>
              <a:grpSpLocks noChangeAspect="1"/>
            </p:cNvGrpSpPr>
            <p:nvPr/>
          </p:nvGrpSpPr>
          <p:grpSpPr bwMode="auto">
            <a:xfrm>
              <a:off x="0" y="192"/>
              <a:ext cx="7727" cy="1116"/>
              <a:chOff x="0" y="0"/>
              <a:chExt cx="7727" cy="1116"/>
            </a:xfrm>
          </p:grpSpPr>
          <p:pic>
            <p:nvPicPr>
              <p:cNvPr id="4118" name="Picture 13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0" y="0"/>
                <a:ext cx="1372" cy="11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19" name="Picture 14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483" y="0"/>
                <a:ext cx="6245" cy="976"/>
              </a:xfrm>
              <a:prstGeom prst="rect">
                <a:avLst/>
              </a:prstGeom>
              <a:noFill/>
              <a:ln w="0">
                <a:solidFill>
                  <a:srgbClr val="000000"/>
                </a:solidFill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 extrusionH="6350" contourW="12700">
                <a:extrusionClr>
                  <a:schemeClr val="bg1"/>
                </a:extrusionClr>
                <a:contourClr>
                  <a:schemeClr val="bg1"/>
                </a:contourClr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116" name="Text Box 15"/>
            <p:cNvSpPr>
              <a:spLocks noChangeArrowheads="1"/>
            </p:cNvSpPr>
            <p:nvPr/>
          </p:nvSpPr>
          <p:spPr bwMode="auto">
            <a:xfrm>
              <a:off x="304" y="0"/>
              <a:ext cx="800" cy="1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600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2</a:t>
              </a:r>
              <a:endParaRPr lang="zh-CN" altLang="en-US"/>
            </a:p>
          </p:txBody>
        </p:sp>
        <p:sp>
          <p:nvSpPr>
            <p:cNvPr id="4117" name="Text Box 16"/>
            <p:cNvSpPr>
              <a:spLocks noChangeArrowheads="1"/>
            </p:cNvSpPr>
            <p:nvPr/>
          </p:nvSpPr>
          <p:spPr bwMode="auto">
            <a:xfrm>
              <a:off x="1574" y="307"/>
              <a:ext cx="6154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C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+mn-ea"/>
                </a:rPr>
                <a:t>定向增发</a:t>
              </a:r>
              <a:endParaRPr lang="zh-CN" altLang="en-US" b="1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4103" name="Group 17"/>
          <p:cNvGrpSpPr/>
          <p:nvPr/>
        </p:nvGrpSpPr>
        <p:grpSpPr bwMode="auto">
          <a:xfrm>
            <a:off x="3346124" y="2611813"/>
            <a:ext cx="3679983" cy="791225"/>
            <a:chOff x="0" y="0"/>
            <a:chExt cx="7728" cy="1662"/>
          </a:xfrm>
        </p:grpSpPr>
        <p:grpSp>
          <p:nvGrpSpPr>
            <p:cNvPr id="4110" name="Group 18"/>
            <p:cNvGrpSpPr>
              <a:grpSpLocks noChangeAspect="1"/>
            </p:cNvGrpSpPr>
            <p:nvPr/>
          </p:nvGrpSpPr>
          <p:grpSpPr bwMode="auto">
            <a:xfrm>
              <a:off x="0" y="192"/>
              <a:ext cx="7728" cy="1117"/>
              <a:chOff x="0" y="0"/>
              <a:chExt cx="7728" cy="1117"/>
            </a:xfrm>
          </p:grpSpPr>
          <p:pic>
            <p:nvPicPr>
              <p:cNvPr id="4113" name="Picture 19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0" y="0"/>
                <a:ext cx="1372" cy="11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14" name="Picture 20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483" y="26"/>
                <a:ext cx="6245" cy="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111" name="Text Box 21"/>
            <p:cNvSpPr>
              <a:spLocks noChangeArrowheads="1"/>
            </p:cNvSpPr>
            <p:nvPr/>
          </p:nvSpPr>
          <p:spPr bwMode="auto">
            <a:xfrm>
              <a:off x="304" y="0"/>
              <a:ext cx="800" cy="1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600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3</a:t>
              </a:r>
              <a:endParaRPr lang="zh-CN" altLang="en-US"/>
            </a:p>
          </p:txBody>
        </p:sp>
        <p:sp>
          <p:nvSpPr>
            <p:cNvPr id="4112" name="Text Box 22"/>
            <p:cNvSpPr>
              <a:spLocks noChangeArrowheads="1"/>
            </p:cNvSpPr>
            <p:nvPr/>
          </p:nvSpPr>
          <p:spPr bwMode="auto">
            <a:xfrm>
              <a:off x="1574" y="307"/>
              <a:ext cx="6154" cy="1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C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+mn-ea"/>
                </a:rPr>
                <a:t>公司债</a:t>
              </a:r>
              <a:endParaRPr lang="zh-CN" altLang="en-US" b="1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  <a:p>
              <a:pPr algn="ctr"/>
              <a:endParaRPr lang="zh-CN" altLang="en-US" b="1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4104" name="Group 23"/>
          <p:cNvGrpSpPr/>
          <p:nvPr/>
        </p:nvGrpSpPr>
        <p:grpSpPr bwMode="auto">
          <a:xfrm>
            <a:off x="3337869" y="3256973"/>
            <a:ext cx="3679983" cy="783608"/>
            <a:chOff x="0" y="0"/>
            <a:chExt cx="7728" cy="1646"/>
          </a:xfrm>
        </p:grpSpPr>
        <p:grpSp>
          <p:nvGrpSpPr>
            <p:cNvPr id="4105" name="Group 24"/>
            <p:cNvGrpSpPr>
              <a:grpSpLocks noChangeAspect="1"/>
            </p:cNvGrpSpPr>
            <p:nvPr/>
          </p:nvGrpSpPr>
          <p:grpSpPr bwMode="auto">
            <a:xfrm>
              <a:off x="0" y="192"/>
              <a:ext cx="7727" cy="1116"/>
              <a:chOff x="0" y="0"/>
              <a:chExt cx="7727" cy="1116"/>
            </a:xfrm>
          </p:grpSpPr>
          <p:pic>
            <p:nvPicPr>
              <p:cNvPr id="4108" name="Picture 25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0" y="0"/>
                <a:ext cx="1372" cy="11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09" name="Picture 26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483" y="0"/>
                <a:ext cx="6245" cy="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106" name="Text Box 27"/>
            <p:cNvSpPr>
              <a:spLocks noChangeArrowheads="1"/>
            </p:cNvSpPr>
            <p:nvPr/>
          </p:nvSpPr>
          <p:spPr bwMode="auto">
            <a:xfrm>
              <a:off x="304" y="0"/>
              <a:ext cx="800" cy="1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600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4</a:t>
              </a:r>
              <a:endParaRPr lang="zh-CN" altLang="en-US"/>
            </a:p>
          </p:txBody>
        </p:sp>
        <p:sp>
          <p:nvSpPr>
            <p:cNvPr id="4107" name="Text Box 28"/>
            <p:cNvSpPr>
              <a:spLocks noChangeArrowheads="1"/>
            </p:cNvSpPr>
            <p:nvPr/>
          </p:nvSpPr>
          <p:spPr bwMode="auto">
            <a:xfrm>
              <a:off x="1574" y="291"/>
              <a:ext cx="6154" cy="1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C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+mn-ea"/>
                </a:rPr>
                <a:t>并购重组</a:t>
              </a:r>
              <a:endPara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 algn="ctr"/>
              <a:endParaRPr lang="zh-CN" altLang="en-US" b="1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4098" name="文本框 41"/>
          <p:cNvSpPr>
            <a:spLocks noChangeArrowheads="1"/>
          </p:cNvSpPr>
          <p:nvPr/>
        </p:nvSpPr>
        <p:spPr bwMode="auto">
          <a:xfrm>
            <a:off x="1259599" y="1462496"/>
            <a:ext cx="1093946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</a:t>
            </a:r>
            <a:endParaRPr lang="zh-CN" altLang="en-US" sz="5400" dirty="0"/>
          </a:p>
        </p:txBody>
      </p:sp>
      <p:sp>
        <p:nvSpPr>
          <p:cNvPr id="4100" name="矩形 46"/>
          <p:cNvSpPr>
            <a:spLocks noChangeArrowheads="1"/>
          </p:cNvSpPr>
          <p:nvPr/>
        </p:nvSpPr>
        <p:spPr bwMode="auto">
          <a:xfrm>
            <a:off x="2303490" y="1612106"/>
            <a:ext cx="34289" cy="3702844"/>
          </a:xfrm>
          <a:prstGeom prst="rect">
            <a:avLst/>
          </a:prstGeom>
          <a:solidFill>
            <a:srgbClr val="C8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rgbClr val="7F7F7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9" name="Group 23"/>
          <p:cNvGrpSpPr/>
          <p:nvPr/>
        </p:nvGrpSpPr>
        <p:grpSpPr bwMode="auto">
          <a:xfrm>
            <a:off x="3346124" y="4519353"/>
            <a:ext cx="3679983" cy="783608"/>
            <a:chOff x="0" y="0"/>
            <a:chExt cx="7728" cy="1646"/>
          </a:xfrm>
        </p:grpSpPr>
        <p:grpSp>
          <p:nvGrpSpPr>
            <p:cNvPr id="30" name="Group 24"/>
            <p:cNvGrpSpPr>
              <a:grpSpLocks noChangeAspect="1"/>
            </p:cNvGrpSpPr>
            <p:nvPr/>
          </p:nvGrpSpPr>
          <p:grpSpPr bwMode="auto">
            <a:xfrm>
              <a:off x="0" y="192"/>
              <a:ext cx="7727" cy="1116"/>
              <a:chOff x="0" y="0"/>
              <a:chExt cx="7727" cy="1116"/>
            </a:xfrm>
          </p:grpSpPr>
          <p:pic>
            <p:nvPicPr>
              <p:cNvPr id="33" name="Picture 25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0" y="0"/>
                <a:ext cx="1372" cy="11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4" name="Picture 26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483" y="0"/>
                <a:ext cx="6245" cy="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1" name="Text Box 27"/>
            <p:cNvSpPr>
              <a:spLocks noChangeArrowheads="1"/>
            </p:cNvSpPr>
            <p:nvPr/>
          </p:nvSpPr>
          <p:spPr bwMode="auto">
            <a:xfrm>
              <a:off x="304" y="0"/>
              <a:ext cx="800" cy="1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600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6</a:t>
              </a:r>
              <a:endParaRPr lang="en-US" altLang="zh-CN" sz="360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2" name="Text Box 28"/>
            <p:cNvSpPr>
              <a:spLocks noChangeArrowheads="1"/>
            </p:cNvSpPr>
            <p:nvPr/>
          </p:nvSpPr>
          <p:spPr bwMode="auto">
            <a:xfrm>
              <a:off x="1574" y="291"/>
              <a:ext cx="6154" cy="1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C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+mn-ea"/>
                </a:rPr>
                <a:t>新三板+H股</a:t>
              </a:r>
              <a:endPara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 algn="ctr"/>
              <a:endParaRPr lang="zh-CN" altLang="en-US" b="1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35" name="Rectangle 4"/>
          <p:cNvSpPr txBox="1">
            <a:spLocks noChangeArrowheads="1"/>
          </p:cNvSpPr>
          <p:nvPr/>
        </p:nvSpPr>
        <p:spPr bwMode="auto">
          <a:xfrm>
            <a:off x="0" y="6093296"/>
            <a:ext cx="9144000" cy="361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dist"/>
            <a:endParaRPr lang="zh-CN" altLang="zh-CN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oup 23"/>
          <p:cNvGrpSpPr/>
          <p:nvPr/>
        </p:nvGrpSpPr>
        <p:grpSpPr bwMode="auto">
          <a:xfrm>
            <a:off x="3346124" y="3874193"/>
            <a:ext cx="3679983" cy="783608"/>
            <a:chOff x="0" y="0"/>
            <a:chExt cx="7728" cy="1646"/>
          </a:xfrm>
        </p:grpSpPr>
        <p:grpSp>
          <p:nvGrpSpPr>
            <p:cNvPr id="3" name="Group 24"/>
            <p:cNvGrpSpPr>
              <a:grpSpLocks noChangeAspect="1"/>
            </p:cNvGrpSpPr>
            <p:nvPr/>
          </p:nvGrpSpPr>
          <p:grpSpPr bwMode="auto">
            <a:xfrm>
              <a:off x="0" y="192"/>
              <a:ext cx="7727" cy="1116"/>
              <a:chOff x="0" y="0"/>
              <a:chExt cx="7727" cy="1116"/>
            </a:xfrm>
          </p:grpSpPr>
          <p:pic>
            <p:nvPicPr>
              <p:cNvPr id="4" name="Picture 25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0" y="0"/>
                <a:ext cx="1372" cy="11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" name="Picture 26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483" y="0"/>
                <a:ext cx="6245" cy="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" name="Text Box 27"/>
            <p:cNvSpPr>
              <a:spLocks noChangeArrowheads="1"/>
            </p:cNvSpPr>
            <p:nvPr/>
          </p:nvSpPr>
          <p:spPr bwMode="auto">
            <a:xfrm>
              <a:off x="304" y="0"/>
              <a:ext cx="800" cy="1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p>
              <a:r>
                <a:rPr lang="en-US" altLang="zh-CN" sz="3600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5</a:t>
              </a:r>
              <a:endParaRPr lang="en-US" altLang="zh-CN" sz="360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7" name="Text Box 28"/>
            <p:cNvSpPr>
              <a:spLocks noChangeArrowheads="1"/>
            </p:cNvSpPr>
            <p:nvPr/>
          </p:nvSpPr>
          <p:spPr bwMode="auto">
            <a:xfrm>
              <a:off x="1574" y="291"/>
              <a:ext cx="6154" cy="1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p>
              <a:pPr algn="ctr"/>
              <a:r>
                <a:rPr lang="zh-CN" altLang="en-US" b="1" dirty="0">
                  <a:solidFill>
                    <a:srgbClr val="C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+mn-ea"/>
                </a:rPr>
                <a:t>资产证券化</a:t>
              </a:r>
              <a:endPara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 algn="ctr"/>
              <a:endParaRPr lang="zh-CN" altLang="en-US" b="1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8" name="Group 23"/>
          <p:cNvGrpSpPr/>
          <p:nvPr/>
        </p:nvGrpSpPr>
        <p:grpSpPr bwMode="auto">
          <a:xfrm>
            <a:off x="3346124" y="5223568"/>
            <a:ext cx="3679983" cy="968322"/>
            <a:chOff x="0" y="0"/>
            <a:chExt cx="7728" cy="2034"/>
          </a:xfrm>
        </p:grpSpPr>
        <p:grpSp>
          <p:nvGrpSpPr>
            <p:cNvPr id="9" name="Group 24"/>
            <p:cNvGrpSpPr>
              <a:grpSpLocks noChangeAspect="1"/>
            </p:cNvGrpSpPr>
            <p:nvPr/>
          </p:nvGrpSpPr>
          <p:grpSpPr bwMode="auto">
            <a:xfrm>
              <a:off x="0" y="192"/>
              <a:ext cx="7727" cy="1116"/>
              <a:chOff x="0" y="0"/>
              <a:chExt cx="7727" cy="1116"/>
            </a:xfrm>
          </p:grpSpPr>
          <p:pic>
            <p:nvPicPr>
              <p:cNvPr id="10" name="Picture 25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0" y="0"/>
                <a:ext cx="1372" cy="11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" name="Picture 26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483" y="0"/>
                <a:ext cx="6245" cy="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2" name="Text Box 27"/>
            <p:cNvSpPr>
              <a:spLocks noChangeArrowheads="1"/>
            </p:cNvSpPr>
            <p:nvPr/>
          </p:nvSpPr>
          <p:spPr bwMode="auto">
            <a:xfrm>
              <a:off x="304" y="0"/>
              <a:ext cx="800" cy="1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600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7</a:t>
              </a:r>
              <a:endParaRPr lang="en-US" altLang="zh-CN" sz="360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3" name="Text Box 28"/>
            <p:cNvSpPr>
              <a:spLocks noChangeArrowheads="1"/>
            </p:cNvSpPr>
            <p:nvPr/>
          </p:nvSpPr>
          <p:spPr bwMode="auto">
            <a:xfrm>
              <a:off x="1574" y="291"/>
              <a:ext cx="6154" cy="1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C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+mn-ea"/>
                </a:rPr>
                <a:t>IPO</a:t>
              </a:r>
              <a:endPara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 algn="ctr"/>
              <a:endParaRPr lang="zh-CN" alt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500"/>
                            </p:stCondLst>
                            <p:childTnLst>
                              <p:par>
                                <p:cTn id="63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098" grpId="0"/>
      <p:bldP spid="4100" grpId="0" bldLvl="0" animBg="1"/>
      <p:bldP spid="3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-1620688" y="1268760"/>
            <a:ext cx="4176464" cy="4176455"/>
            <a:chOff x="2312265" y="1869576"/>
            <a:chExt cx="1854306" cy="1854302"/>
          </a:xfrm>
        </p:grpSpPr>
        <p:grpSp>
          <p:nvGrpSpPr>
            <p:cNvPr id="41" name="组合 40"/>
            <p:cNvGrpSpPr/>
            <p:nvPr/>
          </p:nvGrpSpPr>
          <p:grpSpPr>
            <a:xfrm>
              <a:off x="2312265" y="1869576"/>
              <a:ext cx="1854306" cy="1854302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3" name="同心圆 4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CD0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CD0"/>
                  </a:solidFill>
                </a:endParaRPr>
              </a:p>
            </p:txBody>
          </p:sp>
        </p:grpSp>
        <p:sp>
          <p:nvSpPr>
            <p:cNvPr id="42" name="TextBox 41"/>
            <p:cNvSpPr txBox="1"/>
            <p:nvPr/>
          </p:nvSpPr>
          <p:spPr>
            <a:xfrm>
              <a:off x="3207223" y="2582973"/>
              <a:ext cx="644854" cy="4916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007CD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双创债的优势</a:t>
              </a:r>
              <a:endParaRPr lang="zh-CN" altLang="en-US" sz="3600" b="1" dirty="0">
                <a:solidFill>
                  <a:srgbClr val="007CD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5020310" y="3702050"/>
            <a:ext cx="3623310" cy="455295"/>
          </a:xfrm>
          <a:prstGeom prst="rect">
            <a:avLst/>
          </a:prstGeom>
          <a:noFill/>
        </p:spPr>
        <p:txBody>
          <a:bodyPr wrap="square" lIns="86383" tIns="43192" rIns="86383" bIns="43192" rtlCol="0">
            <a:spAutoFit/>
          </a:bodyPr>
          <a:lstStyle/>
          <a:p>
            <a:r>
              <a:rPr lang="zh-CN" altLang="en-US" sz="2400" b="1" dirty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债券期限、利率较为合理</a:t>
            </a:r>
            <a:endParaRPr lang="zh-CN" altLang="en-US" sz="2400" b="1" dirty="0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3910412" y="3541043"/>
            <a:ext cx="864652" cy="864650"/>
            <a:chOff x="3402224" y="483518"/>
            <a:chExt cx="864652" cy="864650"/>
          </a:xfrm>
        </p:grpSpPr>
        <p:grpSp>
          <p:nvGrpSpPr>
            <p:cNvPr id="78" name="组合 77"/>
            <p:cNvGrpSpPr/>
            <p:nvPr/>
          </p:nvGrpSpPr>
          <p:grpSpPr>
            <a:xfrm>
              <a:off x="3402224" y="483518"/>
              <a:ext cx="864652" cy="8646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0" name="同心圆 7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rgbClr val="007CD0"/>
                  </a:solidFill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rgbClr val="007CD0"/>
                  </a:solidFill>
                </a:endParaRPr>
              </a:p>
            </p:txBody>
          </p:sp>
        </p:grpSp>
        <p:sp>
          <p:nvSpPr>
            <p:cNvPr id="79" name="TextBox 78"/>
            <p:cNvSpPr txBox="1"/>
            <p:nvPr/>
          </p:nvSpPr>
          <p:spPr>
            <a:xfrm>
              <a:off x="3542275" y="731177"/>
              <a:ext cx="586298" cy="3689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5020310" y="2509520"/>
            <a:ext cx="3714115" cy="455295"/>
          </a:xfrm>
          <a:prstGeom prst="rect">
            <a:avLst/>
          </a:prstGeom>
          <a:noFill/>
        </p:spPr>
        <p:txBody>
          <a:bodyPr wrap="square" lIns="86383" tIns="43192" rIns="86383" bIns="43192" rtlCol="0">
            <a:spAutoFit/>
          </a:bodyPr>
          <a:lstStyle/>
          <a:p>
            <a:pPr lvl="0" algn="l"/>
            <a:r>
              <a:rPr lang="zh-CN" altLang="en-US" sz="2400" b="1" dirty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提升资本市场知名度</a:t>
            </a:r>
            <a:endParaRPr lang="zh-CN" altLang="en-US" sz="2400" b="1" dirty="0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3845387" y="2348326"/>
            <a:ext cx="864652" cy="864650"/>
            <a:chOff x="4515751" y="1419068"/>
            <a:chExt cx="864652" cy="864650"/>
          </a:xfrm>
        </p:grpSpPr>
        <p:grpSp>
          <p:nvGrpSpPr>
            <p:cNvPr id="89" name="组合 88"/>
            <p:cNvGrpSpPr/>
            <p:nvPr/>
          </p:nvGrpSpPr>
          <p:grpSpPr>
            <a:xfrm>
              <a:off x="4515751" y="1419068"/>
              <a:ext cx="864652" cy="8646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1" name="同心圆 9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0" name="TextBox 89"/>
            <p:cNvSpPr txBox="1"/>
            <p:nvPr/>
          </p:nvSpPr>
          <p:spPr>
            <a:xfrm>
              <a:off x="4655802" y="1666727"/>
              <a:ext cx="586298" cy="3689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3" name="TextBox 92"/>
          <p:cNvSpPr txBox="1"/>
          <p:nvPr/>
        </p:nvSpPr>
        <p:spPr>
          <a:xfrm>
            <a:off x="3985260" y="1544320"/>
            <a:ext cx="4474210" cy="455295"/>
          </a:xfrm>
          <a:prstGeom prst="rect">
            <a:avLst/>
          </a:prstGeom>
          <a:noFill/>
        </p:spPr>
        <p:txBody>
          <a:bodyPr wrap="square" lIns="86383" tIns="43192" rIns="86383" bIns="43192" rtlCol="0">
            <a:spAutoFit/>
          </a:bodyPr>
          <a:lstStyle/>
          <a:p>
            <a:pPr lvl="0" algn="l"/>
            <a:r>
              <a:rPr lang="zh-CN" altLang="en-US" sz="2400" b="1" dirty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丰富融资渠道、不涉及股权稀释</a:t>
            </a:r>
            <a:endParaRPr lang="zh-CN" altLang="en-US" sz="2400" b="1" dirty="0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2905006" y="1376885"/>
            <a:ext cx="864652" cy="864650"/>
            <a:chOff x="4788024" y="2734782"/>
            <a:chExt cx="864652" cy="864650"/>
          </a:xfrm>
        </p:grpSpPr>
        <p:grpSp>
          <p:nvGrpSpPr>
            <p:cNvPr id="95" name="组合 94"/>
            <p:cNvGrpSpPr/>
            <p:nvPr/>
          </p:nvGrpSpPr>
          <p:grpSpPr>
            <a:xfrm>
              <a:off x="4788024" y="2734782"/>
              <a:ext cx="864652" cy="8646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7" name="同心圆 9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6" name="TextBox 95"/>
            <p:cNvSpPr txBox="1"/>
            <p:nvPr/>
          </p:nvSpPr>
          <p:spPr>
            <a:xfrm>
              <a:off x="4928075" y="2982441"/>
              <a:ext cx="586298" cy="3689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TextBox 92"/>
          <p:cNvSpPr txBox="1"/>
          <p:nvPr/>
        </p:nvSpPr>
        <p:spPr>
          <a:xfrm>
            <a:off x="4910455" y="5052060"/>
            <a:ext cx="3548380" cy="455295"/>
          </a:xfrm>
          <a:prstGeom prst="rect">
            <a:avLst/>
          </a:prstGeom>
          <a:noFill/>
        </p:spPr>
        <p:txBody>
          <a:bodyPr wrap="square" lIns="86383" tIns="43192" rIns="86383" bIns="43192" rtlCol="0">
            <a:spAutoFit/>
          </a:bodyPr>
          <a:lstStyle/>
          <a:p>
            <a:pPr lvl="0" algn="l"/>
            <a:r>
              <a:rPr lang="zh-CN" altLang="en-US" sz="2400" b="1" dirty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募集资金用途相对灵活</a:t>
            </a:r>
            <a:endParaRPr lang="zh-CN" altLang="en-US" sz="2400" b="1" dirty="0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830201" y="4804615"/>
            <a:ext cx="864652" cy="864650"/>
            <a:chOff x="4788024" y="2734782"/>
            <a:chExt cx="864652" cy="864650"/>
          </a:xfrm>
        </p:grpSpPr>
        <p:grpSp>
          <p:nvGrpSpPr>
            <p:cNvPr id="4" name="组合 3"/>
            <p:cNvGrpSpPr/>
            <p:nvPr/>
          </p:nvGrpSpPr>
          <p:grpSpPr>
            <a:xfrm>
              <a:off x="4788024" y="2734782"/>
              <a:ext cx="864652" cy="8646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" name="同心圆 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" name="TextBox 95"/>
            <p:cNvSpPr txBox="1"/>
            <p:nvPr/>
          </p:nvSpPr>
          <p:spPr>
            <a:xfrm>
              <a:off x="4928075" y="2982441"/>
              <a:ext cx="586298" cy="3689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TextBox 92"/>
          <p:cNvSpPr txBox="1"/>
          <p:nvPr/>
        </p:nvSpPr>
        <p:spPr>
          <a:xfrm>
            <a:off x="4241165" y="6075045"/>
            <a:ext cx="3548380" cy="455295"/>
          </a:xfrm>
          <a:prstGeom prst="rect">
            <a:avLst/>
          </a:prstGeom>
          <a:noFill/>
        </p:spPr>
        <p:txBody>
          <a:bodyPr wrap="square" lIns="86383" tIns="43192" rIns="86383" bIns="43192" rtlCol="0">
            <a:spAutoFit/>
          </a:bodyPr>
          <a:lstStyle/>
          <a:p>
            <a:pPr lvl="0" algn="l"/>
            <a:r>
              <a:rPr lang="zh-CN" altLang="en-US" sz="2400" b="1" dirty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审核时间相对较短</a:t>
            </a:r>
            <a:endParaRPr lang="zh-CN" altLang="en-US" sz="2400" b="1" dirty="0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46281" y="5827600"/>
            <a:ext cx="864652" cy="864650"/>
            <a:chOff x="4788024" y="2734782"/>
            <a:chExt cx="864652" cy="864650"/>
          </a:xfrm>
        </p:grpSpPr>
        <p:grpSp>
          <p:nvGrpSpPr>
            <p:cNvPr id="10" name="组合 9"/>
            <p:cNvGrpSpPr/>
            <p:nvPr/>
          </p:nvGrpSpPr>
          <p:grpSpPr>
            <a:xfrm>
              <a:off x="4788024" y="2734782"/>
              <a:ext cx="864652" cy="8646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同心圆 1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" name="TextBox 95"/>
            <p:cNvSpPr txBox="1"/>
            <p:nvPr/>
          </p:nvSpPr>
          <p:spPr>
            <a:xfrm>
              <a:off x="4928075" y="2982441"/>
              <a:ext cx="586298" cy="3689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五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-9525" y="430530"/>
            <a:ext cx="2261870" cy="37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50" fill="hold"/>
                                        <p:tgtEl>
                                          <p:spTgt spid="4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50" fill="hold"/>
                                        <p:tgtEl>
                                          <p:spTgt spid="4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50" fill="hold"/>
                                        <p:tgtEl>
                                          <p:spTgt spid="4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0" fill="hold"/>
                                        <p:tgtEl>
                                          <p:spTgt spid="9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100" fill="hold"/>
                                        <p:tgtEl>
                                          <p:spTgt spid="9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0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0" fill="hold"/>
                                        <p:tgtEl>
                                          <p:spTgt spid="9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00" fill="hold"/>
                                        <p:tgtEl>
                                          <p:spTgt spid="8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100" fill="hold"/>
                                        <p:tgtEl>
                                          <p:spTgt spid="8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100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100" fill="hold"/>
                                        <p:tgtEl>
                                          <p:spTgt spid="8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5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0" fill="hold"/>
                                        <p:tgtEl>
                                          <p:spTgt spid="7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500"/>
                            </p:stCondLst>
                            <p:childTnLst>
                              <p:par>
                                <p:cTn id="7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0" fill="hold"/>
                                        <p:tgtEl>
                                          <p:spTgt spid="7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0"/>
                            </p:stCondLst>
                            <p:childTnLst>
                              <p:par>
                                <p:cTn id="7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100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500"/>
                            </p:stCondLst>
                            <p:childTnLst>
                              <p:par>
                                <p:cTn id="8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100" fill="hold"/>
                                        <p:tgtEl>
                                          <p:spTgt spid="7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5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000"/>
                            </p:stCondLst>
                            <p:childTnLst>
                              <p:par>
                                <p:cTn id="9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6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2500"/>
                            </p:stCondLst>
                            <p:childTnLst>
                              <p:par>
                                <p:cTn id="9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2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5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8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1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4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6500"/>
                            </p:stCondLst>
                            <p:childTnLst>
                              <p:par>
                                <p:cTn id="12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7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87" grpId="0"/>
      <p:bldP spid="93" grpId="0"/>
      <p:bldP spid="2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9080" y="1599565"/>
            <a:ext cx="2232025" cy="3024505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029460" y="5176520"/>
            <a:ext cx="5576570" cy="9398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" name="燕尾形 54"/>
          <p:cNvSpPr/>
          <p:nvPr/>
        </p:nvSpPr>
        <p:spPr>
          <a:xfrm>
            <a:off x="3426892" y="2733919"/>
            <a:ext cx="816998" cy="887723"/>
          </a:xfrm>
          <a:prstGeom prst="chevron">
            <a:avLst>
              <a:gd name="adj" fmla="val 54429"/>
            </a:avLst>
          </a:prstGeom>
          <a:solidFill>
            <a:srgbClr val="007C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/>
          </a:p>
        </p:txBody>
      </p:sp>
      <p:sp>
        <p:nvSpPr>
          <p:cNvPr id="56" name="燕尾形 55"/>
          <p:cNvSpPr/>
          <p:nvPr/>
        </p:nvSpPr>
        <p:spPr>
          <a:xfrm>
            <a:off x="4146972" y="2733919"/>
            <a:ext cx="818217" cy="887723"/>
          </a:xfrm>
          <a:prstGeom prst="chevron">
            <a:avLst>
              <a:gd name="adj" fmla="val 54429"/>
            </a:avLst>
          </a:prstGeom>
          <a:solidFill>
            <a:srgbClr val="007C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>
              <a:solidFill>
                <a:srgbClr val="007CD0"/>
              </a:solidFill>
            </a:endParaRPr>
          </a:p>
        </p:txBody>
      </p:sp>
      <p:sp>
        <p:nvSpPr>
          <p:cNvPr id="57" name="燕尾形 56"/>
          <p:cNvSpPr/>
          <p:nvPr/>
        </p:nvSpPr>
        <p:spPr>
          <a:xfrm>
            <a:off x="4867052" y="2733919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/>
          </a:p>
        </p:txBody>
      </p:sp>
      <p:sp>
        <p:nvSpPr>
          <p:cNvPr id="58" name="燕尾形 57"/>
          <p:cNvSpPr/>
          <p:nvPr/>
        </p:nvSpPr>
        <p:spPr>
          <a:xfrm>
            <a:off x="5561003" y="2733919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/>
          </a:p>
        </p:txBody>
      </p:sp>
      <p:cxnSp>
        <p:nvCxnSpPr>
          <p:cNvPr id="63" name="直接连接符 62"/>
          <p:cNvCxnSpPr/>
          <p:nvPr/>
        </p:nvCxnSpPr>
        <p:spPr>
          <a:xfrm>
            <a:off x="5083076" y="2311148"/>
            <a:ext cx="0" cy="41324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3642916" y="1817058"/>
            <a:ext cx="0" cy="91051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 flipV="1">
            <a:off x="5803156" y="3607294"/>
            <a:ext cx="29068" cy="94606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V="1">
            <a:off x="4290988" y="3607292"/>
            <a:ext cx="0" cy="37000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五边形 68"/>
          <p:cNvSpPr/>
          <p:nvPr/>
        </p:nvSpPr>
        <p:spPr>
          <a:xfrm>
            <a:off x="2490788" y="2726503"/>
            <a:ext cx="5904655" cy="892732"/>
          </a:xfrm>
          <a:prstGeom prst="homePlate">
            <a:avLst>
              <a:gd name="adj" fmla="val 47961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/>
          </a:p>
        </p:txBody>
      </p:sp>
      <p:sp>
        <p:nvSpPr>
          <p:cNvPr id="70" name="TextBox 69"/>
          <p:cNvSpPr txBox="1"/>
          <p:nvPr/>
        </p:nvSpPr>
        <p:spPr>
          <a:xfrm>
            <a:off x="2353945" y="5323840"/>
            <a:ext cx="5699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zh-CN" sz="1800" b="1" smtClean="0">
                <a:ln>
                  <a:noFill/>
                </a:ln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“双创债”非公开发行的发行条件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zh-CN" sz="1800" b="1" smtClean="0">
                <a:ln>
                  <a:noFill/>
                </a:ln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无财务要求，满足证券业协会负面清单。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3426892" y="1372871"/>
            <a:ext cx="2327891" cy="444187"/>
            <a:chOff x="814328" y="3219334"/>
            <a:chExt cx="2266827" cy="432536"/>
          </a:xfrm>
        </p:grpSpPr>
        <p:grpSp>
          <p:nvGrpSpPr>
            <p:cNvPr id="72" name="组合 71"/>
            <p:cNvGrpSpPr/>
            <p:nvPr/>
          </p:nvGrpSpPr>
          <p:grpSpPr>
            <a:xfrm>
              <a:off x="814328" y="3219334"/>
              <a:ext cx="2266827" cy="432536"/>
              <a:chOff x="2173927" y="3285519"/>
              <a:chExt cx="2876394" cy="548848"/>
            </a:xfrm>
          </p:grpSpPr>
          <p:grpSp>
            <p:nvGrpSpPr>
              <p:cNvPr id="74" name="组合 73"/>
              <p:cNvGrpSpPr/>
              <p:nvPr/>
            </p:nvGrpSpPr>
            <p:grpSpPr>
              <a:xfrm>
                <a:off x="2173927" y="3285519"/>
                <a:ext cx="2876394" cy="548848"/>
                <a:chOff x="4304043" y="1286668"/>
                <a:chExt cx="64140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6" name="圆角矩形 75"/>
                <p:cNvSpPr/>
                <p:nvPr/>
              </p:nvSpPr>
              <p:spPr>
                <a:xfrm>
                  <a:off x="4304043" y="1286668"/>
                  <a:ext cx="64140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圆角矩形 76"/>
                <p:cNvSpPr/>
                <p:nvPr/>
              </p:nvSpPr>
              <p:spPr>
                <a:xfrm>
                  <a:off x="4351923" y="1373339"/>
                  <a:ext cx="6323887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5" name="椭圆 74"/>
              <p:cNvSpPr/>
              <p:nvPr/>
            </p:nvSpPr>
            <p:spPr>
              <a:xfrm>
                <a:off x="2270357" y="3351544"/>
                <a:ext cx="394740" cy="394741"/>
              </a:xfrm>
              <a:prstGeom prst="ellipse">
                <a:avLst/>
              </a:prstGeom>
              <a:solidFill>
                <a:srgbClr val="007CD0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1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3" name="TextBox 72"/>
            <p:cNvSpPr txBox="1"/>
            <p:nvPr/>
          </p:nvSpPr>
          <p:spPr>
            <a:xfrm>
              <a:off x="1139540" y="3319207"/>
              <a:ext cx="1926672" cy="2695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zh-CN" sz="18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净资产</a:t>
              </a:r>
              <a:endParaRPr lang="zh-CN" altLang="zh-CN" sz="180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074964" y="3977298"/>
            <a:ext cx="2327891" cy="444187"/>
            <a:chOff x="814325" y="3219334"/>
            <a:chExt cx="2266826" cy="432536"/>
          </a:xfrm>
        </p:grpSpPr>
        <p:grpSp>
          <p:nvGrpSpPr>
            <p:cNvPr id="79" name="组合 78"/>
            <p:cNvGrpSpPr/>
            <p:nvPr/>
          </p:nvGrpSpPr>
          <p:grpSpPr>
            <a:xfrm>
              <a:off x="814325" y="3219334"/>
              <a:ext cx="2266826" cy="432536"/>
              <a:chOff x="2173923" y="3285519"/>
              <a:chExt cx="2876392" cy="548848"/>
            </a:xfrm>
          </p:grpSpPr>
          <p:grpSp>
            <p:nvGrpSpPr>
              <p:cNvPr id="86" name="组合 85"/>
              <p:cNvGrpSpPr/>
              <p:nvPr/>
            </p:nvGrpSpPr>
            <p:grpSpPr>
              <a:xfrm>
                <a:off x="2173923" y="3285519"/>
                <a:ext cx="2876392" cy="548848"/>
                <a:chOff x="4304035" y="1286668"/>
                <a:chExt cx="641403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90" name="圆角矩形 89"/>
                <p:cNvSpPr/>
                <p:nvPr/>
              </p:nvSpPr>
              <p:spPr>
                <a:xfrm>
                  <a:off x="4304035" y="1286668"/>
                  <a:ext cx="641403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圆角矩形 92"/>
                <p:cNvSpPr/>
                <p:nvPr/>
              </p:nvSpPr>
              <p:spPr>
                <a:xfrm>
                  <a:off x="4351922" y="1373339"/>
                  <a:ext cx="632387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9" name="椭圆 88"/>
              <p:cNvSpPr/>
              <p:nvPr/>
            </p:nvSpPr>
            <p:spPr>
              <a:xfrm>
                <a:off x="2288027" y="3372244"/>
                <a:ext cx="392760" cy="392761"/>
              </a:xfrm>
              <a:prstGeom prst="ellipse">
                <a:avLst/>
              </a:prstGeom>
              <a:solidFill>
                <a:srgbClr val="007CD0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2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0" name="TextBox 79"/>
            <p:cNvSpPr txBox="1"/>
            <p:nvPr/>
          </p:nvSpPr>
          <p:spPr>
            <a:xfrm>
              <a:off x="1249617" y="3331792"/>
              <a:ext cx="1808518" cy="2695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zh-CN" sz="18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可分配利润</a:t>
              </a:r>
              <a:endParaRPr lang="zh-CN" altLang="zh-CN" sz="180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822544" y="1876927"/>
            <a:ext cx="2327891" cy="444187"/>
            <a:chOff x="814328" y="3219334"/>
            <a:chExt cx="2266829" cy="432536"/>
          </a:xfrm>
        </p:grpSpPr>
        <p:grpSp>
          <p:nvGrpSpPr>
            <p:cNvPr id="130" name="组合 129"/>
            <p:cNvGrpSpPr/>
            <p:nvPr/>
          </p:nvGrpSpPr>
          <p:grpSpPr>
            <a:xfrm>
              <a:off x="814328" y="3219334"/>
              <a:ext cx="2266829" cy="432536"/>
              <a:chOff x="2173927" y="3285519"/>
              <a:chExt cx="2876396" cy="548848"/>
            </a:xfrm>
          </p:grpSpPr>
          <p:grpSp>
            <p:nvGrpSpPr>
              <p:cNvPr id="132" name="组合 131"/>
              <p:cNvGrpSpPr/>
              <p:nvPr/>
            </p:nvGrpSpPr>
            <p:grpSpPr>
              <a:xfrm>
                <a:off x="2173927" y="3285519"/>
                <a:ext cx="2876396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4" name="圆角矩形 133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5" name="圆角矩形 134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3" name="椭圆 132"/>
              <p:cNvSpPr/>
              <p:nvPr/>
            </p:nvSpPr>
            <p:spPr>
              <a:xfrm>
                <a:off x="2307129" y="3376773"/>
                <a:ext cx="392761" cy="392761"/>
              </a:xfrm>
              <a:prstGeom prst="ellipse">
                <a:avLst/>
              </a:prstGeom>
              <a:solidFill>
                <a:srgbClr val="007CD0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3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1" name="TextBox 130"/>
            <p:cNvSpPr txBox="1"/>
            <p:nvPr/>
          </p:nvSpPr>
          <p:spPr>
            <a:xfrm>
              <a:off x="1183671" y="3331792"/>
              <a:ext cx="1847692" cy="2695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zh-CN" sz="18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国家产业政策</a:t>
              </a:r>
              <a:endParaRPr lang="zh-CN" altLang="zh-CN" sz="180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5589672" y="4540027"/>
            <a:ext cx="2327891" cy="444187"/>
            <a:chOff x="814328" y="3219334"/>
            <a:chExt cx="2266828" cy="432536"/>
          </a:xfrm>
        </p:grpSpPr>
        <p:grpSp>
          <p:nvGrpSpPr>
            <p:cNvPr id="137" name="组合 136"/>
            <p:cNvGrpSpPr/>
            <p:nvPr/>
          </p:nvGrpSpPr>
          <p:grpSpPr>
            <a:xfrm>
              <a:off x="814328" y="3219334"/>
              <a:ext cx="2266828" cy="432536"/>
              <a:chOff x="2173927" y="3285519"/>
              <a:chExt cx="2876395" cy="548848"/>
            </a:xfrm>
          </p:grpSpPr>
          <p:grpSp>
            <p:nvGrpSpPr>
              <p:cNvPr id="139" name="组合 138"/>
              <p:cNvGrpSpPr/>
              <p:nvPr/>
            </p:nvGrpSpPr>
            <p:grpSpPr>
              <a:xfrm>
                <a:off x="2173927" y="3285519"/>
                <a:ext cx="2876395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41" name="圆角矩形 140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2" name="圆角矩形 141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0" name="椭圆 139"/>
              <p:cNvSpPr/>
              <p:nvPr/>
            </p:nvSpPr>
            <p:spPr>
              <a:xfrm>
                <a:off x="2280388" y="3389371"/>
                <a:ext cx="392761" cy="392761"/>
              </a:xfrm>
              <a:prstGeom prst="ellipse">
                <a:avLst/>
              </a:prstGeom>
              <a:solidFill>
                <a:srgbClr val="007CD0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4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8" name="TextBox 137"/>
            <p:cNvSpPr txBox="1"/>
            <p:nvPr/>
          </p:nvSpPr>
          <p:spPr>
            <a:xfrm>
              <a:off x="1085352" y="3345963"/>
              <a:ext cx="1926671" cy="2695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zh-CN" sz="18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利率水平</a:t>
              </a:r>
              <a:endParaRPr lang="zh-CN" altLang="zh-CN" sz="180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868093" y="1458628"/>
            <a:ext cx="2866660" cy="26042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97535" y="2277745"/>
            <a:ext cx="157607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400" b="1" smtClean="0">
                <a:ln>
                  <a:noFill/>
                </a:ln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“双创债”公开发行的发行条件</a:t>
            </a:r>
            <a:endParaRPr lang="zh-CN" altLang="zh-CN" sz="2400" b="1" smtClean="0">
              <a:ln>
                <a:noFill/>
              </a:ln>
              <a:effectLst/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795780" y="24765"/>
            <a:ext cx="1648460" cy="597535"/>
          </a:xfrm>
        </p:spPr>
        <p:txBody>
          <a:bodyPr/>
          <a:p>
            <a:r>
              <a:rPr lang="zh-CN" sz="2400" b="1" dirty="0">
                <a:solidFill>
                  <a:srgbClr val="000000"/>
                </a:solidFill>
                <a:sym typeface="楷体" panose="02010609060101010101" pitchFamily="49" charset="-122"/>
              </a:rPr>
              <a:t>发行条件</a:t>
            </a:r>
            <a:endParaRPr lang="zh-CN" sz="2400" b="1" dirty="0">
              <a:solidFill>
                <a:srgbClr val="000000"/>
              </a:solidFill>
              <a:sym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66989" y="312673"/>
            <a:ext cx="51179" cy="30880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2700" y="312673"/>
            <a:ext cx="957050" cy="30880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V="1">
            <a:off x="1248410" y="620395"/>
            <a:ext cx="2531745" cy="1905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4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4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4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4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0" dur="4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8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8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4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85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bldLvl="0" animBg="1"/>
      <p:bldP spid="56" grpId="0" bldLvl="0" animBg="1"/>
      <p:bldP spid="57" grpId="0" bldLvl="0" animBg="1"/>
      <p:bldP spid="58" grpId="0" bldLvl="0" animBg="1"/>
      <p:bldP spid="69" grpId="0" bldLvl="0" animBg="1"/>
      <p:bldP spid="70" grpId="0"/>
      <p:bldP spid="70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208725" y="4406518"/>
            <a:ext cx="725313" cy="1919497"/>
          </a:xfrm>
          <a:custGeom>
            <a:avLst/>
            <a:gdLst>
              <a:gd name="connsiteX0" fmla="*/ 994411 w 1503017"/>
              <a:gd name="connsiteY0" fmla="*/ 0 h 3977645"/>
              <a:gd name="connsiteX1" fmla="*/ 1503017 w 1503017"/>
              <a:gd name="connsiteY1" fmla="*/ 0 h 3977645"/>
              <a:gd name="connsiteX2" fmla="*/ 508605 w 1503017"/>
              <a:gd name="connsiteY2" fmla="*/ 3977645 h 3977645"/>
              <a:gd name="connsiteX3" fmla="*/ 0 w 1503017"/>
              <a:gd name="connsiteY3" fmla="*/ 3977645 h 397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3017" h="3977645">
                <a:moveTo>
                  <a:pt x="994411" y="0"/>
                </a:moveTo>
                <a:lnTo>
                  <a:pt x="1503017" y="0"/>
                </a:lnTo>
                <a:lnTo>
                  <a:pt x="508605" y="3977645"/>
                </a:lnTo>
                <a:lnTo>
                  <a:pt x="0" y="39776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631439" y="900122"/>
            <a:ext cx="604913" cy="1437897"/>
          </a:xfrm>
          <a:custGeom>
            <a:avLst/>
            <a:gdLst>
              <a:gd name="connsiteX0" fmla="*/ 505511 w 850659"/>
              <a:gd name="connsiteY0" fmla="*/ 0 h 2022043"/>
              <a:gd name="connsiteX1" fmla="*/ 850659 w 850659"/>
              <a:gd name="connsiteY1" fmla="*/ 0 h 2022043"/>
              <a:gd name="connsiteX2" fmla="*/ 345148 w 850659"/>
              <a:gd name="connsiteY2" fmla="*/ 2022043 h 2022043"/>
              <a:gd name="connsiteX3" fmla="*/ 0 w 850659"/>
              <a:gd name="connsiteY3" fmla="*/ 2022043 h 2022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0659" h="2022043">
                <a:moveTo>
                  <a:pt x="505511" y="0"/>
                </a:moveTo>
                <a:lnTo>
                  <a:pt x="850659" y="0"/>
                </a:lnTo>
                <a:lnTo>
                  <a:pt x="345148" y="2022043"/>
                </a:lnTo>
                <a:lnTo>
                  <a:pt x="0" y="20220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236597" y="4033913"/>
            <a:ext cx="915228" cy="1969899"/>
          </a:xfrm>
          <a:custGeom>
            <a:avLst/>
            <a:gdLst>
              <a:gd name="connsiteX0" fmla="*/ 893107 w 1659775"/>
              <a:gd name="connsiteY0" fmla="*/ 0 h 3572430"/>
              <a:gd name="connsiteX1" fmla="*/ 1659775 w 1659775"/>
              <a:gd name="connsiteY1" fmla="*/ 0 h 3572430"/>
              <a:gd name="connsiteX2" fmla="*/ 766667 w 1659775"/>
              <a:gd name="connsiteY2" fmla="*/ 3572430 h 3572430"/>
              <a:gd name="connsiteX3" fmla="*/ 0 w 1659775"/>
              <a:gd name="connsiteY3" fmla="*/ 3572430 h 357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9775" h="3572430">
                <a:moveTo>
                  <a:pt x="893107" y="0"/>
                </a:moveTo>
                <a:lnTo>
                  <a:pt x="1659775" y="0"/>
                </a:lnTo>
                <a:lnTo>
                  <a:pt x="766667" y="3572430"/>
                </a:lnTo>
                <a:lnTo>
                  <a:pt x="0" y="35724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973273" y="2015606"/>
            <a:ext cx="1249309" cy="3306222"/>
          </a:xfrm>
          <a:custGeom>
            <a:avLst/>
            <a:gdLst>
              <a:gd name="connsiteX0" fmla="*/ 994411 w 1503017"/>
              <a:gd name="connsiteY0" fmla="*/ 0 h 3977645"/>
              <a:gd name="connsiteX1" fmla="*/ 1503017 w 1503017"/>
              <a:gd name="connsiteY1" fmla="*/ 0 h 3977645"/>
              <a:gd name="connsiteX2" fmla="*/ 508605 w 1503017"/>
              <a:gd name="connsiteY2" fmla="*/ 3977645 h 3977645"/>
              <a:gd name="connsiteX3" fmla="*/ 0 w 1503017"/>
              <a:gd name="connsiteY3" fmla="*/ 3977645 h 397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3017" h="3977645">
                <a:moveTo>
                  <a:pt x="994411" y="0"/>
                </a:moveTo>
                <a:lnTo>
                  <a:pt x="1503017" y="0"/>
                </a:lnTo>
                <a:lnTo>
                  <a:pt x="508605" y="3977645"/>
                </a:lnTo>
                <a:lnTo>
                  <a:pt x="0" y="39776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-9525" y="2332355"/>
            <a:ext cx="2679700" cy="21932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9639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825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案例分析</a:t>
            </a:r>
            <a:endParaRPr lang="zh-CN" altLang="en-US" sz="6825" b="1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9525" y="430530"/>
            <a:ext cx="2261870" cy="37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8710" y="1401445"/>
            <a:ext cx="6623685" cy="42627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p>
            <a:pPr algn="r" fontAlgn="base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文本框 2"/>
          <p:cNvSpPr txBox="1"/>
          <p:nvPr/>
        </p:nvSpPr>
        <p:spPr>
          <a:xfrm>
            <a:off x="1595120" y="282575"/>
            <a:ext cx="50069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创新创业公司非公开发行可转换公司债券</a:t>
            </a:r>
            <a:endParaRPr lang="en-US" altLang="zh-CN" sz="2000"/>
          </a:p>
        </p:txBody>
      </p:sp>
      <p:sp>
        <p:nvSpPr>
          <p:cNvPr id="4" name="文本框 3"/>
          <p:cNvSpPr txBox="1"/>
          <p:nvPr/>
        </p:nvSpPr>
        <p:spPr>
          <a:xfrm>
            <a:off x="564515" y="1899285"/>
            <a:ext cx="775081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2017年7月4日《中国证监会关于开展创新创业公司债券试点的指导意见》</a:t>
            </a:r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2017年9月22日《创新创业公司非公开发行可转换公司债券业务实施细则（试行）》（上交所）</a:t>
            </a:r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2017年9月22日《创新创业公司非公开发行可转换公司债券业务实施细则（试行）》（深交所）</a:t>
            </a:r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66989" y="312673"/>
            <a:ext cx="51179" cy="30880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2700" y="312673"/>
            <a:ext cx="957050" cy="30880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V="1">
            <a:off x="1248410" y="620395"/>
            <a:ext cx="5843905" cy="1905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hape 47"/>
          <p:cNvSpPr/>
          <p:nvPr/>
        </p:nvSpPr>
        <p:spPr>
          <a:xfrm>
            <a:off x="492125" y="1601470"/>
            <a:ext cx="8159750" cy="3118485"/>
          </a:xfrm>
          <a:prstGeom prst="rect">
            <a:avLst/>
          </a:prstGeom>
          <a:ln w="3175">
            <a:solidFill>
              <a:srgbClr val="EB340D"/>
            </a:solidFill>
            <a:miter lim="400000"/>
          </a:ln>
        </p:spPr>
        <p:txBody>
          <a:bodyPr lIns="41725" tIns="41725" rIns="41725" bIns="41725" anchor="ctr"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86880" y="4625593"/>
            <a:ext cx="957050" cy="30880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4057258" y="3538852"/>
            <a:ext cx="367221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705" dirty="0" smtClean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  <a:endParaRPr lang="en-US" altLang="zh-CN" sz="1705" dirty="0" smtClean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275" dirty="0" smtClean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275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208725" y="4406518"/>
            <a:ext cx="725313" cy="1919497"/>
          </a:xfrm>
          <a:custGeom>
            <a:avLst/>
            <a:gdLst>
              <a:gd name="connsiteX0" fmla="*/ 994411 w 1503017"/>
              <a:gd name="connsiteY0" fmla="*/ 0 h 3977645"/>
              <a:gd name="connsiteX1" fmla="*/ 1503017 w 1503017"/>
              <a:gd name="connsiteY1" fmla="*/ 0 h 3977645"/>
              <a:gd name="connsiteX2" fmla="*/ 508605 w 1503017"/>
              <a:gd name="connsiteY2" fmla="*/ 3977645 h 3977645"/>
              <a:gd name="connsiteX3" fmla="*/ 0 w 1503017"/>
              <a:gd name="connsiteY3" fmla="*/ 3977645 h 397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3017" h="3977645">
                <a:moveTo>
                  <a:pt x="994411" y="0"/>
                </a:moveTo>
                <a:lnTo>
                  <a:pt x="1503017" y="0"/>
                </a:lnTo>
                <a:lnTo>
                  <a:pt x="508605" y="3977645"/>
                </a:lnTo>
                <a:lnTo>
                  <a:pt x="0" y="39776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631439" y="900122"/>
            <a:ext cx="604913" cy="1437897"/>
          </a:xfrm>
          <a:custGeom>
            <a:avLst/>
            <a:gdLst>
              <a:gd name="connsiteX0" fmla="*/ 505511 w 850659"/>
              <a:gd name="connsiteY0" fmla="*/ 0 h 2022043"/>
              <a:gd name="connsiteX1" fmla="*/ 850659 w 850659"/>
              <a:gd name="connsiteY1" fmla="*/ 0 h 2022043"/>
              <a:gd name="connsiteX2" fmla="*/ 345148 w 850659"/>
              <a:gd name="connsiteY2" fmla="*/ 2022043 h 2022043"/>
              <a:gd name="connsiteX3" fmla="*/ 0 w 850659"/>
              <a:gd name="connsiteY3" fmla="*/ 2022043 h 2022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0659" h="2022043">
                <a:moveTo>
                  <a:pt x="505511" y="0"/>
                </a:moveTo>
                <a:lnTo>
                  <a:pt x="850659" y="0"/>
                </a:lnTo>
                <a:lnTo>
                  <a:pt x="345148" y="2022043"/>
                </a:lnTo>
                <a:lnTo>
                  <a:pt x="0" y="20220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236597" y="4033913"/>
            <a:ext cx="915228" cy="1969899"/>
          </a:xfrm>
          <a:custGeom>
            <a:avLst/>
            <a:gdLst>
              <a:gd name="connsiteX0" fmla="*/ 893107 w 1659775"/>
              <a:gd name="connsiteY0" fmla="*/ 0 h 3572430"/>
              <a:gd name="connsiteX1" fmla="*/ 1659775 w 1659775"/>
              <a:gd name="connsiteY1" fmla="*/ 0 h 3572430"/>
              <a:gd name="connsiteX2" fmla="*/ 766667 w 1659775"/>
              <a:gd name="connsiteY2" fmla="*/ 3572430 h 3572430"/>
              <a:gd name="connsiteX3" fmla="*/ 0 w 1659775"/>
              <a:gd name="connsiteY3" fmla="*/ 3572430 h 357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9775" h="3572430">
                <a:moveTo>
                  <a:pt x="893107" y="0"/>
                </a:moveTo>
                <a:lnTo>
                  <a:pt x="1659775" y="0"/>
                </a:lnTo>
                <a:lnTo>
                  <a:pt x="766667" y="3572430"/>
                </a:lnTo>
                <a:lnTo>
                  <a:pt x="0" y="35724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973273" y="2015606"/>
            <a:ext cx="1249309" cy="3306222"/>
          </a:xfrm>
          <a:custGeom>
            <a:avLst/>
            <a:gdLst>
              <a:gd name="connsiteX0" fmla="*/ 994411 w 1503017"/>
              <a:gd name="connsiteY0" fmla="*/ 0 h 3977645"/>
              <a:gd name="connsiteX1" fmla="*/ 1503017 w 1503017"/>
              <a:gd name="connsiteY1" fmla="*/ 0 h 3977645"/>
              <a:gd name="connsiteX2" fmla="*/ 508605 w 1503017"/>
              <a:gd name="connsiteY2" fmla="*/ 3977645 h 3977645"/>
              <a:gd name="connsiteX3" fmla="*/ 0 w 1503017"/>
              <a:gd name="connsiteY3" fmla="*/ 3977645 h 397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3017" h="3977645">
                <a:moveTo>
                  <a:pt x="994411" y="0"/>
                </a:moveTo>
                <a:lnTo>
                  <a:pt x="1503017" y="0"/>
                </a:lnTo>
                <a:lnTo>
                  <a:pt x="508605" y="3977645"/>
                </a:lnTo>
                <a:lnTo>
                  <a:pt x="0" y="39776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-9525" y="2332355"/>
            <a:ext cx="2679700" cy="21932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9639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825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案例分析</a:t>
            </a:r>
            <a:endParaRPr lang="zh-CN" altLang="en-US" sz="6825" b="1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832100" y="1351915"/>
            <a:ext cx="6122035" cy="4154170"/>
          </a:xfrm>
          <a:prstGeom prst="rect">
            <a:avLst/>
          </a:prstGeom>
          <a:noFill/>
          <a:effectLst>
            <a:outerShdw blurRad="241300" dist="127000" dir="5400000" algn="ctr" rotWithShape="0">
              <a:srgbClr val="000000">
                <a:alpha val="8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>
                <a:sym typeface="+mn-ea"/>
              </a:rPr>
              <a:t>发行人：苏州旭杰建筑科技股份有限公司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>
                <a:sym typeface="+mn-ea"/>
              </a:rPr>
              <a:t>（</a:t>
            </a:r>
            <a:r>
              <a:rPr lang="en-US" altLang="zh-CN" sz="2400">
                <a:sym typeface="+mn-ea"/>
              </a:rPr>
              <a:t>836149</a:t>
            </a:r>
            <a:r>
              <a:rPr lang="zh-CN" altLang="en-US" sz="2400">
                <a:sym typeface="+mn-ea"/>
              </a:rPr>
              <a:t>）</a:t>
            </a:r>
            <a:endParaRPr lang="zh-CN" altLang="en-US" sz="2400">
              <a:sym typeface="+mn-ea"/>
            </a:endParaRPr>
          </a:p>
          <a:p>
            <a:pPr marL="0" indent="0">
              <a:buNone/>
            </a:pPr>
            <a:endParaRPr lang="zh-CN" altLang="en-US" sz="2400"/>
          </a:p>
          <a:p>
            <a:pPr algn="l"/>
            <a:r>
              <a:rPr lang="zh-CN" altLang="en-US" sz="2400">
                <a:sym typeface="+mn-ea"/>
              </a:rPr>
              <a:t>简称：</a:t>
            </a:r>
            <a:r>
              <a:rPr lang="en-US" altLang="zh-CN" sz="2400">
                <a:sym typeface="+mn-ea"/>
              </a:rPr>
              <a:t>17</a:t>
            </a:r>
            <a:r>
              <a:rPr lang="zh-CN" altLang="zh-CN" sz="2400">
                <a:sym typeface="+mn-ea"/>
              </a:rPr>
              <a:t>旭杰转</a:t>
            </a:r>
            <a:endParaRPr lang="zh-CN" altLang="zh-CN" sz="2400"/>
          </a:p>
          <a:p>
            <a:pPr algn="l"/>
            <a:r>
              <a:rPr lang="zh-CN" altLang="zh-CN" sz="2400">
                <a:sym typeface="+mn-ea"/>
              </a:rPr>
              <a:t>发行总额：</a:t>
            </a:r>
            <a:r>
              <a:rPr lang="en-US" altLang="zh-CN" sz="2400">
                <a:sym typeface="+mn-ea"/>
              </a:rPr>
              <a:t>0.106</a:t>
            </a:r>
            <a:r>
              <a:rPr lang="zh-CN" altLang="en-US" sz="2400">
                <a:sym typeface="+mn-ea"/>
              </a:rPr>
              <a:t>亿</a:t>
            </a:r>
            <a:endParaRPr lang="zh-CN" altLang="en-US" sz="2400"/>
          </a:p>
          <a:p>
            <a:pPr algn="l"/>
            <a:r>
              <a:rPr lang="zh-CN" altLang="en-US" sz="2400">
                <a:sym typeface="+mn-ea"/>
              </a:rPr>
              <a:t>债券期限：</a:t>
            </a:r>
            <a:r>
              <a:rPr lang="en-US" altLang="zh-CN" sz="2400">
                <a:sym typeface="+mn-ea"/>
              </a:rPr>
              <a:t>6</a:t>
            </a:r>
            <a:r>
              <a:rPr lang="zh-CN" altLang="en-US" sz="2400">
                <a:sym typeface="+mn-ea"/>
              </a:rPr>
              <a:t>年期，附发行人第</a:t>
            </a:r>
            <a:r>
              <a:rPr lang="en-US" altLang="zh-CN" sz="2400">
                <a:sym typeface="+mn-ea"/>
              </a:rPr>
              <a:t>4</a:t>
            </a:r>
            <a:r>
              <a:rPr lang="zh-CN" altLang="en-US" sz="2400">
                <a:sym typeface="+mn-ea"/>
              </a:rPr>
              <a:t>年末调整票面利率选择权和投资者回售选择权。</a:t>
            </a:r>
            <a:endParaRPr lang="zh-CN" altLang="en-US" sz="2400"/>
          </a:p>
          <a:p>
            <a:pPr algn="l"/>
            <a:r>
              <a:rPr lang="zh-CN" altLang="en-US" sz="2400">
                <a:sym typeface="+mn-ea"/>
              </a:rPr>
              <a:t>票面年利率：</a:t>
            </a:r>
            <a:r>
              <a:rPr lang="en-US" altLang="zh-CN" sz="2400">
                <a:sym typeface="+mn-ea"/>
              </a:rPr>
              <a:t>6.5%</a:t>
            </a:r>
            <a:endParaRPr lang="en-US" altLang="zh-CN" sz="2400"/>
          </a:p>
          <a:p>
            <a:pPr algn="l"/>
            <a:r>
              <a:rPr lang="zh-CN" altLang="en-US" sz="2400">
                <a:sym typeface="+mn-ea"/>
              </a:rPr>
              <a:t>付息频率：每年支付一次</a:t>
            </a:r>
            <a:endParaRPr lang="zh-CN" altLang="en-US" sz="2400"/>
          </a:p>
          <a:p>
            <a:pPr algn="l"/>
            <a:r>
              <a:rPr lang="zh-CN" altLang="en-US" sz="2400">
                <a:sym typeface="+mn-ea"/>
              </a:rPr>
              <a:t>存续期限：</a:t>
            </a:r>
            <a:r>
              <a:rPr lang="en-US" altLang="zh-CN" sz="2400">
                <a:sym typeface="+mn-ea"/>
              </a:rPr>
              <a:t>2017</a:t>
            </a:r>
            <a:r>
              <a:rPr lang="zh-CN" altLang="en-US" sz="2400">
                <a:sym typeface="+mn-ea"/>
              </a:rPr>
              <a:t>年</a:t>
            </a:r>
            <a:r>
              <a:rPr lang="en-US" altLang="zh-CN" sz="2400">
                <a:sym typeface="+mn-ea"/>
              </a:rPr>
              <a:t>10</a:t>
            </a:r>
            <a:r>
              <a:rPr lang="zh-CN" altLang="en-US" sz="2400">
                <a:sym typeface="+mn-ea"/>
              </a:rPr>
              <a:t>月</a:t>
            </a:r>
            <a:r>
              <a:rPr lang="en-US" altLang="zh-CN" sz="2400">
                <a:sym typeface="+mn-ea"/>
              </a:rPr>
              <a:t>16</a:t>
            </a:r>
            <a:r>
              <a:rPr lang="zh-CN" altLang="en-US" sz="2400">
                <a:sym typeface="+mn-ea"/>
              </a:rPr>
              <a:t>日</a:t>
            </a:r>
            <a:r>
              <a:rPr lang="en-US" altLang="zh-CN" sz="2400">
                <a:sym typeface="+mn-ea"/>
              </a:rPr>
              <a:t>-2023</a:t>
            </a:r>
            <a:r>
              <a:rPr lang="zh-CN" altLang="en-US" sz="2400">
                <a:sym typeface="+mn-ea"/>
              </a:rPr>
              <a:t>年</a:t>
            </a:r>
            <a:r>
              <a:rPr lang="en-US" altLang="zh-CN" sz="2400">
                <a:sym typeface="+mn-ea"/>
              </a:rPr>
              <a:t>10</a:t>
            </a:r>
            <a:r>
              <a:rPr lang="zh-CN" altLang="en-US" sz="2400">
                <a:sym typeface="+mn-ea"/>
              </a:rPr>
              <a:t>月</a:t>
            </a:r>
            <a:r>
              <a:rPr lang="en-US" altLang="zh-CN" sz="2400">
                <a:sym typeface="+mn-ea"/>
              </a:rPr>
              <a:t>16</a:t>
            </a:r>
            <a:r>
              <a:rPr lang="zh-CN" altLang="en-US" sz="2400">
                <a:sym typeface="+mn-ea"/>
              </a:rPr>
              <a:t>日</a:t>
            </a:r>
            <a:endParaRPr sz="2400" dirty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9525" y="430530"/>
            <a:ext cx="2261870" cy="37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5399" y="326008"/>
            <a:ext cx="51179" cy="30880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-8890" y="326008"/>
            <a:ext cx="957050" cy="30880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42393" y="220804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100">
                <a:sym typeface="+mn-ea"/>
              </a:rPr>
              <a:t>上交所发行案例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1226820" y="620395"/>
            <a:ext cx="2841625" cy="14605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 bldLvl="0" animBg="1"/>
      <p:bldP spid="6" grpId="0" bldLvl="0" animBg="1"/>
      <p:bldP spid="7" grpId="0" bldLvl="0" animBg="1"/>
      <p:bldP spid="8" grpId="0" bldLvl="0" animBg="1"/>
      <p:bldP spid="11" grpId="0"/>
      <p:bldP spid="1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4057258" y="3538852"/>
            <a:ext cx="367221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705" dirty="0" smtClean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  <a:endParaRPr lang="en-US" altLang="zh-CN" sz="1705" dirty="0" smtClean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275" dirty="0" smtClean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275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208725" y="4406518"/>
            <a:ext cx="725313" cy="1919497"/>
          </a:xfrm>
          <a:custGeom>
            <a:avLst/>
            <a:gdLst>
              <a:gd name="connsiteX0" fmla="*/ 994411 w 1503017"/>
              <a:gd name="connsiteY0" fmla="*/ 0 h 3977645"/>
              <a:gd name="connsiteX1" fmla="*/ 1503017 w 1503017"/>
              <a:gd name="connsiteY1" fmla="*/ 0 h 3977645"/>
              <a:gd name="connsiteX2" fmla="*/ 508605 w 1503017"/>
              <a:gd name="connsiteY2" fmla="*/ 3977645 h 3977645"/>
              <a:gd name="connsiteX3" fmla="*/ 0 w 1503017"/>
              <a:gd name="connsiteY3" fmla="*/ 3977645 h 397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3017" h="3977645">
                <a:moveTo>
                  <a:pt x="994411" y="0"/>
                </a:moveTo>
                <a:lnTo>
                  <a:pt x="1503017" y="0"/>
                </a:lnTo>
                <a:lnTo>
                  <a:pt x="508605" y="3977645"/>
                </a:lnTo>
                <a:lnTo>
                  <a:pt x="0" y="39776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631439" y="900122"/>
            <a:ext cx="604913" cy="1437897"/>
          </a:xfrm>
          <a:custGeom>
            <a:avLst/>
            <a:gdLst>
              <a:gd name="connsiteX0" fmla="*/ 505511 w 850659"/>
              <a:gd name="connsiteY0" fmla="*/ 0 h 2022043"/>
              <a:gd name="connsiteX1" fmla="*/ 850659 w 850659"/>
              <a:gd name="connsiteY1" fmla="*/ 0 h 2022043"/>
              <a:gd name="connsiteX2" fmla="*/ 345148 w 850659"/>
              <a:gd name="connsiteY2" fmla="*/ 2022043 h 2022043"/>
              <a:gd name="connsiteX3" fmla="*/ 0 w 850659"/>
              <a:gd name="connsiteY3" fmla="*/ 2022043 h 2022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0659" h="2022043">
                <a:moveTo>
                  <a:pt x="505511" y="0"/>
                </a:moveTo>
                <a:lnTo>
                  <a:pt x="850659" y="0"/>
                </a:lnTo>
                <a:lnTo>
                  <a:pt x="345148" y="2022043"/>
                </a:lnTo>
                <a:lnTo>
                  <a:pt x="0" y="20220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236597" y="4033913"/>
            <a:ext cx="915228" cy="1969899"/>
          </a:xfrm>
          <a:custGeom>
            <a:avLst/>
            <a:gdLst>
              <a:gd name="connsiteX0" fmla="*/ 893107 w 1659775"/>
              <a:gd name="connsiteY0" fmla="*/ 0 h 3572430"/>
              <a:gd name="connsiteX1" fmla="*/ 1659775 w 1659775"/>
              <a:gd name="connsiteY1" fmla="*/ 0 h 3572430"/>
              <a:gd name="connsiteX2" fmla="*/ 766667 w 1659775"/>
              <a:gd name="connsiteY2" fmla="*/ 3572430 h 3572430"/>
              <a:gd name="connsiteX3" fmla="*/ 0 w 1659775"/>
              <a:gd name="connsiteY3" fmla="*/ 3572430 h 357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9775" h="3572430">
                <a:moveTo>
                  <a:pt x="893107" y="0"/>
                </a:moveTo>
                <a:lnTo>
                  <a:pt x="1659775" y="0"/>
                </a:lnTo>
                <a:lnTo>
                  <a:pt x="766667" y="3572430"/>
                </a:lnTo>
                <a:lnTo>
                  <a:pt x="0" y="35724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973273" y="2015606"/>
            <a:ext cx="1249309" cy="3306222"/>
          </a:xfrm>
          <a:custGeom>
            <a:avLst/>
            <a:gdLst>
              <a:gd name="connsiteX0" fmla="*/ 994411 w 1503017"/>
              <a:gd name="connsiteY0" fmla="*/ 0 h 3977645"/>
              <a:gd name="connsiteX1" fmla="*/ 1503017 w 1503017"/>
              <a:gd name="connsiteY1" fmla="*/ 0 h 3977645"/>
              <a:gd name="connsiteX2" fmla="*/ 508605 w 1503017"/>
              <a:gd name="connsiteY2" fmla="*/ 3977645 h 3977645"/>
              <a:gd name="connsiteX3" fmla="*/ 0 w 1503017"/>
              <a:gd name="connsiteY3" fmla="*/ 3977645 h 397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3017" h="3977645">
                <a:moveTo>
                  <a:pt x="994411" y="0"/>
                </a:moveTo>
                <a:lnTo>
                  <a:pt x="1503017" y="0"/>
                </a:lnTo>
                <a:lnTo>
                  <a:pt x="508605" y="3977645"/>
                </a:lnTo>
                <a:lnTo>
                  <a:pt x="0" y="39776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-9525" y="2332355"/>
            <a:ext cx="2679700" cy="21932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9639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825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案例分析</a:t>
            </a:r>
            <a:endParaRPr lang="zh-CN" altLang="en-US" sz="6825" b="1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064510" y="1536700"/>
            <a:ext cx="5794375" cy="3784600"/>
          </a:xfrm>
          <a:prstGeom prst="rect">
            <a:avLst/>
          </a:prstGeom>
          <a:noFill/>
          <a:effectLst>
            <a:outerShdw blurRad="241300" dist="127000" dir="5400000" algn="ctr" rotWithShape="0">
              <a:srgbClr val="000000">
                <a:alpha val="8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>
                <a:sym typeface="+mn-ea"/>
              </a:rPr>
              <a:t>发行人：苏州市伏泰信息科技股份有限公司（</a:t>
            </a:r>
            <a:r>
              <a:rPr lang="en-US" altLang="zh-CN" sz="2400">
                <a:sym typeface="+mn-ea"/>
              </a:rPr>
              <a:t>832633</a:t>
            </a:r>
            <a:r>
              <a:rPr lang="zh-CN" altLang="en-US" sz="2400">
                <a:sym typeface="+mn-ea"/>
              </a:rPr>
              <a:t>）</a:t>
            </a:r>
            <a:endParaRPr lang="zh-CN" altLang="en-US" sz="2400">
              <a:sym typeface="+mn-ea"/>
            </a:endParaRPr>
          </a:p>
          <a:p>
            <a:pPr algn="l"/>
            <a:endParaRPr lang="zh-CN" altLang="en-US" sz="2400"/>
          </a:p>
          <a:p>
            <a:pPr algn="l"/>
            <a:r>
              <a:rPr lang="zh-CN" altLang="en-US" sz="2400">
                <a:sym typeface="+mn-ea"/>
              </a:rPr>
              <a:t>简称：</a:t>
            </a:r>
            <a:r>
              <a:rPr lang="en-US" altLang="zh-CN" sz="2400">
                <a:sym typeface="+mn-ea"/>
              </a:rPr>
              <a:t>17</a:t>
            </a:r>
            <a:r>
              <a:rPr lang="zh-CN" altLang="en-US" sz="2400">
                <a:sym typeface="+mn-ea"/>
              </a:rPr>
              <a:t>伏泰转</a:t>
            </a:r>
            <a:endParaRPr lang="zh-CN" altLang="zh-CN" sz="2400"/>
          </a:p>
          <a:p>
            <a:pPr algn="l"/>
            <a:r>
              <a:rPr lang="zh-CN" altLang="zh-CN" sz="2400">
                <a:sym typeface="+mn-ea"/>
              </a:rPr>
              <a:t>发行总额：</a:t>
            </a:r>
            <a:r>
              <a:rPr lang="en-US" altLang="zh-CN" sz="2400">
                <a:sym typeface="+mn-ea"/>
              </a:rPr>
              <a:t>0.4</a:t>
            </a:r>
            <a:r>
              <a:rPr lang="zh-CN" altLang="en-US" sz="2400">
                <a:sym typeface="+mn-ea"/>
              </a:rPr>
              <a:t>亿</a:t>
            </a:r>
            <a:endParaRPr lang="zh-CN" altLang="en-US" sz="2400"/>
          </a:p>
          <a:p>
            <a:pPr algn="l"/>
            <a:r>
              <a:rPr lang="zh-CN" altLang="en-US" sz="2400">
                <a:sym typeface="+mn-ea"/>
              </a:rPr>
              <a:t>债券期限：</a:t>
            </a:r>
            <a:r>
              <a:rPr lang="en-US" altLang="zh-CN" sz="2400">
                <a:sym typeface="+mn-ea"/>
              </a:rPr>
              <a:t>1</a:t>
            </a:r>
            <a:r>
              <a:rPr lang="zh-CN" altLang="en-US" sz="2400">
                <a:sym typeface="+mn-ea"/>
              </a:rPr>
              <a:t>年期。</a:t>
            </a:r>
            <a:endParaRPr lang="zh-CN" altLang="en-US" sz="2400"/>
          </a:p>
          <a:p>
            <a:pPr algn="l"/>
            <a:r>
              <a:rPr lang="zh-CN" altLang="en-US" sz="2400">
                <a:sym typeface="+mn-ea"/>
              </a:rPr>
              <a:t>票面年利率：</a:t>
            </a:r>
            <a:r>
              <a:rPr lang="en-US" altLang="zh-CN" sz="2400">
                <a:sym typeface="+mn-ea"/>
              </a:rPr>
              <a:t>4%</a:t>
            </a:r>
            <a:endParaRPr lang="en-US" altLang="zh-CN" sz="2400"/>
          </a:p>
          <a:p>
            <a:pPr algn="l"/>
            <a:r>
              <a:rPr lang="zh-CN" altLang="en-US" sz="2400">
                <a:sym typeface="+mn-ea"/>
              </a:rPr>
              <a:t>付息频率：每半年支付一次</a:t>
            </a:r>
            <a:endParaRPr lang="zh-CN" altLang="en-US" sz="2400"/>
          </a:p>
          <a:p>
            <a:pPr algn="l"/>
            <a:r>
              <a:rPr lang="zh-CN" altLang="en-US" sz="2400">
                <a:sym typeface="+mn-ea"/>
              </a:rPr>
              <a:t>存续期限：</a:t>
            </a:r>
            <a:r>
              <a:rPr lang="en-US" altLang="zh-CN" sz="2400">
                <a:sym typeface="+mn-ea"/>
              </a:rPr>
              <a:t>2017</a:t>
            </a:r>
            <a:r>
              <a:rPr lang="zh-CN" altLang="en-US" sz="2400">
                <a:sym typeface="+mn-ea"/>
              </a:rPr>
              <a:t>年</a:t>
            </a:r>
            <a:r>
              <a:rPr lang="en-US" altLang="zh-CN" sz="2400">
                <a:sym typeface="+mn-ea"/>
              </a:rPr>
              <a:t>10</a:t>
            </a:r>
            <a:r>
              <a:rPr lang="zh-CN" altLang="en-US" sz="2400">
                <a:sym typeface="+mn-ea"/>
              </a:rPr>
              <a:t>月</a:t>
            </a:r>
            <a:r>
              <a:rPr lang="en-US" altLang="zh-CN" sz="2400">
                <a:sym typeface="+mn-ea"/>
              </a:rPr>
              <a:t>16</a:t>
            </a:r>
            <a:r>
              <a:rPr lang="zh-CN" altLang="en-US" sz="2400">
                <a:sym typeface="+mn-ea"/>
              </a:rPr>
              <a:t>日</a:t>
            </a:r>
            <a:r>
              <a:rPr lang="en-US" altLang="zh-CN" sz="2400">
                <a:sym typeface="+mn-ea"/>
              </a:rPr>
              <a:t>-2018</a:t>
            </a:r>
            <a:r>
              <a:rPr lang="zh-CN" altLang="en-US" sz="2400">
                <a:sym typeface="+mn-ea"/>
              </a:rPr>
              <a:t>年</a:t>
            </a:r>
            <a:r>
              <a:rPr lang="en-US" altLang="zh-CN" sz="2400">
                <a:sym typeface="+mn-ea"/>
              </a:rPr>
              <a:t>10</a:t>
            </a:r>
            <a:r>
              <a:rPr lang="zh-CN" altLang="en-US" sz="2400">
                <a:sym typeface="+mn-ea"/>
              </a:rPr>
              <a:t>月</a:t>
            </a:r>
            <a:r>
              <a:rPr lang="en-US" altLang="zh-CN" sz="2400">
                <a:sym typeface="+mn-ea"/>
              </a:rPr>
              <a:t>16</a:t>
            </a:r>
            <a:r>
              <a:rPr lang="zh-CN" altLang="en-US" sz="2400">
                <a:sym typeface="+mn-ea"/>
              </a:rPr>
              <a:t>日</a:t>
            </a:r>
            <a:endParaRPr sz="2400" dirty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9525" y="430530"/>
            <a:ext cx="2261870" cy="37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5399" y="326008"/>
            <a:ext cx="51179" cy="30880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-8890" y="326008"/>
            <a:ext cx="957050" cy="30880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42393" y="220804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100">
                <a:sym typeface="+mn-ea"/>
              </a:rPr>
              <a:t>上交所发行案例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1226820" y="620395"/>
            <a:ext cx="2841625" cy="14605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 bldLvl="0" animBg="1"/>
      <p:bldP spid="6" grpId="0" bldLvl="0" animBg="1"/>
      <p:bldP spid="7" grpId="0" bldLvl="0" animBg="1"/>
      <p:bldP spid="8" grpId="0" bldLvl="0" animBg="1"/>
      <p:bldP spid="11" grpId="0"/>
      <p:bldP spid="1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3" descr="副页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0013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矩形 2"/>
          <p:cNvSpPr/>
          <p:nvPr/>
        </p:nvSpPr>
        <p:spPr>
          <a:xfrm>
            <a:off x="4441190" y="2708275"/>
            <a:ext cx="32010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091D5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第四部分 </a:t>
            </a:r>
            <a:endParaRPr lang="zh-CN" altLang="en-US" sz="3600" b="1" dirty="0">
              <a:solidFill>
                <a:srgbClr val="091D5D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091D5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并购重组</a:t>
            </a:r>
            <a:endParaRPr lang="zh-CN" altLang="en-US" sz="3600" b="1" dirty="0">
              <a:solidFill>
                <a:srgbClr val="091D5D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5039995" y="1268730"/>
            <a:ext cx="3924300" cy="4752340"/>
          </a:xfrm>
          <a:prstGeom prst="roundRect">
            <a:avLst/>
          </a:prstGeom>
          <a:ln w="34925"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54000" y="218440"/>
            <a:ext cx="4135755" cy="577215"/>
            <a:chOff x="814328" y="3219334"/>
            <a:chExt cx="2077200" cy="432536"/>
          </a:xfrm>
        </p:grpSpPr>
        <p:grpSp>
          <p:nvGrpSpPr>
            <p:cNvPr id="32" name="组合 31"/>
            <p:cNvGrpSpPr/>
            <p:nvPr/>
          </p:nvGrpSpPr>
          <p:grpSpPr>
            <a:xfrm>
              <a:off x="814328" y="3219334"/>
              <a:ext cx="2077200" cy="432536"/>
              <a:chOff x="4304043" y="1286668"/>
              <a:chExt cx="5877487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4" name="圆角矩形 33"/>
              <p:cNvSpPr/>
              <p:nvPr/>
            </p:nvSpPr>
            <p:spPr>
              <a:xfrm>
                <a:off x="4304043" y="1286668"/>
                <a:ext cx="5877487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35" name="圆角矩形 34"/>
              <p:cNvSpPr/>
              <p:nvPr/>
            </p:nvSpPr>
            <p:spPr>
              <a:xfrm>
                <a:off x="4351924" y="1373342"/>
                <a:ext cx="5775624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007CD0"/>
                  </a:solidFill>
                </a:endParaRPr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>
              <a:off x="831250" y="3331792"/>
              <a:ext cx="1999302" cy="2303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000" dirty="0">
                  <a:solidFill>
                    <a:srgbClr val="007CD0"/>
                  </a:solidFill>
                </a:rPr>
                <a:t>2017</a:t>
              </a:r>
              <a:r>
                <a:rPr lang="zh-CN" altLang="en-US" sz="2000" dirty="0">
                  <a:solidFill>
                    <a:srgbClr val="007CD0"/>
                  </a:solidFill>
                </a:rPr>
                <a:t>年新三板市场并购概述</a:t>
              </a:r>
              <a:endParaRPr lang="zh-CN" altLang="en-US" sz="2000" dirty="0">
                <a:solidFill>
                  <a:srgbClr val="007CD0"/>
                </a:solidFill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5358130" y="1464945"/>
            <a:ext cx="3590925" cy="4092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从上市公司的角度来看，上市公司对多元化经营、技术升级、产业协同等存在内在需求，而不少新三板企业在上述方面具备独特优势，部分企业是细分领域龙头，且经营、财务规范，是较理想的并购标的。综合以上原因， 2017年上市公司并购新三板企业热度不减。</a:t>
            </a:r>
            <a:endParaRPr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8" name="Rectangle 157"/>
          <p:cNvSpPr/>
          <p:nvPr/>
        </p:nvSpPr>
        <p:spPr>
          <a:xfrm>
            <a:off x="245110" y="1984375"/>
            <a:ext cx="4630420" cy="64198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7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262890" y="1983740"/>
            <a:ext cx="3639820" cy="643255"/>
          </a:xfrm>
          <a:prstGeom prst="rect">
            <a:avLst/>
          </a:prstGeom>
          <a:solidFill>
            <a:srgbClr val="FFAC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1800" b="1" dirty="0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Arial" panose="020B0604020202020204" pitchFamily="34" charset="0"/>
              </a:rPr>
              <a:t>2017</a:t>
            </a:r>
            <a:r>
              <a:rPr lang="zh-CN" altLang="en-US" sz="1800" b="1" dirty="0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18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上市公司并购新三板案例</a:t>
            </a:r>
            <a:endParaRPr lang="zh-CN" altLang="en-US" sz="18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245110" y="3869690"/>
            <a:ext cx="4630420" cy="64198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7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262890" y="3869690"/>
            <a:ext cx="3926205" cy="641985"/>
          </a:xfrm>
          <a:prstGeom prst="rect">
            <a:avLst/>
          </a:prstGeom>
          <a:solidFill>
            <a:srgbClr val="DF59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2017年上市公司并购新三板实施完成</a:t>
            </a:r>
            <a:endParaRPr lang="zh-CN" altLang="en-US" sz="20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7" name="Rectangle 166"/>
          <p:cNvSpPr/>
          <p:nvPr/>
        </p:nvSpPr>
        <p:spPr>
          <a:xfrm>
            <a:off x="245110" y="2807970"/>
            <a:ext cx="4630420" cy="64198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7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8" name="Rectangle 167"/>
          <p:cNvSpPr/>
          <p:nvPr/>
        </p:nvSpPr>
        <p:spPr>
          <a:xfrm>
            <a:off x="245110" y="2807970"/>
            <a:ext cx="1793240" cy="657225"/>
          </a:xfrm>
          <a:prstGeom prst="rect">
            <a:avLst/>
          </a:prstGeom>
          <a:solidFill>
            <a:srgbClr val="49C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Arial" panose="020B0604020202020204" pitchFamily="34" charset="0"/>
              </a:rPr>
              <a:t>    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同比增长</a:t>
            </a:r>
            <a:endParaRPr lang="zh-CN" altLang="en-US" sz="24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Content Placeholder 2"/>
          <p:cNvSpPr txBox="1"/>
          <p:nvPr/>
        </p:nvSpPr>
        <p:spPr>
          <a:xfrm>
            <a:off x="2191385" y="2990850"/>
            <a:ext cx="1548130" cy="459105"/>
          </a:xfrm>
          <a:prstGeom prst="rect">
            <a:avLst/>
          </a:prstGeom>
          <a:noFill/>
        </p:spPr>
        <p:txBody>
          <a:bodyPr vert="horz" wrap="square" lIns="91429" tIns="45714" rIns="91429" bIns="45714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just">
              <a:lnSpc>
                <a:spcPct val="120000"/>
              </a:lnSpc>
              <a:buNone/>
            </a:pPr>
            <a:r>
              <a:rPr lang="en-US" sz="20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13.16%</a:t>
            </a:r>
            <a:endParaRPr lang="en-US" sz="2000" b="1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192" name="Rectangle 191"/>
          <p:cNvSpPr/>
          <p:nvPr/>
        </p:nvSpPr>
        <p:spPr>
          <a:xfrm>
            <a:off x="274955" y="4770755"/>
            <a:ext cx="4630420" cy="64198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7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3" name="Rectangle 192"/>
          <p:cNvSpPr/>
          <p:nvPr/>
        </p:nvSpPr>
        <p:spPr>
          <a:xfrm>
            <a:off x="283845" y="4770755"/>
            <a:ext cx="2587625" cy="641985"/>
          </a:xfrm>
          <a:prstGeom prst="rect">
            <a:avLst/>
          </a:prstGeom>
          <a:solidFill>
            <a:srgbClr val="996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同比增长</a:t>
            </a:r>
            <a:endParaRPr lang="zh-CN" altLang="en-US" sz="24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4" name="Content Placeholder 2"/>
          <p:cNvSpPr txBox="1"/>
          <p:nvPr/>
        </p:nvSpPr>
        <p:spPr>
          <a:xfrm>
            <a:off x="3131185" y="4862195"/>
            <a:ext cx="771525" cy="459105"/>
          </a:xfrm>
          <a:prstGeom prst="rect">
            <a:avLst/>
          </a:prstGeom>
          <a:noFill/>
        </p:spPr>
        <p:txBody>
          <a:bodyPr vert="horz" wrap="square" lIns="91429" tIns="45714" rIns="91429" bIns="45714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just">
              <a:lnSpc>
                <a:spcPct val="120000"/>
              </a:lnSpc>
              <a:buNone/>
            </a:pPr>
            <a:r>
              <a:rPr lang="en-US" sz="20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52%</a:t>
            </a:r>
            <a:endParaRPr lang="en-US" sz="2000" b="1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Content Placeholder 2"/>
          <p:cNvSpPr txBox="1"/>
          <p:nvPr/>
        </p:nvSpPr>
        <p:spPr>
          <a:xfrm>
            <a:off x="4268470" y="4016375"/>
            <a:ext cx="771525" cy="459105"/>
          </a:xfrm>
          <a:prstGeom prst="rect">
            <a:avLst/>
          </a:prstGeom>
          <a:noFill/>
        </p:spPr>
        <p:txBody>
          <a:bodyPr vert="horz" wrap="square" lIns="91429" tIns="45714" rIns="91429" bIns="45714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just">
              <a:lnSpc>
                <a:spcPct val="120000"/>
              </a:lnSpc>
              <a:buNone/>
            </a:pPr>
            <a:r>
              <a:rPr lang="en-US" sz="20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38</a:t>
            </a:r>
            <a:endParaRPr lang="en-US" sz="2000" b="1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4" name="Content Placeholder 2"/>
          <p:cNvSpPr txBox="1"/>
          <p:nvPr/>
        </p:nvSpPr>
        <p:spPr>
          <a:xfrm>
            <a:off x="4104005" y="2075815"/>
            <a:ext cx="771525" cy="459105"/>
          </a:xfrm>
          <a:prstGeom prst="rect">
            <a:avLst/>
          </a:prstGeom>
          <a:noFill/>
        </p:spPr>
        <p:txBody>
          <a:bodyPr vert="horz" wrap="square" lIns="91429" tIns="45714" rIns="91429" bIns="45714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just">
              <a:lnSpc>
                <a:spcPct val="120000"/>
              </a:lnSpc>
              <a:buNone/>
            </a:pPr>
            <a:r>
              <a:rPr lang="en-US" sz="20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129</a:t>
            </a:r>
            <a:endParaRPr lang="en-US" sz="2000" b="1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58" grpId="0" bldLvl="0" animBg="1"/>
      <p:bldP spid="159" grpId="0" bldLvl="0" animBg="1"/>
      <p:bldP spid="161" grpId="0" bldLvl="0" animBg="1"/>
      <p:bldP spid="162" grpId="0" bldLvl="0" animBg="1"/>
      <p:bldP spid="167" grpId="0" bldLvl="0" animBg="1"/>
      <p:bldP spid="168" grpId="0" bldLvl="0" animBg="1"/>
      <p:bldP spid="169" grpId="0"/>
      <p:bldP spid="192" grpId="0" bldLvl="0" animBg="1"/>
      <p:bldP spid="193" grpId="0" bldLvl="0" animBg="1"/>
      <p:bldP spid="194" grpId="0"/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3" descr="副页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0013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矩形 2"/>
          <p:cNvSpPr/>
          <p:nvPr/>
        </p:nvSpPr>
        <p:spPr>
          <a:xfrm>
            <a:off x="4352290" y="2708275"/>
            <a:ext cx="33521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091D5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第五部分 </a:t>
            </a:r>
            <a:endParaRPr lang="zh-CN" altLang="en-US" sz="3600" b="1" dirty="0">
              <a:solidFill>
                <a:srgbClr val="091D5D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091D5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 资产证券化</a:t>
            </a:r>
            <a:endParaRPr lang="zh-CN" altLang="en-US" sz="3600" b="1" dirty="0">
              <a:solidFill>
                <a:srgbClr val="091D5D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椭圆 6"/>
          <p:cNvSpPr/>
          <p:nvPr/>
        </p:nvSpPr>
        <p:spPr>
          <a:xfrm>
            <a:off x="410918" y="4351810"/>
            <a:ext cx="1345871" cy="1345870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 w="28575">
            <a:solidFill>
              <a:schemeClr val="bg1"/>
            </a:solidFill>
          </a:ln>
          <a:effectLst>
            <a:outerShdw blurRad="266700" dist="533400" dir="9180000" algn="ctr" rotWithShape="0">
              <a:srgbClr val="000000">
                <a:alpha val="7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32268" y="4473159"/>
            <a:ext cx="1103172" cy="110317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 w="6350">
            <a:solidFill>
              <a:schemeClr val="bg1"/>
            </a:solidFill>
          </a:ln>
          <a:effectLst>
            <a:outerShdw blurRad="622300" dist="203200" dir="5400000" sx="74000" sy="74000" algn="ctr" rotWithShape="0">
              <a:srgbClr val="000000">
                <a:alpha val="7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90157" y="4678375"/>
            <a:ext cx="787395" cy="707886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</p:spPr>
        <p:txBody>
          <a:bodyPr wrap="none" rtlCol="0">
            <a:spAutoFit/>
          </a:bodyPr>
          <a:p>
            <a:r>
              <a:rPr lang="en-US" altLang="zh-CN" sz="4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4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18970" y="4926330"/>
            <a:ext cx="5043805" cy="460375"/>
          </a:xfrm>
          <a:prstGeom prst="rect">
            <a:avLst/>
          </a:prstGeom>
          <a:solidFill>
            <a:schemeClr val="bg1"/>
          </a:solidFill>
          <a:ln w="50800">
            <a:solidFill>
              <a:srgbClr val="0070C0"/>
            </a:solidFill>
          </a:ln>
          <a:effectLst>
            <a:outerShdw blurRad="241300" dist="127000" dir="5400000" algn="ctr" rotWithShape="0">
              <a:srgbClr val="000000">
                <a:alpha val="88000"/>
              </a:srgbClr>
            </a:outerShdw>
          </a:effectLst>
        </p:spPr>
        <p:txBody>
          <a:bodyPr wrap="square" rtlCol="0">
            <a:spAutoFit/>
          </a:bodyPr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zh-CN" sz="2400" b="1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两者的主要区别在于信用主体不同</a:t>
            </a:r>
            <a:endParaRPr lang="zh-CN" altLang="zh-CN" sz="2400" b="1" dirty="0" smtClean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443237" y="2937219"/>
            <a:ext cx="1345871" cy="1345870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 w="28575">
            <a:solidFill>
              <a:schemeClr val="bg1"/>
            </a:solidFill>
          </a:ln>
          <a:effectLst>
            <a:outerShdw blurRad="266700" dist="533400" dir="9180000" algn="ctr" rotWithShape="0">
              <a:srgbClr val="000000">
                <a:alpha val="7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564586" y="3058568"/>
            <a:ext cx="1103172" cy="110317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 w="6350">
            <a:solidFill>
              <a:schemeClr val="bg1"/>
            </a:solidFill>
          </a:ln>
          <a:effectLst>
            <a:outerShdw blurRad="622300" dist="203200" dir="5400000" sx="74000" sy="74000" algn="ctr" rotWithShape="0">
              <a:srgbClr val="000000">
                <a:alpha val="7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22474" y="3263784"/>
            <a:ext cx="787395" cy="707886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</p:spPr>
        <p:txBody>
          <a:bodyPr wrap="none" rtlCol="0">
            <a:spAutoFit/>
          </a:bodyPr>
          <a:p>
            <a:r>
              <a:rPr lang="en-US" altLang="zh-CN" sz="4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4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10455" y="3395793"/>
            <a:ext cx="4839333" cy="829945"/>
          </a:xfrm>
          <a:prstGeom prst="rect">
            <a:avLst/>
          </a:prstGeom>
          <a:solidFill>
            <a:schemeClr val="bg1"/>
          </a:solidFill>
          <a:ln w="50800">
            <a:solidFill>
              <a:srgbClr val="0070C0"/>
            </a:solidFill>
          </a:ln>
          <a:effectLst>
            <a:outerShdw blurRad="241300" dist="127000" dir="5400000" algn="ctr" rotWithShape="0">
              <a:srgbClr val="000000">
                <a:alpha val="88000"/>
              </a:srgbClr>
            </a:outerShdw>
          </a:effectLst>
        </p:spPr>
        <p:txBody>
          <a:bodyPr wrap="square" rtlCol="0">
            <a:spAutoFit/>
          </a:bodyPr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zh-CN" sz="2400" b="1" smtClean="0">
                <a:ln>
                  <a:noFill/>
                </a:ln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资产证券化以企业的部分资产为基础进行融资</a:t>
            </a:r>
            <a:endParaRPr lang="zh-CN" altLang="zh-CN" sz="2400" b="1" smtClean="0">
              <a:ln>
                <a:noFill/>
              </a:ln>
              <a:effectLst/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493868" y="1553406"/>
            <a:ext cx="1345871" cy="1345870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 w="28575">
            <a:solidFill>
              <a:schemeClr val="bg1"/>
            </a:solidFill>
          </a:ln>
          <a:effectLst>
            <a:outerShdw blurRad="266700" dist="533400" dir="9180000" algn="ctr" rotWithShape="0">
              <a:srgbClr val="000000">
                <a:alpha val="7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615217" y="1674755"/>
            <a:ext cx="1103172" cy="110317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 w="6350">
            <a:solidFill>
              <a:schemeClr val="bg1"/>
            </a:solidFill>
          </a:ln>
          <a:effectLst>
            <a:outerShdw blurRad="622300" dist="203200" dir="5400000" sx="74000" sy="74000" algn="ctr" rotWithShape="0">
              <a:srgbClr val="000000">
                <a:alpha val="7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773105" y="1879971"/>
            <a:ext cx="787395" cy="707886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</p:spPr>
        <p:txBody>
          <a:bodyPr wrap="none" rtlCol="0">
            <a:spAutoFit/>
          </a:bodyPr>
          <a:p>
            <a:r>
              <a:rPr lang="en-US" altLang="zh-CN" sz="4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4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97626" y="1849194"/>
            <a:ext cx="4839333" cy="829945"/>
          </a:xfrm>
          <a:prstGeom prst="rect">
            <a:avLst/>
          </a:prstGeom>
          <a:solidFill>
            <a:schemeClr val="bg1"/>
          </a:solidFill>
          <a:ln w="50800">
            <a:solidFill>
              <a:srgbClr val="0070C0"/>
            </a:solidFill>
          </a:ln>
          <a:effectLst>
            <a:outerShdw blurRad="241300" dist="127000" dir="5400000" algn="ctr" rotWithShape="0">
              <a:srgbClr val="000000">
                <a:alpha val="88000"/>
              </a:srgbClr>
            </a:outerShdw>
          </a:effectLst>
        </p:spPr>
        <p:txBody>
          <a:bodyPr wrap="square" rtlCol="0">
            <a:spAutoFit/>
          </a:bodyPr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zh-CN" sz="2400" b="1" smtClean="0">
                <a:ln>
                  <a:noFill/>
                </a:ln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传统证券化以整个企业的信用为基础进行融资</a:t>
            </a:r>
            <a:endParaRPr lang="zh-CN" altLang="zh-CN" sz="2400" b="1" smtClean="0">
              <a:ln>
                <a:noFill/>
              </a:ln>
              <a:effectLst/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-339683" y="1150179"/>
            <a:ext cx="3112788" cy="4175052"/>
          </a:xfrm>
          <a:prstGeom prst="line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241300" dist="127000" dir="5400000" algn="ctr" rotWithShape="0">
              <a:srgbClr val="000000">
                <a:alpha val="8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6349453" y="1674755"/>
            <a:ext cx="3112788" cy="4175052"/>
          </a:xfrm>
          <a:prstGeom prst="line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241300" dist="127000" dir="5400000" algn="ctr" rotWithShape="0">
              <a:srgbClr val="000000">
                <a:alpha val="8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1059369" y="392048"/>
            <a:ext cx="51179" cy="30880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080" y="392048"/>
            <a:ext cx="957050" cy="30880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55398" y="308434"/>
            <a:ext cx="3658235" cy="41402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sz="21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资产证券化与传统证券化区别</a:t>
            </a:r>
            <a:endParaRPr lang="zh-CN" altLang="en-US" sz="2100" b="1" dirty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241015" y="700848"/>
            <a:ext cx="2721703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99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99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99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974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474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974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149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3" descr="副页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0013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0" name="矩形 2"/>
          <p:cNvSpPr/>
          <p:nvPr/>
        </p:nvSpPr>
        <p:spPr>
          <a:xfrm>
            <a:off x="3016885" y="2734310"/>
            <a:ext cx="48621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091D5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第一部分 </a:t>
            </a:r>
            <a:endParaRPr lang="zh-CN" altLang="en-US" sz="3600" b="1" dirty="0">
              <a:solidFill>
                <a:srgbClr val="091D5D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091D5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三板市场融资概况</a:t>
            </a:r>
            <a:endParaRPr lang="zh-CN" altLang="en-US" sz="3600" b="1" dirty="0">
              <a:solidFill>
                <a:srgbClr val="091D5D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箭头2"/>
          <p:cNvSpPr/>
          <p:nvPr/>
        </p:nvSpPr>
        <p:spPr bwMode="gray">
          <a:xfrm rot="16200000">
            <a:off x="4510405" y="2191385"/>
            <a:ext cx="240665" cy="1033780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61347" tIns="30672" rIns="61347" bIns="30672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89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箭头2"/>
          <p:cNvSpPr/>
          <p:nvPr/>
        </p:nvSpPr>
        <p:spPr bwMode="gray">
          <a:xfrm rot="14220000">
            <a:off x="4389120" y="1635125"/>
            <a:ext cx="240665" cy="1102360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61347" tIns="30672" rIns="61347" bIns="30672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89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箭头2"/>
          <p:cNvSpPr/>
          <p:nvPr/>
        </p:nvSpPr>
        <p:spPr bwMode="gray">
          <a:xfrm rot="17580000">
            <a:off x="1605280" y="3858260"/>
            <a:ext cx="240665" cy="910590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61347" tIns="30672" rIns="61347" bIns="30672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89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箭头2"/>
          <p:cNvSpPr/>
          <p:nvPr/>
        </p:nvSpPr>
        <p:spPr bwMode="gray">
          <a:xfrm rot="14880000">
            <a:off x="1666240" y="2762250"/>
            <a:ext cx="240665" cy="803910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61347" tIns="30672" rIns="61347" bIns="30672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89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标题1"/>
          <p:cNvSpPr>
            <a:spLocks noChangeArrowheads="1"/>
          </p:cNvSpPr>
          <p:nvPr/>
        </p:nvSpPr>
        <p:spPr bwMode="gray">
          <a:xfrm>
            <a:off x="2210435" y="2184400"/>
            <a:ext cx="1771015" cy="961390"/>
          </a:xfrm>
          <a:prstGeom prst="roundRect">
            <a:avLst>
              <a:gd name="adj" fmla="val 11921"/>
            </a:avLst>
          </a:prstGeom>
          <a:solidFill>
            <a:srgbClr val="49C2DD"/>
          </a:solidFill>
          <a:ln w="63500" cap="flat" cmpd="sng" algn="ctr">
            <a:solidFill>
              <a:schemeClr val="bg1"/>
            </a:solidFill>
            <a:prstDash val="solid"/>
          </a:ln>
          <a:effectLst>
            <a:outerShdw blurRad="127000" dist="38100" dir="5400000" algn="ctr" rotWithShape="0">
              <a:prstClr val="black">
                <a:alpha val="40000"/>
              </a:prstClr>
            </a:outerShdw>
          </a:effectLst>
        </p:spPr>
        <p:txBody>
          <a:bodyPr lIns="61347" tIns="30672" rIns="61347" bIns="30672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385" b="1" dirty="0">
                <a:sym typeface="+mn-ea"/>
              </a:rPr>
              <a:t>住房抵押贷款支持证券（MBS）</a:t>
            </a:r>
            <a:endParaRPr lang="zh-CN" altLang="en-US" sz="1385" b="1" dirty="0">
              <a:sym typeface="+mn-ea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zh-CN" sz="138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Oval 19"/>
          <p:cNvSpPr>
            <a:spLocks noChangeArrowheads="1"/>
          </p:cNvSpPr>
          <p:nvPr/>
        </p:nvSpPr>
        <p:spPr bwMode="auto">
          <a:xfrm>
            <a:off x="173355" y="3064510"/>
            <a:ext cx="1208405" cy="1182370"/>
          </a:xfrm>
          <a:prstGeom prst="ellipse">
            <a:avLst/>
          </a:prstGeom>
          <a:solidFill>
            <a:srgbClr val="FFAC6A"/>
          </a:solidFill>
          <a:ln w="63500">
            <a:solidFill>
              <a:schemeClr val="bg1"/>
            </a:solidFill>
            <a:round/>
          </a:ln>
          <a:effectLst>
            <a:outerShdw blurRad="127000" dist="38100" dir="5400000" algn="ctr" rotWithShape="0">
              <a:prstClr val="black">
                <a:alpha val="40000"/>
              </a:prstClr>
            </a:outerShdw>
          </a:effectLst>
        </p:spPr>
        <p:txBody>
          <a:bodyPr lIns="61347" tIns="30672" rIns="61347" bIns="30672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资产证券化产品</a:t>
            </a:r>
            <a:endParaRPr lang="zh-CN" altLang="en-US" sz="1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698" name="标题 1"/>
          <p:cNvSpPr>
            <a:spLocks noGrp="1"/>
          </p:cNvSpPr>
          <p:nvPr/>
        </p:nvSpPr>
        <p:spPr>
          <a:xfrm>
            <a:off x="173355" y="4826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资产证券化产品的分类</a:t>
            </a:r>
            <a:endParaRPr lang="zh-CN" altLang="en-US" sz="3200" b="1" dirty="0" smtClean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35" name="标题3"/>
          <p:cNvSpPr>
            <a:spLocks noChangeArrowheads="1"/>
          </p:cNvSpPr>
          <p:nvPr/>
        </p:nvSpPr>
        <p:spPr bwMode="gray">
          <a:xfrm>
            <a:off x="2191385" y="4163695"/>
            <a:ext cx="1790700" cy="956945"/>
          </a:xfrm>
          <a:prstGeom prst="roundRect">
            <a:avLst>
              <a:gd name="adj" fmla="val 11921"/>
            </a:avLst>
          </a:prstGeom>
          <a:solidFill>
            <a:srgbClr val="DF5947"/>
          </a:solidFill>
          <a:ln w="63500" cap="flat" cmpd="sng" algn="ctr">
            <a:solidFill>
              <a:schemeClr val="bg1"/>
            </a:solidFill>
            <a:prstDash val="solid"/>
          </a:ln>
          <a:effectLst>
            <a:outerShdw blurRad="127000" dist="38100" dir="5400000" algn="ctr" rotWithShape="0">
              <a:prstClr val="black">
                <a:alpha val="40000"/>
              </a:prstClr>
            </a:outerShdw>
          </a:effectLst>
        </p:spPr>
        <p:txBody>
          <a:bodyPr lIns="81839" tIns="40918" rIns="81839" bIns="4091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资产支持证券（ABS）</a:t>
            </a:r>
            <a:endParaRPr lang="zh-CN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标题1"/>
          <p:cNvSpPr>
            <a:spLocks noChangeArrowheads="1"/>
          </p:cNvSpPr>
          <p:nvPr/>
        </p:nvSpPr>
        <p:spPr bwMode="gray">
          <a:xfrm>
            <a:off x="5271770" y="1191260"/>
            <a:ext cx="2099310" cy="956945"/>
          </a:xfrm>
          <a:prstGeom prst="roundRect">
            <a:avLst>
              <a:gd name="adj" fmla="val 11921"/>
            </a:avLst>
          </a:prstGeom>
          <a:solidFill>
            <a:srgbClr val="9DCB43"/>
          </a:solidFill>
          <a:ln w="63500" cap="flat" cmpd="sng" algn="ctr">
            <a:solidFill>
              <a:schemeClr val="bg1"/>
            </a:solidFill>
            <a:prstDash val="solid"/>
          </a:ln>
          <a:effectLst>
            <a:outerShdw blurRad="127000" dist="38100" dir="5400000" algn="ctr" rotWithShape="0">
              <a:prstClr val="black">
                <a:alpha val="40000"/>
              </a:prstClr>
            </a:outerShdw>
          </a:effectLst>
        </p:spPr>
        <p:txBody>
          <a:bodyPr lIns="61347" tIns="30672" rIns="61347" bIns="30672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住宅抵押担保证券（RMBS）</a:t>
            </a:r>
            <a:endParaRPr lang="zh-CN" altLang="zh-CN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标题1"/>
          <p:cNvSpPr>
            <a:spLocks noChangeArrowheads="1"/>
          </p:cNvSpPr>
          <p:nvPr/>
        </p:nvSpPr>
        <p:spPr bwMode="gray">
          <a:xfrm>
            <a:off x="5271135" y="2230120"/>
            <a:ext cx="2099945" cy="957580"/>
          </a:xfrm>
          <a:prstGeom prst="roundRect">
            <a:avLst>
              <a:gd name="adj" fmla="val 11921"/>
            </a:avLst>
          </a:prstGeom>
          <a:solidFill>
            <a:srgbClr val="FFAC6A"/>
          </a:solidFill>
          <a:ln w="63500" cap="flat" cmpd="sng" algn="ctr">
            <a:solidFill>
              <a:schemeClr val="bg1"/>
            </a:solidFill>
            <a:prstDash val="solid"/>
          </a:ln>
          <a:effectLst>
            <a:outerShdw blurRad="127000" dist="38100" dir="5400000" algn="ctr" rotWithShape="0">
              <a:prstClr val="black">
                <a:alpha val="40000"/>
              </a:prstClr>
            </a:outerShdw>
          </a:effectLst>
        </p:spPr>
        <p:txBody>
          <a:bodyPr lIns="61347" tIns="30672" rIns="61347" bIns="30672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商业地产抵押担保证券（CMBS）</a:t>
            </a:r>
            <a:endParaRPr lang="zh-CN" altLang="zh-CN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箭头2"/>
          <p:cNvSpPr/>
          <p:nvPr/>
        </p:nvSpPr>
        <p:spPr bwMode="gray">
          <a:xfrm rot="18120000">
            <a:off x="4444365" y="2728595"/>
            <a:ext cx="240665" cy="1170940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61347" tIns="30672" rIns="61347" bIns="30672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89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标题1"/>
          <p:cNvSpPr>
            <a:spLocks noChangeArrowheads="1"/>
          </p:cNvSpPr>
          <p:nvPr/>
        </p:nvSpPr>
        <p:spPr bwMode="gray">
          <a:xfrm>
            <a:off x="5269865" y="4302125"/>
            <a:ext cx="1863090" cy="680085"/>
          </a:xfrm>
          <a:prstGeom prst="roundRect">
            <a:avLst>
              <a:gd name="adj" fmla="val 11921"/>
            </a:avLst>
          </a:prstGeom>
          <a:solidFill>
            <a:srgbClr val="49C2DD"/>
          </a:solidFill>
          <a:ln w="63500" cap="flat" cmpd="sng" algn="ctr">
            <a:solidFill>
              <a:schemeClr val="bg1"/>
            </a:solidFill>
            <a:prstDash val="solid"/>
          </a:ln>
          <a:effectLst>
            <a:outerShdw blurRad="127000" dist="38100" dir="5400000" algn="ctr" rotWithShape="0">
              <a:prstClr val="black">
                <a:alpha val="40000"/>
              </a:prstClr>
            </a:outerShdw>
          </a:effectLst>
        </p:spPr>
        <p:txBody>
          <a:bodyPr lIns="61347" tIns="30672" rIns="61347" bIns="30672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138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信贷资产证券化</a:t>
            </a:r>
            <a:endParaRPr lang="zh-CN" altLang="zh-CN" sz="138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标题3"/>
          <p:cNvSpPr>
            <a:spLocks noChangeArrowheads="1"/>
          </p:cNvSpPr>
          <p:nvPr/>
        </p:nvSpPr>
        <p:spPr bwMode="gray">
          <a:xfrm>
            <a:off x="5271135" y="3206750"/>
            <a:ext cx="2099945" cy="818515"/>
          </a:xfrm>
          <a:prstGeom prst="roundRect">
            <a:avLst>
              <a:gd name="adj" fmla="val 11921"/>
            </a:avLst>
          </a:prstGeom>
          <a:solidFill>
            <a:srgbClr val="DF5947"/>
          </a:solidFill>
          <a:ln w="63500" cap="flat" cmpd="sng" algn="ctr">
            <a:solidFill>
              <a:schemeClr val="bg1"/>
            </a:solidFill>
            <a:prstDash val="solid"/>
          </a:ln>
          <a:effectLst>
            <a:outerShdw blurRad="127000" dist="38100" dir="5400000" algn="ctr" rotWithShape="0">
              <a:prstClr val="black">
                <a:alpha val="40000"/>
              </a:prstClr>
            </a:outerShdw>
          </a:effectLst>
        </p:spPr>
        <p:txBody>
          <a:bodyPr lIns="81839" tIns="40918" rIns="81839" bIns="4091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其他衍生证券（CMO）</a:t>
            </a:r>
            <a:endParaRPr lang="zh-CN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标题1"/>
          <p:cNvSpPr>
            <a:spLocks noChangeArrowheads="1"/>
          </p:cNvSpPr>
          <p:nvPr/>
        </p:nvSpPr>
        <p:spPr bwMode="gray">
          <a:xfrm>
            <a:off x="5271770" y="5120640"/>
            <a:ext cx="1861820" cy="772160"/>
          </a:xfrm>
          <a:prstGeom prst="roundRect">
            <a:avLst>
              <a:gd name="adj" fmla="val 11921"/>
            </a:avLst>
          </a:prstGeom>
          <a:solidFill>
            <a:srgbClr val="9DCB43"/>
          </a:solidFill>
          <a:ln w="63500" cap="flat" cmpd="sng" algn="ctr">
            <a:solidFill>
              <a:schemeClr val="bg1"/>
            </a:solidFill>
            <a:prstDash val="solid"/>
          </a:ln>
          <a:effectLst>
            <a:outerShdw blurRad="127000" dist="38100" dir="5400000" algn="ctr" rotWithShape="0">
              <a:prstClr val="black">
                <a:alpha val="40000"/>
              </a:prstClr>
            </a:outerShdw>
          </a:effectLst>
        </p:spPr>
        <p:txBody>
          <a:bodyPr lIns="61347" tIns="30672" rIns="61347" bIns="30672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企业资产证券化</a:t>
            </a:r>
            <a:endParaRPr lang="zh-CN" altLang="zh-CN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箭头2"/>
          <p:cNvSpPr/>
          <p:nvPr/>
        </p:nvSpPr>
        <p:spPr bwMode="gray">
          <a:xfrm rot="16200000">
            <a:off x="4510405" y="4124960"/>
            <a:ext cx="240665" cy="1033780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61347" tIns="30672" rIns="61347" bIns="30672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89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箭头2"/>
          <p:cNvSpPr/>
          <p:nvPr/>
        </p:nvSpPr>
        <p:spPr bwMode="gray">
          <a:xfrm rot="17760000">
            <a:off x="4510405" y="4667885"/>
            <a:ext cx="240665" cy="1170940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61347" tIns="30672" rIns="61347" bIns="30672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89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6" grpId="0" bldLvl="0" animBg="1"/>
      <p:bldP spid="28" grpId="0" bldLvl="0" animBg="1"/>
      <p:bldP spid="31" grpId="0" bldLvl="0" animBg="1"/>
      <p:bldP spid="36" grpId="0" bldLvl="0" animBg="1"/>
      <p:bldP spid="35" grpId="0" bldLvl="0" animBg="1"/>
      <p:bldP spid="8" grpId="0" bldLvl="0" animBg="1"/>
      <p:bldP spid="11" grpId="0" bldLvl="0" animBg="1"/>
      <p:bldP spid="16" grpId="0" bldLvl="0" animBg="1"/>
      <p:bldP spid="9" grpId="0" bldLvl="0" animBg="1"/>
      <p:bldP spid="10" grpId="0" bldLvl="0" animBg="1"/>
      <p:bldP spid="14" grpId="0" bldLvl="0" animBg="1"/>
      <p:bldP spid="15" grpId="0" bldLvl="0" animBg="1"/>
      <p:bldP spid="2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61925" y="37783"/>
            <a:ext cx="8229600" cy="1143000"/>
          </a:xfrm>
        </p:spPr>
        <p:txBody>
          <a:bodyPr/>
          <a:lstStyle/>
          <a:p>
            <a:pPr algn="l"/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资产证券化与其他融资方式比较</a:t>
            </a:r>
            <a:endParaRPr lang="zh-CN" altLang="en-US" sz="32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5640" y="1894205"/>
            <a:ext cx="2771140" cy="171132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Right" fov="7200000">
              <a:rot lat="0" lon="19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华文新魏" panose="02010800040101010101" charset="-122"/>
                <a:ea typeface="华文新魏" panose="02010800040101010101" charset="-122"/>
                <a:cs typeface="+mn-ea"/>
                <a:sym typeface="+mn-lt"/>
              </a:rPr>
              <a:t>传统融资</a:t>
            </a:r>
            <a:endParaRPr lang="zh-CN" altLang="en-US" sz="2400" b="1" dirty="0">
              <a:latin typeface="华文新魏" panose="02010800040101010101" charset="-122"/>
              <a:ea typeface="华文新魏" panose="02010800040101010101" charset="-122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5625" y="4081145"/>
            <a:ext cx="3089910" cy="2014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企业通过股权或债权融资（企业证券化）是在资产负债表右边进行融资，以企业整体为融资主体，假设企业会永续经营。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268470" y="1412875"/>
            <a:ext cx="15875" cy="364744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5494655" y="1894840"/>
            <a:ext cx="2891155" cy="171069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Right" fov="7200000">
              <a:rot lat="0" lon="19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华文新魏" panose="02010800040101010101" charset="-122"/>
                <a:ea typeface="华文新魏" panose="02010800040101010101" charset="-122"/>
                <a:cs typeface="+mn-ea"/>
                <a:sym typeface="+mn-lt"/>
              </a:rPr>
              <a:t>资产证券化</a:t>
            </a:r>
            <a:endParaRPr lang="zh-CN" altLang="en-US" sz="2400" b="1" dirty="0">
              <a:latin typeface="华文新魏" panose="02010800040101010101" charset="-122"/>
              <a:ea typeface="华文新魏" panose="02010800040101010101" charset="-122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309870" y="4186555"/>
            <a:ext cx="3075940" cy="2014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资产证券化融资则不同，由于“破产隔离”机制的使用，发起人可以真正将证券化资产与发起人整体信用风险隔离开来。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99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99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99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/>
      <p:bldP spid="22" grpId="0" bldLvl="0" animBg="1"/>
      <p:bldP spid="2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3" descr="副页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0013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矩形 2"/>
          <p:cNvSpPr/>
          <p:nvPr/>
        </p:nvSpPr>
        <p:spPr>
          <a:xfrm>
            <a:off x="4140200" y="2653030"/>
            <a:ext cx="35509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091D5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第六部分 </a:t>
            </a:r>
            <a:endParaRPr lang="zh-CN" altLang="en-US" sz="3600" b="1" dirty="0">
              <a:solidFill>
                <a:srgbClr val="091D5D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091D5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 新三板+H股</a:t>
            </a:r>
            <a:endParaRPr lang="zh-CN" altLang="en-US" sz="3600" b="1" dirty="0">
              <a:solidFill>
                <a:srgbClr val="091D5D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smtClean="0">
                <a:ln>
                  <a:noFill/>
                </a:ln>
                <a:effectLst/>
                <a:cs typeface="楷体" panose="02010609060101010101" pitchFamily="49" charset="-122"/>
                <a:sym typeface="+mn-ea"/>
              </a:rPr>
              <a:t>新三板+H股</a:t>
            </a:r>
            <a:endParaRPr lang="en-US" altLang="zh-CN" b="1">
              <a:cs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154170" y="1010920"/>
            <a:ext cx="4370705" cy="5080635"/>
          </a:xfrm>
          <a:prstGeom prst="roundRect">
            <a:avLst/>
          </a:prstGeom>
          <a:ln w="76200"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2018-04-21“新三板+H股”正式落地，香港交易及结算所有限公司（港交所）和全国股转公司在北京举行合作谅解备忘录签约仪式。根据规则，新三板挂牌公司可在不摘牌的情况下赴港上市。挂牌公司发行H股应当遵守《国务院关于股份有限公司境外募集股份及上市的特别规定》及中国证监会相关规定。全国股转公司不设前置审查程序及特别条件。</a:t>
            </a:r>
            <a:endParaRPr kumimoji="0" lang="zh-CN" altLang="zh-CN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02957" y="4966269"/>
            <a:ext cx="1018086" cy="1125253"/>
            <a:chOff x="1837124" y="1808150"/>
            <a:chExt cx="1431472" cy="1582153"/>
          </a:xfrm>
        </p:grpSpPr>
        <p:sp>
          <p:nvSpPr>
            <p:cNvPr id="5" name="圆角矩形 4"/>
            <p:cNvSpPr/>
            <p:nvPr/>
          </p:nvSpPr>
          <p:spPr bwMode="auto">
            <a:xfrm>
              <a:off x="1837124" y="2636897"/>
              <a:ext cx="753406" cy="753406"/>
            </a:xfrm>
            <a:prstGeom prst="roundRect">
              <a:avLst>
                <a:gd name="adj" fmla="val 6712"/>
              </a:avLst>
            </a:prstGeom>
            <a:solidFill>
              <a:srgbClr val="0070C0"/>
            </a:solidFill>
            <a:ln w="9525" cap="flat" cmpd="sng" algn="ctr">
              <a:gradFill flip="none" rotWithShape="1">
                <a:gsLst>
                  <a:gs pos="0">
                    <a:srgbClr val="0070C0"/>
                  </a:gs>
                  <a:gs pos="50000">
                    <a:srgbClr val="00B0F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68300" dist="101600" dir="90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7" name="圆角矩形 6"/>
            <p:cNvSpPr/>
            <p:nvPr/>
          </p:nvSpPr>
          <p:spPr bwMode="auto">
            <a:xfrm>
              <a:off x="2590530" y="1808150"/>
              <a:ext cx="678066" cy="678066"/>
            </a:xfrm>
            <a:prstGeom prst="roundRect">
              <a:avLst>
                <a:gd name="adj" fmla="val 6712"/>
              </a:avLst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9" name="圆角矩形 8"/>
            <p:cNvSpPr/>
            <p:nvPr/>
          </p:nvSpPr>
          <p:spPr bwMode="auto">
            <a:xfrm>
              <a:off x="2289168" y="2335534"/>
              <a:ext cx="527384" cy="527384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</p:grpSp>
      <p:sp>
        <p:nvSpPr>
          <p:cNvPr id="22" name="Text Placeholder 2"/>
          <p:cNvSpPr txBox="1"/>
          <p:nvPr/>
        </p:nvSpPr>
        <p:spPr bwMode="auto">
          <a:xfrm>
            <a:off x="8524875" y="2700020"/>
            <a:ext cx="610235" cy="1457325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txBody>
          <a:bodyPr vert="horz" wrap="square" lIns="86410" tIns="43205" rIns="75108" bIns="43205" numCol="1" anchor="ctr" anchorCtr="0" compatLnSpc="1">
            <a:no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r"/>
            <a:endParaRPr lang="en-GB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64210" y="2038985"/>
            <a:ext cx="2526030" cy="2579370"/>
            <a:chOff x="1278794" y="3334906"/>
            <a:chExt cx="914014" cy="914014"/>
          </a:xfrm>
        </p:grpSpPr>
        <p:grpSp>
          <p:nvGrpSpPr>
            <p:cNvPr id="10" name="组合 9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500">
                  <a:solidFill>
                    <a:srgbClr val="007CD0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500">
                  <a:solidFill>
                    <a:srgbClr val="007CD0"/>
                  </a:solidFill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1442848" y="3593000"/>
              <a:ext cx="572580" cy="468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4000" b="1" dirty="0">
                  <a:solidFill>
                    <a:srgbClr val="007CD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背景介绍</a:t>
              </a:r>
              <a:endParaRPr lang="zh-CN" altLang="en-US" sz="4000" b="1" dirty="0">
                <a:solidFill>
                  <a:srgbClr val="007CD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椭圆 28"/>
          <p:cNvSpPr/>
          <p:nvPr/>
        </p:nvSpPr>
        <p:spPr>
          <a:xfrm>
            <a:off x="705485" y="1894840"/>
            <a:ext cx="960120" cy="979805"/>
          </a:xfrm>
          <a:prstGeom prst="ellipse">
            <a:avLst/>
          </a:prstGeom>
          <a:solidFill>
            <a:srgbClr val="007CD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500" dirty="0"/>
          </a:p>
        </p:txBody>
      </p:sp>
      <p:sp>
        <p:nvSpPr>
          <p:cNvPr id="33" name="Freeform 34"/>
          <p:cNvSpPr>
            <a:spLocks noEditPoints="1"/>
          </p:cNvSpPr>
          <p:nvPr/>
        </p:nvSpPr>
        <p:spPr bwMode="auto">
          <a:xfrm>
            <a:off x="882015" y="2045335"/>
            <a:ext cx="496570" cy="520700"/>
          </a:xfrm>
          <a:custGeom>
            <a:avLst/>
            <a:gdLst>
              <a:gd name="T0" fmla="*/ 261 w 447"/>
              <a:gd name="T1" fmla="*/ 25 h 460"/>
              <a:gd name="T2" fmla="*/ 286 w 447"/>
              <a:gd name="T3" fmla="*/ 99 h 460"/>
              <a:gd name="T4" fmla="*/ 310 w 447"/>
              <a:gd name="T5" fmla="*/ 25 h 460"/>
              <a:gd name="T6" fmla="*/ 124 w 447"/>
              <a:gd name="T7" fmla="*/ 3 h 460"/>
              <a:gd name="T8" fmla="*/ 100 w 447"/>
              <a:gd name="T9" fmla="*/ 28 h 460"/>
              <a:gd name="T10" fmla="*/ 125 w 447"/>
              <a:gd name="T11" fmla="*/ 103 h 460"/>
              <a:gd name="T12" fmla="*/ 149 w 447"/>
              <a:gd name="T13" fmla="*/ 28 h 460"/>
              <a:gd name="T14" fmla="*/ 31 w 447"/>
              <a:gd name="T15" fmla="*/ 70 h 460"/>
              <a:gd name="T16" fmla="*/ 7 w 447"/>
              <a:gd name="T17" fmla="*/ 82 h 460"/>
              <a:gd name="T18" fmla="*/ 0 w 447"/>
              <a:gd name="T19" fmla="*/ 401 h 460"/>
              <a:gd name="T20" fmla="*/ 31 w 447"/>
              <a:gd name="T21" fmla="*/ 436 h 460"/>
              <a:gd name="T22" fmla="*/ 237 w 447"/>
              <a:gd name="T23" fmla="*/ 397 h 460"/>
              <a:gd name="T24" fmla="*/ 153 w 447"/>
              <a:gd name="T25" fmla="*/ 302 h 460"/>
              <a:gd name="T26" fmla="*/ 241 w 447"/>
              <a:gd name="T27" fmla="*/ 314 h 460"/>
              <a:gd name="T28" fmla="*/ 265 w 447"/>
              <a:gd name="T29" fmla="*/ 278 h 460"/>
              <a:gd name="T30" fmla="*/ 359 w 447"/>
              <a:gd name="T31" fmla="*/ 174 h 460"/>
              <a:gd name="T32" fmla="*/ 399 w 447"/>
              <a:gd name="T33" fmla="*/ 267 h 460"/>
              <a:gd name="T34" fmla="*/ 392 w 447"/>
              <a:gd name="T35" fmla="*/ 82 h 460"/>
              <a:gd name="T36" fmla="*/ 325 w 447"/>
              <a:gd name="T37" fmla="*/ 70 h 460"/>
              <a:gd name="T38" fmla="*/ 313 w 447"/>
              <a:gd name="T39" fmla="*/ 108 h 460"/>
              <a:gd name="T40" fmla="*/ 256 w 447"/>
              <a:gd name="T41" fmla="*/ 108 h 460"/>
              <a:gd name="T42" fmla="*/ 245 w 447"/>
              <a:gd name="T43" fmla="*/ 70 h 460"/>
              <a:gd name="T44" fmla="*/ 165 w 447"/>
              <a:gd name="T45" fmla="*/ 91 h 460"/>
              <a:gd name="T46" fmla="*/ 125 w 447"/>
              <a:gd name="T47" fmla="*/ 115 h 460"/>
              <a:gd name="T48" fmla="*/ 85 w 447"/>
              <a:gd name="T49" fmla="*/ 91 h 460"/>
              <a:gd name="T50" fmla="*/ 31 w 447"/>
              <a:gd name="T51" fmla="*/ 70 h 460"/>
              <a:gd name="T52" fmla="*/ 40 w 447"/>
              <a:gd name="T53" fmla="*/ 174 h 460"/>
              <a:gd name="T54" fmla="*/ 129 w 447"/>
              <a:gd name="T55" fmla="*/ 278 h 460"/>
              <a:gd name="T56" fmla="*/ 40 w 447"/>
              <a:gd name="T57" fmla="*/ 174 h 460"/>
              <a:gd name="T58" fmla="*/ 153 w 447"/>
              <a:gd name="T59" fmla="*/ 174 h 460"/>
              <a:gd name="T60" fmla="*/ 241 w 447"/>
              <a:gd name="T61" fmla="*/ 278 h 460"/>
              <a:gd name="T62" fmla="*/ 153 w 447"/>
              <a:gd name="T63" fmla="*/ 174 h 460"/>
              <a:gd name="T64" fmla="*/ 352 w 447"/>
              <a:gd name="T65" fmla="*/ 281 h 460"/>
              <a:gd name="T66" fmla="*/ 357 w 447"/>
              <a:gd name="T67" fmla="*/ 460 h 460"/>
              <a:gd name="T68" fmla="*/ 357 w 447"/>
              <a:gd name="T69" fmla="*/ 281 h 460"/>
              <a:gd name="T70" fmla="*/ 40 w 447"/>
              <a:gd name="T71" fmla="*/ 302 h 460"/>
              <a:gd name="T72" fmla="*/ 129 w 447"/>
              <a:gd name="T73" fmla="*/ 302 h 460"/>
              <a:gd name="T74" fmla="*/ 40 w 447"/>
              <a:gd name="T75" fmla="*/ 397 h 460"/>
              <a:gd name="T76" fmla="*/ 319 w 447"/>
              <a:gd name="T77" fmla="*/ 316 h 460"/>
              <a:gd name="T78" fmla="*/ 414 w 447"/>
              <a:gd name="T79" fmla="*/ 316 h 460"/>
              <a:gd name="T80" fmla="*/ 364 w 447"/>
              <a:gd name="T81" fmla="*/ 432 h 460"/>
              <a:gd name="T82" fmla="*/ 371 w 447"/>
              <a:gd name="T83" fmla="*/ 345 h 460"/>
              <a:gd name="T84" fmla="*/ 352 w 447"/>
              <a:gd name="T85" fmla="*/ 345 h 460"/>
              <a:gd name="T86" fmla="*/ 316 w 447"/>
              <a:gd name="T87" fmla="*/ 346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47" h="460">
                <a:moveTo>
                  <a:pt x="285" y="0"/>
                </a:moveTo>
                <a:cubicBezTo>
                  <a:pt x="272" y="0"/>
                  <a:pt x="261" y="12"/>
                  <a:pt x="261" y="25"/>
                </a:cubicBezTo>
                <a:lnTo>
                  <a:pt x="261" y="75"/>
                </a:lnTo>
                <a:cubicBezTo>
                  <a:pt x="261" y="88"/>
                  <a:pt x="273" y="99"/>
                  <a:pt x="286" y="99"/>
                </a:cubicBezTo>
                <a:cubicBezTo>
                  <a:pt x="298" y="99"/>
                  <a:pt x="310" y="88"/>
                  <a:pt x="310" y="75"/>
                </a:cubicBezTo>
                <a:lnTo>
                  <a:pt x="310" y="25"/>
                </a:lnTo>
                <a:cubicBezTo>
                  <a:pt x="310" y="12"/>
                  <a:pt x="298" y="0"/>
                  <a:pt x="285" y="0"/>
                </a:cubicBezTo>
                <a:close/>
                <a:moveTo>
                  <a:pt x="124" y="3"/>
                </a:moveTo>
                <a:lnTo>
                  <a:pt x="124" y="3"/>
                </a:lnTo>
                <a:cubicBezTo>
                  <a:pt x="111" y="3"/>
                  <a:pt x="100" y="15"/>
                  <a:pt x="100" y="28"/>
                </a:cubicBezTo>
                <a:lnTo>
                  <a:pt x="100" y="78"/>
                </a:lnTo>
                <a:cubicBezTo>
                  <a:pt x="100" y="91"/>
                  <a:pt x="112" y="103"/>
                  <a:pt x="125" y="103"/>
                </a:cubicBezTo>
                <a:cubicBezTo>
                  <a:pt x="138" y="103"/>
                  <a:pt x="149" y="91"/>
                  <a:pt x="149" y="78"/>
                </a:cubicBezTo>
                <a:lnTo>
                  <a:pt x="149" y="28"/>
                </a:lnTo>
                <a:cubicBezTo>
                  <a:pt x="150" y="15"/>
                  <a:pt x="138" y="3"/>
                  <a:pt x="124" y="3"/>
                </a:cubicBezTo>
                <a:close/>
                <a:moveTo>
                  <a:pt x="31" y="70"/>
                </a:moveTo>
                <a:lnTo>
                  <a:pt x="31" y="70"/>
                </a:lnTo>
                <a:cubicBezTo>
                  <a:pt x="21" y="70"/>
                  <a:pt x="13" y="75"/>
                  <a:pt x="7" y="82"/>
                </a:cubicBezTo>
                <a:cubicBezTo>
                  <a:pt x="2" y="89"/>
                  <a:pt x="0" y="97"/>
                  <a:pt x="0" y="105"/>
                </a:cubicBezTo>
                <a:lnTo>
                  <a:pt x="0" y="401"/>
                </a:lnTo>
                <a:cubicBezTo>
                  <a:pt x="0" y="410"/>
                  <a:pt x="2" y="418"/>
                  <a:pt x="7" y="424"/>
                </a:cubicBezTo>
                <a:cubicBezTo>
                  <a:pt x="13" y="431"/>
                  <a:pt x="21" y="436"/>
                  <a:pt x="31" y="436"/>
                </a:cubicBezTo>
                <a:lnTo>
                  <a:pt x="262" y="436"/>
                </a:lnTo>
                <a:cubicBezTo>
                  <a:pt x="251" y="425"/>
                  <a:pt x="243" y="412"/>
                  <a:pt x="237" y="397"/>
                </a:cubicBezTo>
                <a:lnTo>
                  <a:pt x="153" y="397"/>
                </a:lnTo>
                <a:lnTo>
                  <a:pt x="153" y="302"/>
                </a:lnTo>
                <a:lnTo>
                  <a:pt x="241" y="302"/>
                </a:lnTo>
                <a:lnTo>
                  <a:pt x="241" y="314"/>
                </a:lnTo>
                <a:cubicBezTo>
                  <a:pt x="247" y="301"/>
                  <a:pt x="256" y="288"/>
                  <a:pt x="267" y="278"/>
                </a:cubicBezTo>
                <a:lnTo>
                  <a:pt x="265" y="278"/>
                </a:lnTo>
                <a:lnTo>
                  <a:pt x="265" y="174"/>
                </a:lnTo>
                <a:lnTo>
                  <a:pt x="359" y="174"/>
                </a:lnTo>
                <a:lnTo>
                  <a:pt x="359" y="251"/>
                </a:lnTo>
                <a:cubicBezTo>
                  <a:pt x="374" y="254"/>
                  <a:pt x="387" y="259"/>
                  <a:pt x="399" y="267"/>
                </a:cubicBezTo>
                <a:lnTo>
                  <a:pt x="399" y="105"/>
                </a:lnTo>
                <a:cubicBezTo>
                  <a:pt x="399" y="97"/>
                  <a:pt x="397" y="89"/>
                  <a:pt x="392" y="82"/>
                </a:cubicBezTo>
                <a:cubicBezTo>
                  <a:pt x="386" y="75"/>
                  <a:pt x="377" y="70"/>
                  <a:pt x="367" y="70"/>
                </a:cubicBezTo>
                <a:lnTo>
                  <a:pt x="325" y="70"/>
                </a:lnTo>
                <a:lnTo>
                  <a:pt x="325" y="91"/>
                </a:lnTo>
                <a:cubicBezTo>
                  <a:pt x="325" y="97"/>
                  <a:pt x="321" y="103"/>
                  <a:pt x="313" y="108"/>
                </a:cubicBezTo>
                <a:cubicBezTo>
                  <a:pt x="306" y="112"/>
                  <a:pt x="295" y="115"/>
                  <a:pt x="285" y="115"/>
                </a:cubicBezTo>
                <a:cubicBezTo>
                  <a:pt x="274" y="115"/>
                  <a:pt x="264" y="112"/>
                  <a:pt x="256" y="108"/>
                </a:cubicBezTo>
                <a:cubicBezTo>
                  <a:pt x="249" y="103"/>
                  <a:pt x="245" y="97"/>
                  <a:pt x="245" y="91"/>
                </a:cubicBezTo>
                <a:lnTo>
                  <a:pt x="245" y="70"/>
                </a:lnTo>
                <a:lnTo>
                  <a:pt x="165" y="70"/>
                </a:lnTo>
                <a:lnTo>
                  <a:pt x="165" y="91"/>
                </a:lnTo>
                <a:cubicBezTo>
                  <a:pt x="165" y="97"/>
                  <a:pt x="161" y="103"/>
                  <a:pt x="153" y="108"/>
                </a:cubicBezTo>
                <a:cubicBezTo>
                  <a:pt x="146" y="112"/>
                  <a:pt x="135" y="115"/>
                  <a:pt x="125" y="115"/>
                </a:cubicBezTo>
                <a:cubicBezTo>
                  <a:pt x="114" y="115"/>
                  <a:pt x="104" y="112"/>
                  <a:pt x="96" y="108"/>
                </a:cubicBezTo>
                <a:cubicBezTo>
                  <a:pt x="89" y="103"/>
                  <a:pt x="85" y="97"/>
                  <a:pt x="85" y="91"/>
                </a:cubicBezTo>
                <a:lnTo>
                  <a:pt x="85" y="70"/>
                </a:lnTo>
                <a:lnTo>
                  <a:pt x="31" y="70"/>
                </a:lnTo>
                <a:close/>
                <a:moveTo>
                  <a:pt x="40" y="174"/>
                </a:moveTo>
                <a:lnTo>
                  <a:pt x="40" y="174"/>
                </a:lnTo>
                <a:lnTo>
                  <a:pt x="129" y="174"/>
                </a:lnTo>
                <a:lnTo>
                  <a:pt x="129" y="278"/>
                </a:lnTo>
                <a:lnTo>
                  <a:pt x="40" y="278"/>
                </a:lnTo>
                <a:lnTo>
                  <a:pt x="40" y="174"/>
                </a:lnTo>
                <a:close/>
                <a:moveTo>
                  <a:pt x="153" y="174"/>
                </a:moveTo>
                <a:lnTo>
                  <a:pt x="153" y="174"/>
                </a:lnTo>
                <a:lnTo>
                  <a:pt x="241" y="174"/>
                </a:lnTo>
                <a:lnTo>
                  <a:pt x="241" y="278"/>
                </a:lnTo>
                <a:lnTo>
                  <a:pt x="153" y="278"/>
                </a:lnTo>
                <a:lnTo>
                  <a:pt x="153" y="174"/>
                </a:lnTo>
                <a:close/>
                <a:moveTo>
                  <a:pt x="352" y="281"/>
                </a:moveTo>
                <a:lnTo>
                  <a:pt x="352" y="281"/>
                </a:lnTo>
                <a:cubicBezTo>
                  <a:pt x="305" y="283"/>
                  <a:pt x="267" y="322"/>
                  <a:pt x="267" y="370"/>
                </a:cubicBezTo>
                <a:cubicBezTo>
                  <a:pt x="267" y="420"/>
                  <a:pt x="307" y="460"/>
                  <a:pt x="357" y="460"/>
                </a:cubicBezTo>
                <a:cubicBezTo>
                  <a:pt x="407" y="460"/>
                  <a:pt x="447" y="420"/>
                  <a:pt x="447" y="370"/>
                </a:cubicBezTo>
                <a:cubicBezTo>
                  <a:pt x="447" y="321"/>
                  <a:pt x="407" y="281"/>
                  <a:pt x="357" y="281"/>
                </a:cubicBezTo>
                <a:cubicBezTo>
                  <a:pt x="355" y="281"/>
                  <a:pt x="354" y="281"/>
                  <a:pt x="352" y="281"/>
                </a:cubicBezTo>
                <a:close/>
                <a:moveTo>
                  <a:pt x="40" y="302"/>
                </a:moveTo>
                <a:lnTo>
                  <a:pt x="40" y="302"/>
                </a:lnTo>
                <a:lnTo>
                  <a:pt x="129" y="302"/>
                </a:lnTo>
                <a:lnTo>
                  <a:pt x="129" y="397"/>
                </a:lnTo>
                <a:lnTo>
                  <a:pt x="40" y="397"/>
                </a:lnTo>
                <a:lnTo>
                  <a:pt x="40" y="302"/>
                </a:lnTo>
                <a:close/>
                <a:moveTo>
                  <a:pt x="319" y="316"/>
                </a:moveTo>
                <a:lnTo>
                  <a:pt x="319" y="316"/>
                </a:lnTo>
                <a:lnTo>
                  <a:pt x="414" y="316"/>
                </a:lnTo>
                <a:lnTo>
                  <a:pt x="414" y="330"/>
                </a:lnTo>
                <a:lnTo>
                  <a:pt x="364" y="432"/>
                </a:lnTo>
                <a:lnTo>
                  <a:pt x="329" y="432"/>
                </a:lnTo>
                <a:lnTo>
                  <a:pt x="371" y="345"/>
                </a:lnTo>
                <a:cubicBezTo>
                  <a:pt x="371" y="345"/>
                  <a:pt x="365" y="345"/>
                  <a:pt x="362" y="345"/>
                </a:cubicBezTo>
                <a:cubicBezTo>
                  <a:pt x="359" y="345"/>
                  <a:pt x="355" y="345"/>
                  <a:pt x="352" y="345"/>
                </a:cubicBezTo>
                <a:cubicBezTo>
                  <a:pt x="348" y="345"/>
                  <a:pt x="345" y="345"/>
                  <a:pt x="341" y="345"/>
                </a:cubicBezTo>
                <a:cubicBezTo>
                  <a:pt x="334" y="346"/>
                  <a:pt x="325" y="346"/>
                  <a:pt x="316" y="346"/>
                </a:cubicBezTo>
                <a:lnTo>
                  <a:pt x="319" y="3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 sz="15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743752" y="1596324"/>
            <a:ext cx="1018086" cy="1125253"/>
            <a:chOff x="1837124" y="1808150"/>
            <a:chExt cx="1431472" cy="1582153"/>
          </a:xfrm>
        </p:grpSpPr>
        <p:sp>
          <p:nvSpPr>
            <p:cNvPr id="21" name="圆角矩形 20"/>
            <p:cNvSpPr/>
            <p:nvPr/>
          </p:nvSpPr>
          <p:spPr bwMode="auto">
            <a:xfrm>
              <a:off x="1837124" y="2636897"/>
              <a:ext cx="753406" cy="753406"/>
            </a:xfrm>
            <a:prstGeom prst="roundRect">
              <a:avLst>
                <a:gd name="adj" fmla="val 6712"/>
              </a:avLst>
            </a:prstGeom>
            <a:solidFill>
              <a:srgbClr val="0070C0"/>
            </a:solidFill>
            <a:ln w="9525" cap="flat" cmpd="sng" algn="ctr">
              <a:gradFill flip="none" rotWithShape="1">
                <a:gsLst>
                  <a:gs pos="0">
                    <a:srgbClr val="0070C0"/>
                  </a:gs>
                  <a:gs pos="50000">
                    <a:srgbClr val="00B0F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68300" dist="101600" dir="90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lstStyle/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22" name="圆角矩形 21"/>
            <p:cNvSpPr/>
            <p:nvPr/>
          </p:nvSpPr>
          <p:spPr bwMode="auto">
            <a:xfrm>
              <a:off x="2590530" y="1808150"/>
              <a:ext cx="678066" cy="678066"/>
            </a:xfrm>
            <a:prstGeom prst="roundRect">
              <a:avLst>
                <a:gd name="adj" fmla="val 6712"/>
              </a:avLst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lstStyle/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23" name="圆角矩形 22"/>
            <p:cNvSpPr/>
            <p:nvPr/>
          </p:nvSpPr>
          <p:spPr bwMode="auto">
            <a:xfrm>
              <a:off x="2289168" y="2335534"/>
              <a:ext cx="527384" cy="527384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lstStyle/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</p:grpSp>
      <p:sp>
        <p:nvSpPr>
          <p:cNvPr id="24" name="圆角矩形 23"/>
          <p:cNvSpPr/>
          <p:nvPr/>
        </p:nvSpPr>
        <p:spPr bwMode="auto">
          <a:xfrm>
            <a:off x="3047356" y="4276440"/>
            <a:ext cx="267917" cy="267917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59405" tIns="29702" rIns="59405" bIns="29702" numCol="1" rtlCol="0" anchor="ctr" anchorCtr="0" compatLnSpc="1">
            <a:noAutofit/>
          </a:bodyPr>
          <a:lstStyle/>
          <a:p>
            <a:pPr algn="ctr" defTabSz="845185">
              <a:lnSpc>
                <a:spcPct val="130000"/>
              </a:lnSpc>
            </a:pPr>
            <a:endParaRPr lang="zh-CN" altLang="en-US" sz="1800" b="1" dirty="0">
              <a:solidFill>
                <a:schemeClr val="bg1"/>
              </a:solidFill>
              <a:latin typeface="SF Orson Casual Heavy" panose="00000400000000000000" pitchFamily="2" charset="0"/>
              <a:ea typeface="幼圆" panose="02010509060101010101" pitchFamily="49" charset="-122"/>
              <a:cs typeface="+mn-ea"/>
              <a:sym typeface="SF Orson Casual Heavy" panose="00000400000000000000" pitchFamily="2" charset="0"/>
            </a:endParaRPr>
          </a:p>
        </p:txBody>
      </p:sp>
      <p:sp>
        <p:nvSpPr>
          <p:cNvPr id="25" name="圆角矩形 24"/>
          <p:cNvSpPr/>
          <p:nvPr/>
        </p:nvSpPr>
        <p:spPr bwMode="auto">
          <a:xfrm>
            <a:off x="582801" y="5291657"/>
            <a:ext cx="696585" cy="696585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59405" tIns="29702" rIns="59405" bIns="29702" numCol="1" rtlCol="0" anchor="ctr" anchorCtr="0" compatLnSpc="1">
            <a:noAutofit/>
          </a:bodyPr>
          <a:lstStyle/>
          <a:p>
            <a:pPr algn="ctr" defTabSz="845185">
              <a:lnSpc>
                <a:spcPct val="130000"/>
              </a:lnSpc>
            </a:pPr>
            <a:endParaRPr lang="zh-CN" altLang="en-US" sz="1800" b="1" dirty="0">
              <a:solidFill>
                <a:schemeClr val="bg1"/>
              </a:solidFill>
              <a:latin typeface="SF Orson Casual Heavy" panose="00000400000000000000" pitchFamily="2" charset="0"/>
              <a:ea typeface="幼圆" panose="02010509060101010101" pitchFamily="49" charset="-122"/>
              <a:cs typeface="+mn-ea"/>
              <a:sym typeface="SF Orson Casual Heavy" panose="00000400000000000000" pitchFamily="2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614107" y="4608365"/>
            <a:ext cx="857337" cy="857336"/>
            <a:chOff x="4172683" y="4897116"/>
            <a:chExt cx="1205451" cy="1205450"/>
          </a:xfrm>
        </p:grpSpPr>
        <p:sp>
          <p:nvSpPr>
            <p:cNvPr id="27" name="圆角矩形 26"/>
            <p:cNvSpPr/>
            <p:nvPr/>
          </p:nvSpPr>
          <p:spPr bwMode="auto">
            <a:xfrm>
              <a:off x="4700068" y="5424500"/>
              <a:ext cx="678066" cy="678066"/>
            </a:xfrm>
            <a:prstGeom prst="roundRect">
              <a:avLst>
                <a:gd name="adj" fmla="val 6712"/>
              </a:avLst>
            </a:prstGeom>
            <a:solidFill>
              <a:srgbClr val="0070C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lstStyle/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28" name="圆角矩形 27"/>
            <p:cNvSpPr/>
            <p:nvPr/>
          </p:nvSpPr>
          <p:spPr bwMode="auto">
            <a:xfrm>
              <a:off x="4172683" y="4897116"/>
              <a:ext cx="452044" cy="452044"/>
            </a:xfrm>
            <a:prstGeom prst="roundRect">
              <a:avLst>
                <a:gd name="adj" fmla="val 6712"/>
              </a:avLst>
            </a:prstGeom>
            <a:solidFill>
              <a:srgbClr val="0070C0"/>
            </a:solidFill>
            <a:ln w="9525" cap="flat" cmpd="sng" algn="ctr">
              <a:gradFill flip="none" rotWithShape="1">
                <a:gsLst>
                  <a:gs pos="0">
                    <a:srgbClr val="0EA25F"/>
                  </a:gs>
                  <a:gs pos="50000">
                    <a:srgbClr val="33CC33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508000" dist="1143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lstStyle/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29" name="圆角矩形 28"/>
            <p:cNvSpPr/>
            <p:nvPr/>
          </p:nvSpPr>
          <p:spPr bwMode="auto">
            <a:xfrm>
              <a:off x="4474046" y="5198478"/>
              <a:ext cx="376703" cy="376703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lstStyle/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725854" y="1744238"/>
            <a:ext cx="2289166" cy="1567699"/>
            <a:chOff x="4474046" y="734010"/>
            <a:chExt cx="3218663" cy="2204250"/>
          </a:xfrm>
        </p:grpSpPr>
        <p:sp>
          <p:nvSpPr>
            <p:cNvPr id="31" name="圆角矩形 30"/>
            <p:cNvSpPr/>
            <p:nvPr/>
          </p:nvSpPr>
          <p:spPr bwMode="auto">
            <a:xfrm>
              <a:off x="4474046" y="2034172"/>
              <a:ext cx="904088" cy="904088"/>
            </a:xfrm>
            <a:prstGeom prst="roundRect">
              <a:avLst>
                <a:gd name="adj" fmla="val 6712"/>
              </a:avLst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lstStyle/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>
              <a:off x="5726609" y="1636102"/>
              <a:ext cx="511081" cy="511081"/>
            </a:xfrm>
            <a:prstGeom prst="roundRect">
              <a:avLst>
                <a:gd name="adj" fmla="val 6712"/>
              </a:avLst>
            </a:prstGeom>
            <a:solidFill>
              <a:srgbClr val="0070C0"/>
            </a:solidFill>
            <a:ln w="9525" cap="flat" cmpd="sng" algn="ctr">
              <a:gradFill flip="none" rotWithShape="1">
                <a:gsLst>
                  <a:gs pos="0">
                    <a:srgbClr val="0070C0"/>
                  </a:gs>
                  <a:gs pos="50000">
                    <a:srgbClr val="00B0F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68300" dist="101600" dir="90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lstStyle/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33" name="圆角矩形 32"/>
            <p:cNvSpPr/>
            <p:nvPr/>
          </p:nvSpPr>
          <p:spPr bwMode="auto">
            <a:xfrm>
              <a:off x="5812334" y="880021"/>
              <a:ext cx="324187" cy="324187"/>
            </a:xfrm>
            <a:prstGeom prst="roundRect">
              <a:avLst>
                <a:gd name="adj" fmla="val 6712"/>
              </a:avLst>
            </a:prstGeom>
            <a:solidFill>
              <a:srgbClr val="0070C0"/>
            </a:solidFill>
            <a:ln w="9525" cap="flat" cmpd="sng" algn="ctr">
              <a:gradFill flip="none" rotWithShape="1">
                <a:gsLst>
                  <a:gs pos="0">
                    <a:srgbClr val="0070C0"/>
                  </a:gs>
                  <a:gs pos="50000">
                    <a:srgbClr val="00B0F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68300" dist="101600" dir="90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lstStyle/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34" name="圆角矩形 33"/>
            <p:cNvSpPr/>
            <p:nvPr/>
          </p:nvSpPr>
          <p:spPr bwMode="auto">
            <a:xfrm>
              <a:off x="6154815" y="1351166"/>
              <a:ext cx="376703" cy="376703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lstStyle/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35" name="圆角矩形 34"/>
            <p:cNvSpPr/>
            <p:nvPr/>
          </p:nvSpPr>
          <p:spPr bwMode="auto">
            <a:xfrm>
              <a:off x="6788621" y="734010"/>
              <a:ext cx="904088" cy="904088"/>
            </a:xfrm>
            <a:prstGeom prst="roundRect">
              <a:avLst>
                <a:gd name="adj" fmla="val 6712"/>
              </a:avLst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lstStyle/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</p:grpSp>
      <p:sp>
        <p:nvSpPr>
          <p:cNvPr id="36" name="对角圆角矩形 35"/>
          <p:cNvSpPr/>
          <p:nvPr/>
        </p:nvSpPr>
        <p:spPr bwMode="auto">
          <a:xfrm>
            <a:off x="1065530" y="2721610"/>
            <a:ext cx="1762125" cy="1886585"/>
          </a:xfrm>
          <a:prstGeom prst="round2Diag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42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59405" tIns="29702" rIns="59405" bIns="29702" numCol="1" rtlCol="0" anchor="ctr" anchorCtr="0" compatLnSpc="1">
            <a:noAutofit/>
          </a:bodyPr>
          <a:lstStyle/>
          <a:p>
            <a:pPr algn="ctr" defTabSz="845185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0070C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rPr>
              <a:t>优势</a:t>
            </a:r>
            <a:endParaRPr lang="zh-CN" altLang="en-US" sz="2800" b="1" dirty="0" smtClean="0">
              <a:solidFill>
                <a:srgbClr val="0070C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SF Orson Casual Heavy" panose="00000400000000000000" pitchFamily="2" charset="0"/>
              <a:ea typeface="幼圆" panose="02010509060101010101" pitchFamily="49" charset="-122"/>
              <a:cs typeface="+mn-ea"/>
              <a:sym typeface="SF Orson Casual Heavy" panose="00000400000000000000" pitchFamily="2" charset="0"/>
            </a:endParaRPr>
          </a:p>
        </p:txBody>
      </p:sp>
      <p:sp>
        <p:nvSpPr>
          <p:cNvPr id="13" name="标题 12"/>
          <p:cNvSpPr>
            <a:spLocks noGrp="1"/>
          </p:cNvSpPr>
          <p:nvPr>
            <p:ph type="title" idx="4294967295"/>
          </p:nvPr>
        </p:nvSpPr>
        <p:spPr>
          <a:xfrm>
            <a:off x="4189095" y="2588895"/>
            <a:ext cx="4505960" cy="3258185"/>
          </a:xfrm>
        </p:spPr>
        <p:txBody>
          <a:bodyPr/>
          <a:lstStyle/>
          <a:p>
            <a:pPr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F Orson Casual Heavy" panose="00000400000000000000" pitchFamily="2" charset="0"/>
                <a:ea typeface="幼圆" panose="02010509060101010101" pitchFamily="49" charset="-122"/>
                <a:sym typeface="SF Orson Casual Heavy" panose="00000400000000000000" pitchFamily="2" charset="0"/>
              </a:rPr>
              <a:t>    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F Orson Casual Heavy" panose="00000400000000000000" pitchFamily="2" charset="0"/>
                <a:ea typeface="幼圆" panose="02010509060101010101" pitchFamily="49" charset="-122"/>
                <a:sym typeface="SF Orson Casual Heavy" panose="00000400000000000000" pitchFamily="2" charset="0"/>
              </a:rPr>
              <a:t>在香港市场，内地资金、海外资金都能参与。内地资金可以通过互联互通机制南下参与，而海外资金本身就可以进出香港。这是企业在香港上市最大的优势；</a:t>
            </a:r>
            <a:b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F Orson Casual Heavy" panose="00000400000000000000" pitchFamily="2" charset="0"/>
                <a:ea typeface="幼圆" panose="02010509060101010101" pitchFamily="49" charset="-122"/>
                <a:sym typeface="SF Orson Casual Heavy" panose="00000400000000000000" pitchFamily="2" charset="0"/>
              </a:rPr>
            </a:b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F Orson Casual Heavy" panose="00000400000000000000" pitchFamily="2" charset="0"/>
                <a:ea typeface="幼圆" panose="02010509060101010101" pitchFamily="49" charset="-122"/>
                <a:sym typeface="SF Orson Casual Heavy" panose="00000400000000000000" pitchFamily="2" charset="0"/>
              </a:rPr>
              <a:t>在港上市，企业品牌影响力可以辐射更广的区域；</a:t>
            </a:r>
            <a:b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F Orson Casual Heavy" panose="00000400000000000000" pitchFamily="2" charset="0"/>
                <a:ea typeface="幼圆" panose="02010509060101010101" pitchFamily="49" charset="-122"/>
                <a:sym typeface="SF Orson Casual Heavy" panose="00000400000000000000" pitchFamily="2" charset="0"/>
              </a:rPr>
            </a:b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F Orson Casual Heavy" panose="00000400000000000000" pitchFamily="2" charset="0"/>
                <a:ea typeface="幼圆" panose="02010509060101010101" pitchFamily="49" charset="-122"/>
                <a:sym typeface="SF Orson Casual Heavy" panose="00000400000000000000" pitchFamily="2" charset="0"/>
              </a:rPr>
              <a:t>在港上市进程相对较短，上市时间以及进度均可控。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SF Orson Casual Heavy" panose="00000400000000000000" pitchFamily="2" charset="0"/>
              <a:ea typeface="幼圆" panose="02010509060101010101" pitchFamily="49" charset="-122"/>
              <a:sym typeface="SF Orson Casual Heavy" panose="000004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 thruBlk="1"/>
      </p:transition>
    </mc:Choice>
    <mc:Fallback>
      <p:transition spd="slow">
        <p:fade thruBlk="1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21000" fill="hold" grpId="0" nodeType="withEffect" p14:presetBounceEnd="13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3000">
                                          <p:cBhvr additive="base"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3000">
                                          <p:cBhvr additive="base"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21000" fill="hold" nodeType="withEffect" p14:presetBounceEnd="13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3000">
                                          <p:cBhvr additive="base">
                                            <p:cTn id="1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3000">
                                          <p:cBhvr additive="base">
                                            <p:cTn id="1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21000" fill="hold" grpId="0" nodeType="withEffect" p14:presetBounceEnd="13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3000">
                                          <p:cBhvr additive="base">
                                            <p:cTn id="1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3000">
                                          <p:cBhvr additive="base">
                                            <p:cTn id="1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21000" fill="hold" grpId="0" nodeType="withEffect" p14:presetBounceEnd="13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3000">
                                          <p:cBhvr additive="base">
                                            <p:cTn id="1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3000">
                                          <p:cBhvr additive="base">
                                            <p:cTn id="2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21000" fill="hold" nodeType="withEffect" p14:presetBounceEnd="13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3000">
                                          <p:cBhvr additive="base">
                                            <p:cTn id="2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3000">
                                          <p:cBhvr additive="base">
                                            <p:cTn id="2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accel="21000" fill="hold" nodeType="withEffect" p14:presetBounceEnd="13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3000">
                                          <p:cBhvr additive="base">
                                            <p:cTn id="2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3000">
                                          <p:cBhvr additive="base">
                                            <p:cTn id="2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bldLvl="0" animBg="1"/>
          <p:bldP spid="25" grpId="0" bldLvl="0" animBg="1"/>
          <p:bldP spid="36" grpId="0" bldLvl="0" animBg="1"/>
          <p:bldP spid="1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2100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21000" fill="hold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2100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2100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21000" fill="hold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accel="21000" fill="hold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bldLvl="0" animBg="1"/>
          <p:bldP spid="25" grpId="0" bldLvl="0" animBg="1"/>
          <p:bldP spid="36" grpId="0" bldLvl="0" animBg="1"/>
          <p:bldP spid="13" grpId="0"/>
        </p:bld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79705" y="1268730"/>
            <a:ext cx="3960495" cy="4464050"/>
          </a:xfrm>
          <a:prstGeom prst="roundRect">
            <a:avLst/>
          </a:prstGeom>
          <a:ln w="3492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5" name="Freeform 124"/>
          <p:cNvSpPr>
            <a:spLocks noEditPoints="1"/>
          </p:cNvSpPr>
          <p:nvPr/>
        </p:nvSpPr>
        <p:spPr bwMode="auto">
          <a:xfrm>
            <a:off x="422910" y="4624070"/>
            <a:ext cx="535940" cy="739775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72" tIns="34286" rIns="68572" bIns="3428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67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6" name="Freeform 125"/>
          <p:cNvSpPr>
            <a:spLocks noEditPoints="1"/>
          </p:cNvSpPr>
          <p:nvPr/>
        </p:nvSpPr>
        <p:spPr bwMode="auto">
          <a:xfrm>
            <a:off x="422910" y="3230245"/>
            <a:ext cx="462915" cy="662305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72" tIns="34286" rIns="68572" bIns="3428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67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7" name="Freeform 126"/>
          <p:cNvSpPr>
            <a:spLocks noEditPoints="1"/>
          </p:cNvSpPr>
          <p:nvPr/>
        </p:nvSpPr>
        <p:spPr bwMode="auto">
          <a:xfrm>
            <a:off x="422910" y="1748155"/>
            <a:ext cx="535940" cy="64008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72" tIns="34286" rIns="68572" bIns="3428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67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1356360" y="1873250"/>
            <a:ext cx="160718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sz="24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盈利测试</a:t>
            </a:r>
            <a:endParaRPr lang="en-GB" sz="2400" b="1" dirty="0">
              <a:solidFill>
                <a:schemeClr val="bg1">
                  <a:lumMod val="6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ea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1285875" y="3253740"/>
            <a:ext cx="227711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sz="24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市值/收入测试</a:t>
            </a:r>
            <a:endParaRPr lang="en-GB" sz="2400" b="1" dirty="0">
              <a:solidFill>
                <a:schemeClr val="bg1">
                  <a:lumMod val="6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ea"/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278560" y="427514"/>
            <a:ext cx="2584450" cy="436245"/>
          </a:xfrm>
          <a:prstGeom prst="rect">
            <a:avLst/>
          </a:prstGeom>
          <a:noFill/>
        </p:spPr>
        <p:txBody>
          <a:bodyPr wrap="none" lIns="68575" tIns="34287" rIns="68575" bIns="34287" rtlCol="0">
            <a:spAutoFit/>
          </a:bodyPr>
          <a:lstStyle/>
          <a:p>
            <a:pPr algn="l" defTabSz="963930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香港主板上市条件</a:t>
            </a:r>
            <a:endParaRPr lang="zh-CN" altLang="en-US" sz="2400" b="1" dirty="0">
              <a:solidFill>
                <a:srgbClr val="E7E6E6">
                  <a:lumMod val="2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0955" y="6045835"/>
            <a:ext cx="9185910" cy="81153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924300" y="6308725"/>
            <a:ext cx="1296035" cy="36004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8" name="Rectangle 157"/>
          <p:cNvSpPr/>
          <p:nvPr/>
        </p:nvSpPr>
        <p:spPr>
          <a:xfrm>
            <a:off x="4194175" y="1583690"/>
            <a:ext cx="4537710" cy="6286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7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4194175" y="1583690"/>
            <a:ext cx="3008630" cy="629920"/>
          </a:xfrm>
          <a:prstGeom prst="rect">
            <a:avLst/>
          </a:prstGeom>
          <a:solidFill>
            <a:srgbClr val="FFAC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sz="20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过去三个财政年度</a:t>
            </a:r>
            <a:endParaRPr lang="zh-CN" altLang="zh-CN" sz="2000" b="1" dirty="0" smtClean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 rot="11100000">
            <a:off x="1915327" y="5004369"/>
            <a:ext cx="1018086" cy="1125253"/>
            <a:chOff x="1837124" y="1808150"/>
            <a:chExt cx="1431472" cy="1582153"/>
          </a:xfrm>
        </p:grpSpPr>
        <p:sp>
          <p:nvSpPr>
            <p:cNvPr id="21" name="圆角矩形 20"/>
            <p:cNvSpPr/>
            <p:nvPr/>
          </p:nvSpPr>
          <p:spPr bwMode="auto">
            <a:xfrm>
              <a:off x="1837124" y="2636897"/>
              <a:ext cx="753406" cy="753406"/>
            </a:xfrm>
            <a:prstGeom prst="roundRect">
              <a:avLst>
                <a:gd name="adj" fmla="val 6712"/>
              </a:avLst>
            </a:prstGeom>
            <a:solidFill>
              <a:srgbClr val="0070C0"/>
            </a:solidFill>
            <a:ln w="9525" cap="flat" cmpd="sng" algn="ctr">
              <a:gradFill flip="none" rotWithShape="1">
                <a:gsLst>
                  <a:gs pos="0">
                    <a:srgbClr val="0070C0"/>
                  </a:gs>
                  <a:gs pos="50000">
                    <a:srgbClr val="00B0F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68300" dist="101600" dir="90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>
              <a:off x="2590530" y="1808150"/>
              <a:ext cx="678066" cy="678066"/>
            </a:xfrm>
            <a:prstGeom prst="roundRect">
              <a:avLst>
                <a:gd name="adj" fmla="val 6712"/>
              </a:avLst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23" name="圆角矩形 22"/>
            <p:cNvSpPr/>
            <p:nvPr/>
          </p:nvSpPr>
          <p:spPr bwMode="auto">
            <a:xfrm>
              <a:off x="2289168" y="2335534"/>
              <a:ext cx="527384" cy="527384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</p:grpSp>
      <p:sp>
        <p:nvSpPr>
          <p:cNvPr id="161" name="Rectangle 160"/>
          <p:cNvSpPr/>
          <p:nvPr/>
        </p:nvSpPr>
        <p:spPr>
          <a:xfrm>
            <a:off x="4171315" y="3479800"/>
            <a:ext cx="4537710" cy="6286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7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4171315" y="3479800"/>
            <a:ext cx="2558415" cy="628650"/>
          </a:xfrm>
          <a:prstGeom prst="rect">
            <a:avLst/>
          </a:prstGeom>
          <a:solidFill>
            <a:srgbClr val="DF59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sz="16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最近一个经审计财政年度</a:t>
            </a:r>
            <a:endParaRPr lang="zh-CN" altLang="en-US" sz="1600" b="1" dirty="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166"/>
          <p:cNvSpPr/>
          <p:nvPr/>
        </p:nvSpPr>
        <p:spPr>
          <a:xfrm>
            <a:off x="4194175" y="2407285"/>
            <a:ext cx="4537710" cy="6286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7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ectangle 167"/>
          <p:cNvSpPr/>
          <p:nvPr/>
        </p:nvSpPr>
        <p:spPr>
          <a:xfrm>
            <a:off x="4171315" y="2407285"/>
            <a:ext cx="2127885" cy="643890"/>
          </a:xfrm>
          <a:prstGeom prst="rect">
            <a:avLst/>
          </a:prstGeom>
          <a:solidFill>
            <a:srgbClr val="49C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sz="24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市值</a:t>
            </a:r>
            <a:endParaRPr lang="zh-CN" altLang="zh-CN" sz="2400" b="1" smtClean="0">
              <a:ln>
                <a:noFill/>
              </a:ln>
              <a:effectLst/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6396990" y="2529205"/>
            <a:ext cx="1729740" cy="459105"/>
          </a:xfrm>
          <a:prstGeom prst="rect">
            <a:avLst/>
          </a:prstGeom>
          <a:noFill/>
        </p:spPr>
        <p:txBody>
          <a:bodyPr vert="horz" wrap="square" lIns="91429" tIns="45714" rIns="91429" bIns="45714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just">
              <a:lnSpc>
                <a:spcPct val="120000"/>
              </a:lnSpc>
              <a:buNone/>
            </a:pPr>
            <a:r>
              <a:rPr lang="en-US" altLang="zh-CN" sz="20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2亿港元</a:t>
            </a:r>
            <a:endParaRPr lang="en-US" altLang="zh-CN" sz="2000" b="1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9" name="Rectangle 191"/>
          <p:cNvSpPr/>
          <p:nvPr/>
        </p:nvSpPr>
        <p:spPr>
          <a:xfrm>
            <a:off x="4194175" y="4735195"/>
            <a:ext cx="4537710" cy="6286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7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192"/>
          <p:cNvSpPr/>
          <p:nvPr/>
        </p:nvSpPr>
        <p:spPr>
          <a:xfrm>
            <a:off x="4194175" y="4735195"/>
            <a:ext cx="2536190" cy="628650"/>
          </a:xfrm>
          <a:prstGeom prst="rect">
            <a:avLst/>
          </a:prstGeom>
          <a:solidFill>
            <a:srgbClr val="996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sz="16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前3个财政年度来自营运业务的现金流入</a:t>
            </a:r>
            <a:endParaRPr lang="zh-CN" altLang="en-US" sz="1600" b="1" dirty="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Content Placeholder 2"/>
          <p:cNvSpPr txBox="1"/>
          <p:nvPr/>
        </p:nvSpPr>
        <p:spPr>
          <a:xfrm>
            <a:off x="7019290" y="4857115"/>
            <a:ext cx="1107440" cy="459105"/>
          </a:xfrm>
          <a:prstGeom prst="rect">
            <a:avLst/>
          </a:prstGeom>
          <a:noFill/>
        </p:spPr>
        <p:txBody>
          <a:bodyPr vert="horz" wrap="square" lIns="91429" tIns="45714" rIns="91429" bIns="45714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just">
              <a:lnSpc>
                <a:spcPct val="120000"/>
              </a:lnSpc>
              <a:buNone/>
            </a:pPr>
            <a:r>
              <a:rPr lang="en-US" altLang="zh-CN" sz="20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1</a:t>
            </a:r>
            <a:r>
              <a:rPr lang="zh-CN" altLang="en-US" sz="20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亿港元</a:t>
            </a:r>
            <a:endParaRPr lang="en-US" altLang="zh-CN" sz="2000" b="1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/>
          <p:nvPr/>
        </p:nvSpPr>
        <p:spPr>
          <a:xfrm>
            <a:off x="7202805" y="1669415"/>
            <a:ext cx="1882775" cy="459105"/>
          </a:xfrm>
          <a:prstGeom prst="rect">
            <a:avLst/>
          </a:prstGeom>
          <a:noFill/>
        </p:spPr>
        <p:txBody>
          <a:bodyPr vert="horz" wrap="square" lIns="91429" tIns="45714" rIns="91429" bIns="45714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just">
              <a:lnSpc>
                <a:spcPct val="120000"/>
              </a:lnSpc>
              <a:buNone/>
            </a:pPr>
            <a:r>
              <a:rPr lang="en-US" altLang="zh-CN" sz="20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5，000万港元</a:t>
            </a:r>
            <a:endParaRPr lang="en-US" altLang="zh-CN" sz="2000" b="1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13" name="Content Placeholder 2"/>
          <p:cNvSpPr txBox="1"/>
          <p:nvPr/>
        </p:nvSpPr>
        <p:spPr>
          <a:xfrm>
            <a:off x="7202805" y="3601720"/>
            <a:ext cx="1303020" cy="459105"/>
          </a:xfrm>
          <a:prstGeom prst="rect">
            <a:avLst/>
          </a:prstGeom>
          <a:noFill/>
        </p:spPr>
        <p:txBody>
          <a:bodyPr vert="horz" wrap="square" lIns="91429" tIns="45714" rIns="91429" bIns="45714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just">
              <a:lnSpc>
                <a:spcPct val="120000"/>
              </a:lnSpc>
              <a:buNone/>
            </a:pPr>
            <a:r>
              <a:rPr lang="en-US" altLang="zh-CN" sz="20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5亿港元</a:t>
            </a:r>
            <a:endParaRPr lang="en-US" altLang="zh-CN" sz="2000" b="1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1160145" y="4601210"/>
            <a:ext cx="2528570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sz="24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市值/收入/现金流测试</a:t>
            </a:r>
            <a:endParaRPr lang="en-GB" altLang="zh-CN" sz="2400" b="1" dirty="0">
              <a:solidFill>
                <a:schemeClr val="bg1">
                  <a:lumMod val="6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bldLvl="0" animBg="1"/>
      <p:bldP spid="126" grpId="0" bldLvl="0" animBg="1"/>
      <p:bldP spid="127" grpId="0" bldLvl="0" animBg="1"/>
      <p:bldP spid="158" grpId="0" bldLvl="0" animBg="1"/>
      <p:bldP spid="159" grpId="0" bldLvl="0" animBg="1"/>
      <p:bldP spid="161" grpId="0" bldLvl="0" animBg="1"/>
      <p:bldP spid="162" grpId="0" bldLvl="0" animBg="1"/>
      <p:bldP spid="6" grpId="0" bldLvl="0" animBg="1"/>
      <p:bldP spid="7" grpId="0" bldLvl="0" animBg="1"/>
      <p:bldP spid="8" grpId="0"/>
      <p:bldP spid="9" grpId="0" bldLvl="0" animBg="1"/>
      <p:bldP spid="10" grpId="0" bldLvl="0" animBg="1"/>
      <p:bldP spid="11" grpId="0"/>
      <p:bldP spid="12" grpId="0"/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rot="0">
            <a:off x="426720" y="1207770"/>
            <a:ext cx="2051050" cy="1948815"/>
            <a:chOff x="3176812" y="2273198"/>
            <a:chExt cx="2641825" cy="2726239"/>
          </a:xfrm>
          <a:solidFill>
            <a:srgbClr val="EB340D"/>
          </a:solidFill>
        </p:grpSpPr>
        <p:sp>
          <p:nvSpPr>
            <p:cNvPr id="5" name="椭圆 4"/>
            <p:cNvSpPr/>
            <p:nvPr/>
          </p:nvSpPr>
          <p:spPr>
            <a:xfrm>
              <a:off x="3176812" y="2273198"/>
              <a:ext cx="2641825" cy="2726239"/>
            </a:xfrm>
            <a:prstGeom prst="ellipse">
              <a:avLst/>
            </a:prstGeom>
            <a:grpFill/>
            <a:ln>
              <a:noFill/>
            </a:ln>
            <a:effectLst>
              <a:outerShdw blurRad="127000" dist="2540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prstClr val="white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268969" y="2368299"/>
              <a:ext cx="2457512" cy="253603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 rot="0">
            <a:off x="2659380" y="3927475"/>
            <a:ext cx="2051050" cy="1948815"/>
            <a:chOff x="3176812" y="2273198"/>
            <a:chExt cx="2641825" cy="2726239"/>
          </a:xfrm>
        </p:grpSpPr>
        <p:sp>
          <p:nvSpPr>
            <p:cNvPr id="10" name="椭圆 9"/>
            <p:cNvSpPr/>
            <p:nvPr/>
          </p:nvSpPr>
          <p:spPr>
            <a:xfrm>
              <a:off x="3176812" y="2273198"/>
              <a:ext cx="2641825" cy="2726239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2540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prstClr val="white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268969" y="2368299"/>
              <a:ext cx="2457512" cy="2536036"/>
            </a:xfrm>
            <a:prstGeom prst="ellipse">
              <a:avLst/>
            </a:prstGeom>
            <a:solidFill>
              <a:srgbClr val="EB34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prstClr val="white"/>
                </a:solidFill>
              </a:endParaRPr>
            </a:p>
          </p:txBody>
        </p:sp>
      </p:grpSp>
      <p:sp>
        <p:nvSpPr>
          <p:cNvPr id="12" name="Shape 47"/>
          <p:cNvSpPr/>
          <p:nvPr/>
        </p:nvSpPr>
        <p:spPr>
          <a:xfrm>
            <a:off x="2110105" y="1588135"/>
            <a:ext cx="4232910" cy="1724025"/>
          </a:xfrm>
          <a:prstGeom prst="rect">
            <a:avLst/>
          </a:prstGeom>
          <a:ln w="3175">
            <a:solidFill>
              <a:srgbClr val="EB340D"/>
            </a:solidFill>
            <a:miter lim="400000"/>
          </a:ln>
        </p:spPr>
        <p:txBody>
          <a:bodyPr lIns="41725" tIns="41725" rIns="41725" bIns="41725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2400">
              <a:latin typeface="+mj-ea"/>
              <a:ea typeface="+mj-ea"/>
            </a:endParaRPr>
          </a:p>
        </p:txBody>
      </p:sp>
      <p:sp>
        <p:nvSpPr>
          <p:cNvPr id="13" name="Shape 48"/>
          <p:cNvSpPr/>
          <p:nvPr/>
        </p:nvSpPr>
        <p:spPr>
          <a:xfrm>
            <a:off x="4062730" y="3618230"/>
            <a:ext cx="4232910" cy="1724025"/>
          </a:xfrm>
          <a:prstGeom prst="rect">
            <a:avLst/>
          </a:prstGeom>
          <a:ln w="3175">
            <a:solidFill>
              <a:srgbClr val="EB340D"/>
            </a:solidFill>
            <a:miter lim="400000"/>
          </a:ln>
        </p:spPr>
        <p:txBody>
          <a:bodyPr lIns="41725" tIns="41725" rIns="41725" bIns="41725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2400">
              <a:latin typeface="+mj-ea"/>
              <a:ea typeface="+mj-ea"/>
            </a:endParaRPr>
          </a:p>
        </p:txBody>
      </p:sp>
      <p:grpSp>
        <p:nvGrpSpPr>
          <p:cNvPr id="14" name="Group 60"/>
          <p:cNvGrpSpPr/>
          <p:nvPr/>
        </p:nvGrpSpPr>
        <p:grpSpPr>
          <a:xfrm>
            <a:off x="3643630" y="3903980"/>
            <a:ext cx="874395" cy="866775"/>
            <a:chOff x="0" y="0"/>
            <a:chExt cx="1270000" cy="1270000"/>
          </a:xfrm>
          <a:solidFill>
            <a:srgbClr val="EB340D"/>
          </a:solidFill>
        </p:grpSpPr>
        <p:sp>
          <p:nvSpPr>
            <p:cNvPr id="15" name="Shape 58"/>
            <p:cNvSpPr/>
            <p:nvPr/>
          </p:nvSpPr>
          <p:spPr>
            <a:xfrm>
              <a:off x="0" y="0"/>
              <a:ext cx="1270000" cy="1270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2400">
                <a:latin typeface="+mj-ea"/>
                <a:ea typeface="+mj-ea"/>
              </a:endParaRPr>
            </a:p>
          </p:txBody>
        </p:sp>
        <p:sp>
          <p:nvSpPr>
            <p:cNvPr id="16" name="Shape 59"/>
            <p:cNvSpPr/>
            <p:nvPr/>
          </p:nvSpPr>
          <p:spPr>
            <a:xfrm>
              <a:off x="373502" y="356064"/>
              <a:ext cx="522995" cy="557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3" h="21260" extrusionOk="0">
                  <a:moveTo>
                    <a:pt x="11752" y="11733"/>
                  </a:moveTo>
                  <a:lnTo>
                    <a:pt x="9401" y="11733"/>
                  </a:lnTo>
                  <a:lnTo>
                    <a:pt x="9401" y="5975"/>
                  </a:lnTo>
                  <a:lnTo>
                    <a:pt x="11752" y="5975"/>
                  </a:lnTo>
                  <a:cubicBezTo>
                    <a:pt x="11752" y="5975"/>
                    <a:pt x="11752" y="11733"/>
                    <a:pt x="11752" y="11733"/>
                  </a:cubicBezTo>
                  <a:close/>
                  <a:moveTo>
                    <a:pt x="11752" y="15276"/>
                  </a:moveTo>
                  <a:lnTo>
                    <a:pt x="9401" y="15276"/>
                  </a:lnTo>
                  <a:lnTo>
                    <a:pt x="9401" y="12951"/>
                  </a:lnTo>
                  <a:lnTo>
                    <a:pt x="11752" y="12951"/>
                  </a:lnTo>
                  <a:cubicBezTo>
                    <a:pt x="11752" y="12951"/>
                    <a:pt x="11752" y="15276"/>
                    <a:pt x="11752" y="15276"/>
                  </a:cubicBezTo>
                  <a:close/>
                  <a:moveTo>
                    <a:pt x="20789" y="13227"/>
                  </a:moveTo>
                  <a:lnTo>
                    <a:pt x="18761" y="11523"/>
                  </a:lnTo>
                  <a:cubicBezTo>
                    <a:pt x="18172" y="11029"/>
                    <a:pt x="18172" y="10223"/>
                    <a:pt x="18761" y="9729"/>
                  </a:cubicBezTo>
                  <a:lnTo>
                    <a:pt x="20789" y="8025"/>
                  </a:lnTo>
                  <a:cubicBezTo>
                    <a:pt x="21376" y="7532"/>
                    <a:pt x="21220" y="7072"/>
                    <a:pt x="20441" y="7001"/>
                  </a:cubicBezTo>
                  <a:lnTo>
                    <a:pt x="17751" y="6761"/>
                  </a:lnTo>
                  <a:cubicBezTo>
                    <a:pt x="16971" y="6692"/>
                    <a:pt x="16552" y="6061"/>
                    <a:pt x="16819" y="5360"/>
                  </a:cubicBezTo>
                  <a:lnTo>
                    <a:pt x="18247" y="1615"/>
                  </a:lnTo>
                  <a:cubicBezTo>
                    <a:pt x="18515" y="912"/>
                    <a:pt x="18188" y="656"/>
                    <a:pt x="17520" y="1047"/>
                  </a:cubicBezTo>
                  <a:lnTo>
                    <a:pt x="14346" y="2896"/>
                  </a:lnTo>
                  <a:cubicBezTo>
                    <a:pt x="13678" y="3285"/>
                    <a:pt x="12815" y="3072"/>
                    <a:pt x="12430" y="2423"/>
                  </a:cubicBezTo>
                  <a:lnTo>
                    <a:pt x="11279" y="489"/>
                  </a:lnTo>
                  <a:cubicBezTo>
                    <a:pt x="10893" y="-160"/>
                    <a:pt x="10255" y="-164"/>
                    <a:pt x="9860" y="481"/>
                  </a:cubicBezTo>
                  <a:lnTo>
                    <a:pt x="8793" y="2232"/>
                  </a:lnTo>
                  <a:cubicBezTo>
                    <a:pt x="8398" y="2877"/>
                    <a:pt x="7493" y="3153"/>
                    <a:pt x="6781" y="2844"/>
                  </a:cubicBezTo>
                  <a:lnTo>
                    <a:pt x="4900" y="2031"/>
                  </a:lnTo>
                  <a:cubicBezTo>
                    <a:pt x="4188" y="1723"/>
                    <a:pt x="3639" y="2080"/>
                    <a:pt x="3682" y="2825"/>
                  </a:cubicBezTo>
                  <a:lnTo>
                    <a:pt x="3784" y="4615"/>
                  </a:lnTo>
                  <a:cubicBezTo>
                    <a:pt x="3826" y="5360"/>
                    <a:pt x="3242" y="6128"/>
                    <a:pt x="2486" y="6320"/>
                  </a:cubicBezTo>
                  <a:lnTo>
                    <a:pt x="670" y="6780"/>
                  </a:lnTo>
                  <a:cubicBezTo>
                    <a:pt x="-85" y="6972"/>
                    <a:pt x="-224" y="7532"/>
                    <a:pt x="365" y="8025"/>
                  </a:cubicBezTo>
                  <a:lnTo>
                    <a:pt x="2394" y="9729"/>
                  </a:lnTo>
                  <a:cubicBezTo>
                    <a:pt x="2981" y="10223"/>
                    <a:pt x="2981" y="11029"/>
                    <a:pt x="2394" y="11523"/>
                  </a:cubicBezTo>
                  <a:lnTo>
                    <a:pt x="365" y="13225"/>
                  </a:lnTo>
                  <a:cubicBezTo>
                    <a:pt x="-224" y="13720"/>
                    <a:pt x="-68" y="14196"/>
                    <a:pt x="709" y="14285"/>
                  </a:cubicBezTo>
                  <a:lnTo>
                    <a:pt x="3171" y="14567"/>
                  </a:lnTo>
                  <a:cubicBezTo>
                    <a:pt x="3948" y="14656"/>
                    <a:pt x="4381" y="15309"/>
                    <a:pt x="4133" y="16017"/>
                  </a:cubicBezTo>
                  <a:lnTo>
                    <a:pt x="2869" y="19625"/>
                  </a:lnTo>
                  <a:cubicBezTo>
                    <a:pt x="2622" y="20333"/>
                    <a:pt x="2976" y="20609"/>
                    <a:pt x="3655" y="20240"/>
                  </a:cubicBezTo>
                  <a:lnTo>
                    <a:pt x="6549" y="18661"/>
                  </a:lnTo>
                  <a:cubicBezTo>
                    <a:pt x="7229" y="18291"/>
                    <a:pt x="8143" y="18495"/>
                    <a:pt x="8581" y="19113"/>
                  </a:cubicBezTo>
                  <a:lnTo>
                    <a:pt x="9782" y="20816"/>
                  </a:lnTo>
                  <a:cubicBezTo>
                    <a:pt x="10219" y="21436"/>
                    <a:pt x="10875" y="21403"/>
                    <a:pt x="11240" y="20741"/>
                  </a:cubicBezTo>
                  <a:lnTo>
                    <a:pt x="12297" y="18823"/>
                  </a:lnTo>
                  <a:cubicBezTo>
                    <a:pt x="12660" y="18160"/>
                    <a:pt x="13532" y="17891"/>
                    <a:pt x="14234" y="18221"/>
                  </a:cubicBezTo>
                  <a:lnTo>
                    <a:pt x="16272" y="19181"/>
                  </a:lnTo>
                  <a:cubicBezTo>
                    <a:pt x="16974" y="19511"/>
                    <a:pt x="17514" y="19172"/>
                    <a:pt x="17472" y="18427"/>
                  </a:cubicBezTo>
                  <a:lnTo>
                    <a:pt x="17370" y="16637"/>
                  </a:lnTo>
                  <a:cubicBezTo>
                    <a:pt x="17327" y="15891"/>
                    <a:pt x="17912" y="15124"/>
                    <a:pt x="18668" y="14932"/>
                  </a:cubicBezTo>
                  <a:lnTo>
                    <a:pt x="20482" y="14472"/>
                  </a:lnTo>
                  <a:cubicBezTo>
                    <a:pt x="21239" y="14280"/>
                    <a:pt x="21376" y="13720"/>
                    <a:pt x="20789" y="13227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50038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900">
                <a:latin typeface="+mj-ea"/>
                <a:ea typeface="+mj-ea"/>
              </a:endParaRPr>
            </a:p>
          </p:txBody>
        </p:sp>
      </p:grpSp>
      <p:grpSp>
        <p:nvGrpSpPr>
          <p:cNvPr id="17" name="Group 63"/>
          <p:cNvGrpSpPr/>
          <p:nvPr/>
        </p:nvGrpSpPr>
        <p:grpSpPr>
          <a:xfrm>
            <a:off x="1691005" y="2528570"/>
            <a:ext cx="874395" cy="866775"/>
            <a:chOff x="0" y="0"/>
            <a:chExt cx="1270000" cy="1270000"/>
          </a:xfrm>
        </p:grpSpPr>
        <p:sp>
          <p:nvSpPr>
            <p:cNvPr id="18" name="Shape 61"/>
            <p:cNvSpPr/>
            <p:nvPr/>
          </p:nvSpPr>
          <p:spPr>
            <a:xfrm>
              <a:off x="0" y="0"/>
              <a:ext cx="1270000" cy="1270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2400">
                <a:latin typeface="+mj-ea"/>
                <a:ea typeface="+mj-ea"/>
              </a:endParaRPr>
            </a:p>
          </p:txBody>
        </p:sp>
        <p:sp>
          <p:nvSpPr>
            <p:cNvPr id="19" name="Shape 62"/>
            <p:cNvSpPr/>
            <p:nvPr/>
          </p:nvSpPr>
          <p:spPr>
            <a:xfrm>
              <a:off x="426212" y="356064"/>
              <a:ext cx="444025" cy="557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072" extrusionOk="0">
                  <a:moveTo>
                    <a:pt x="17468" y="6506"/>
                  </a:moveTo>
                  <a:cubicBezTo>
                    <a:pt x="16410" y="7763"/>
                    <a:pt x="15333" y="6878"/>
                    <a:pt x="13824" y="5996"/>
                  </a:cubicBezTo>
                  <a:cubicBezTo>
                    <a:pt x="12317" y="5116"/>
                    <a:pt x="10950" y="4575"/>
                    <a:pt x="12006" y="3318"/>
                  </a:cubicBezTo>
                  <a:cubicBezTo>
                    <a:pt x="13062" y="2059"/>
                    <a:pt x="15140" y="1754"/>
                    <a:pt x="16648" y="2634"/>
                  </a:cubicBezTo>
                  <a:cubicBezTo>
                    <a:pt x="18155" y="3515"/>
                    <a:pt x="18522" y="5248"/>
                    <a:pt x="17468" y="6506"/>
                  </a:cubicBezTo>
                  <a:close/>
                  <a:moveTo>
                    <a:pt x="20868" y="4865"/>
                  </a:moveTo>
                  <a:cubicBezTo>
                    <a:pt x="20191" y="1663"/>
                    <a:pt x="16530" y="-474"/>
                    <a:pt x="12691" y="90"/>
                  </a:cubicBezTo>
                  <a:cubicBezTo>
                    <a:pt x="8853" y="655"/>
                    <a:pt x="5613" y="3118"/>
                    <a:pt x="6290" y="6320"/>
                  </a:cubicBezTo>
                  <a:cubicBezTo>
                    <a:pt x="6436" y="7009"/>
                    <a:pt x="6840" y="8088"/>
                    <a:pt x="7318" y="8862"/>
                  </a:cubicBezTo>
                  <a:lnTo>
                    <a:pt x="346" y="17166"/>
                  </a:lnTo>
                  <a:cubicBezTo>
                    <a:pt x="90" y="17473"/>
                    <a:pt x="-56" y="18024"/>
                    <a:pt x="20" y="18392"/>
                  </a:cubicBezTo>
                  <a:lnTo>
                    <a:pt x="470" y="20511"/>
                  </a:lnTo>
                  <a:cubicBezTo>
                    <a:pt x="547" y="20879"/>
                    <a:pt x="971" y="21126"/>
                    <a:pt x="1412" y="21061"/>
                  </a:cubicBezTo>
                  <a:lnTo>
                    <a:pt x="3454" y="20761"/>
                  </a:lnTo>
                  <a:cubicBezTo>
                    <a:pt x="3895" y="20696"/>
                    <a:pt x="4457" y="20387"/>
                    <a:pt x="4700" y="20072"/>
                  </a:cubicBezTo>
                  <a:lnTo>
                    <a:pt x="7456" y="16513"/>
                  </a:lnTo>
                  <a:lnTo>
                    <a:pt x="7480" y="16490"/>
                  </a:lnTo>
                  <a:lnTo>
                    <a:pt x="9346" y="16216"/>
                  </a:lnTo>
                  <a:lnTo>
                    <a:pt x="12566" y="12046"/>
                  </a:lnTo>
                  <a:cubicBezTo>
                    <a:pt x="13623" y="12195"/>
                    <a:pt x="15142" y="12146"/>
                    <a:pt x="16039" y="12013"/>
                  </a:cubicBezTo>
                  <a:cubicBezTo>
                    <a:pt x="19878" y="11449"/>
                    <a:pt x="21544" y="8068"/>
                    <a:pt x="20868" y="486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50038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900">
                <a:latin typeface="+mj-ea"/>
                <a:ea typeface="+mj-ea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659380" y="1851025"/>
            <a:ext cx="3439160" cy="1551940"/>
          </a:xfrm>
          <a:prstGeom prst="rect">
            <a:avLst/>
          </a:prstGeom>
          <a:noFill/>
        </p:spPr>
        <p:txBody>
          <a:bodyPr wrap="square" lIns="75108" tIns="37553" rIns="75108" bIns="37553" rtlCol="0">
            <a:spAutoFit/>
          </a:bodyPr>
          <a:lstStyle/>
          <a:p>
            <a:pPr algn="l"/>
            <a:r>
              <a:rPr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1、日常经营业务有现金流入，于上市文件刊发之前两个财政年度合计至少达2,000万港元。</a:t>
            </a:r>
            <a:endParaRPr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39310" y="3995420"/>
            <a:ext cx="3439160" cy="813435"/>
          </a:xfrm>
          <a:prstGeom prst="rect">
            <a:avLst/>
          </a:prstGeom>
          <a:noFill/>
        </p:spPr>
        <p:txBody>
          <a:bodyPr wrap="square" lIns="75108" tIns="37553" rIns="75108" bIns="37553" rtlCol="0">
            <a:spAutoFit/>
          </a:bodyPr>
          <a:lstStyle/>
          <a:p>
            <a:pPr lvl="0" algn="l"/>
            <a:r>
              <a:rPr sz="24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2、上市时市值至少达1亿港元。</a:t>
            </a:r>
            <a:endParaRPr sz="2400" dirty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22" name="Text Placeholder 2"/>
          <p:cNvSpPr txBox="1"/>
          <p:nvPr/>
        </p:nvSpPr>
        <p:spPr bwMode="auto">
          <a:xfrm>
            <a:off x="3024505" y="1377315"/>
            <a:ext cx="1438275" cy="417195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txBody>
          <a:bodyPr vert="horz" wrap="square" lIns="86410" tIns="43205" rIns="75108" bIns="43205" numCol="1" anchor="ctr" anchorCtr="0" compatLnSpc="1">
            <a:no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r"/>
            <a:endParaRPr lang="en-GB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Text Placeholder 2"/>
          <p:cNvSpPr txBox="1"/>
          <p:nvPr/>
        </p:nvSpPr>
        <p:spPr bwMode="auto">
          <a:xfrm>
            <a:off x="5812790" y="5061585"/>
            <a:ext cx="1361440" cy="4171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86410" tIns="43205" rIns="75108" bIns="43205" numCol="1" anchor="ctr" anchorCtr="0" compatLnSpc="1">
            <a:norm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r"/>
            <a:endParaRPr lang="en-GB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59369" y="392048"/>
            <a:ext cx="51179" cy="30880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080" y="392048"/>
            <a:ext cx="957050" cy="30880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55398" y="308434"/>
            <a:ext cx="28498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港交所创业板上市条件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241015" y="700848"/>
            <a:ext cx="2721703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491012" y="2781234"/>
            <a:ext cx="1018086" cy="1125253"/>
            <a:chOff x="1837124" y="1808150"/>
            <a:chExt cx="1431472" cy="1582153"/>
          </a:xfrm>
        </p:grpSpPr>
        <p:sp>
          <p:nvSpPr>
            <p:cNvPr id="4" name="圆角矩形 3"/>
            <p:cNvSpPr/>
            <p:nvPr/>
          </p:nvSpPr>
          <p:spPr bwMode="auto">
            <a:xfrm>
              <a:off x="1837124" y="2636897"/>
              <a:ext cx="753406" cy="753406"/>
            </a:xfrm>
            <a:prstGeom prst="roundRect">
              <a:avLst>
                <a:gd name="adj" fmla="val 6712"/>
              </a:avLst>
            </a:prstGeom>
            <a:solidFill>
              <a:srgbClr val="0070C0"/>
            </a:solidFill>
            <a:ln w="9525" cap="flat" cmpd="sng" algn="ctr">
              <a:gradFill flip="none" rotWithShape="1">
                <a:gsLst>
                  <a:gs pos="0">
                    <a:srgbClr val="0070C0"/>
                  </a:gs>
                  <a:gs pos="50000">
                    <a:srgbClr val="00B0F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68300" dist="101600" dir="90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7" name="圆角矩形 6"/>
            <p:cNvSpPr/>
            <p:nvPr/>
          </p:nvSpPr>
          <p:spPr bwMode="auto">
            <a:xfrm>
              <a:off x="2590530" y="1808150"/>
              <a:ext cx="678066" cy="678066"/>
            </a:xfrm>
            <a:prstGeom prst="roundRect">
              <a:avLst>
                <a:gd name="adj" fmla="val 6712"/>
              </a:avLst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9" name="圆角矩形 8"/>
            <p:cNvSpPr/>
            <p:nvPr/>
          </p:nvSpPr>
          <p:spPr bwMode="auto">
            <a:xfrm>
              <a:off x="2289168" y="2335534"/>
              <a:ext cx="527384" cy="527384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20" grpId="0"/>
      <p:bldP spid="21" grpId="0"/>
      <p:bldP spid="22" grpId="0" animBg="1" build="p"/>
      <p:bldP spid="23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4057258" y="3538852"/>
            <a:ext cx="367221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705" dirty="0" smtClean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  <a:endParaRPr lang="en-US" altLang="zh-CN" sz="1705" dirty="0" smtClean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275" dirty="0" smtClean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275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208725" y="4406518"/>
            <a:ext cx="725313" cy="1919497"/>
          </a:xfrm>
          <a:custGeom>
            <a:avLst/>
            <a:gdLst>
              <a:gd name="connsiteX0" fmla="*/ 994411 w 1503017"/>
              <a:gd name="connsiteY0" fmla="*/ 0 h 3977645"/>
              <a:gd name="connsiteX1" fmla="*/ 1503017 w 1503017"/>
              <a:gd name="connsiteY1" fmla="*/ 0 h 3977645"/>
              <a:gd name="connsiteX2" fmla="*/ 508605 w 1503017"/>
              <a:gd name="connsiteY2" fmla="*/ 3977645 h 3977645"/>
              <a:gd name="connsiteX3" fmla="*/ 0 w 1503017"/>
              <a:gd name="connsiteY3" fmla="*/ 3977645 h 397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3017" h="3977645">
                <a:moveTo>
                  <a:pt x="994411" y="0"/>
                </a:moveTo>
                <a:lnTo>
                  <a:pt x="1503017" y="0"/>
                </a:lnTo>
                <a:lnTo>
                  <a:pt x="508605" y="3977645"/>
                </a:lnTo>
                <a:lnTo>
                  <a:pt x="0" y="39776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631439" y="900122"/>
            <a:ext cx="604913" cy="1437897"/>
          </a:xfrm>
          <a:custGeom>
            <a:avLst/>
            <a:gdLst>
              <a:gd name="connsiteX0" fmla="*/ 505511 w 850659"/>
              <a:gd name="connsiteY0" fmla="*/ 0 h 2022043"/>
              <a:gd name="connsiteX1" fmla="*/ 850659 w 850659"/>
              <a:gd name="connsiteY1" fmla="*/ 0 h 2022043"/>
              <a:gd name="connsiteX2" fmla="*/ 345148 w 850659"/>
              <a:gd name="connsiteY2" fmla="*/ 2022043 h 2022043"/>
              <a:gd name="connsiteX3" fmla="*/ 0 w 850659"/>
              <a:gd name="connsiteY3" fmla="*/ 2022043 h 2022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0659" h="2022043">
                <a:moveTo>
                  <a:pt x="505511" y="0"/>
                </a:moveTo>
                <a:lnTo>
                  <a:pt x="850659" y="0"/>
                </a:lnTo>
                <a:lnTo>
                  <a:pt x="345148" y="2022043"/>
                </a:lnTo>
                <a:lnTo>
                  <a:pt x="0" y="20220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236597" y="4033913"/>
            <a:ext cx="915228" cy="1969899"/>
          </a:xfrm>
          <a:custGeom>
            <a:avLst/>
            <a:gdLst>
              <a:gd name="connsiteX0" fmla="*/ 893107 w 1659775"/>
              <a:gd name="connsiteY0" fmla="*/ 0 h 3572430"/>
              <a:gd name="connsiteX1" fmla="*/ 1659775 w 1659775"/>
              <a:gd name="connsiteY1" fmla="*/ 0 h 3572430"/>
              <a:gd name="connsiteX2" fmla="*/ 766667 w 1659775"/>
              <a:gd name="connsiteY2" fmla="*/ 3572430 h 3572430"/>
              <a:gd name="connsiteX3" fmla="*/ 0 w 1659775"/>
              <a:gd name="connsiteY3" fmla="*/ 3572430 h 357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9775" h="3572430">
                <a:moveTo>
                  <a:pt x="893107" y="0"/>
                </a:moveTo>
                <a:lnTo>
                  <a:pt x="1659775" y="0"/>
                </a:lnTo>
                <a:lnTo>
                  <a:pt x="766667" y="3572430"/>
                </a:lnTo>
                <a:lnTo>
                  <a:pt x="0" y="35724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973273" y="2015606"/>
            <a:ext cx="1249309" cy="3306222"/>
          </a:xfrm>
          <a:custGeom>
            <a:avLst/>
            <a:gdLst>
              <a:gd name="connsiteX0" fmla="*/ 994411 w 1503017"/>
              <a:gd name="connsiteY0" fmla="*/ 0 h 3977645"/>
              <a:gd name="connsiteX1" fmla="*/ 1503017 w 1503017"/>
              <a:gd name="connsiteY1" fmla="*/ 0 h 3977645"/>
              <a:gd name="connsiteX2" fmla="*/ 508605 w 1503017"/>
              <a:gd name="connsiteY2" fmla="*/ 3977645 h 3977645"/>
              <a:gd name="connsiteX3" fmla="*/ 0 w 1503017"/>
              <a:gd name="connsiteY3" fmla="*/ 3977645 h 397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3017" h="3977645">
                <a:moveTo>
                  <a:pt x="994411" y="0"/>
                </a:moveTo>
                <a:lnTo>
                  <a:pt x="1503017" y="0"/>
                </a:lnTo>
                <a:lnTo>
                  <a:pt x="508605" y="3977645"/>
                </a:lnTo>
                <a:lnTo>
                  <a:pt x="0" y="39776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-101600" y="2332355"/>
            <a:ext cx="2679700" cy="21932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9639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825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案例分析</a:t>
            </a:r>
            <a:endParaRPr lang="zh-CN" altLang="en-US" sz="6825" b="1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9525" y="430530"/>
            <a:ext cx="2261870" cy="37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1380" y="1696085"/>
            <a:ext cx="6985000" cy="39452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 bldLvl="0" animBg="1"/>
      <p:bldP spid="6" grpId="0" bldLvl="0" animBg="1"/>
      <p:bldP spid="7" grpId="0" bldLvl="0" animBg="1"/>
      <p:bldP spid="8" grpId="0" bldLvl="0" animBg="1"/>
      <p:bldP spid="1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3" descr="副页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0013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矩形 2"/>
          <p:cNvSpPr/>
          <p:nvPr/>
        </p:nvSpPr>
        <p:spPr>
          <a:xfrm>
            <a:off x="4441190" y="2708275"/>
            <a:ext cx="25298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091D5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第七部分 </a:t>
            </a:r>
            <a:endParaRPr lang="zh-CN" altLang="en-US" sz="3600" b="1" dirty="0">
              <a:solidFill>
                <a:srgbClr val="091D5D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091D5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IPO</a:t>
            </a:r>
            <a:endParaRPr lang="zh-CN" altLang="en-US" sz="3600" b="1" dirty="0">
              <a:solidFill>
                <a:srgbClr val="091D5D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desktop\66234.pn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-187325" y="2164715"/>
            <a:ext cx="4657725" cy="2684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reeform 8"/>
          <p:cNvSpPr/>
          <p:nvPr/>
        </p:nvSpPr>
        <p:spPr bwMode="auto">
          <a:xfrm>
            <a:off x="6868160" y="1663065"/>
            <a:ext cx="2023745" cy="2132330"/>
          </a:xfrm>
          <a:custGeom>
            <a:avLst/>
            <a:gdLst>
              <a:gd name="T0" fmla="*/ 232 w 464"/>
              <a:gd name="T1" fmla="*/ 0 h 494"/>
              <a:gd name="T2" fmla="*/ 464 w 464"/>
              <a:gd name="T3" fmla="*/ 232 h 494"/>
              <a:gd name="T4" fmla="*/ 286 w 464"/>
              <a:gd name="T5" fmla="*/ 458 h 494"/>
              <a:gd name="T6" fmla="*/ 286 w 464"/>
              <a:gd name="T7" fmla="*/ 494 h 494"/>
              <a:gd name="T8" fmla="*/ 228 w 464"/>
              <a:gd name="T9" fmla="*/ 436 h 494"/>
              <a:gd name="T10" fmla="*/ 286 w 464"/>
              <a:gd name="T11" fmla="*/ 378 h 494"/>
              <a:gd name="T12" fmla="*/ 286 w 464"/>
              <a:gd name="T13" fmla="*/ 404 h 494"/>
              <a:gd name="T14" fmla="*/ 412 w 464"/>
              <a:gd name="T15" fmla="*/ 232 h 494"/>
              <a:gd name="T16" fmla="*/ 232 w 464"/>
              <a:gd name="T17" fmla="*/ 52 h 494"/>
              <a:gd name="T18" fmla="*/ 52 w 464"/>
              <a:gd name="T19" fmla="*/ 232 h 494"/>
              <a:gd name="T20" fmla="*/ 53 w 464"/>
              <a:gd name="T21" fmla="*/ 238 h 494"/>
              <a:gd name="T22" fmla="*/ 0 w 464"/>
              <a:gd name="T23" fmla="*/ 238 h 494"/>
              <a:gd name="T24" fmla="*/ 0 w 464"/>
              <a:gd name="T25" fmla="*/ 232 h 494"/>
              <a:gd name="T26" fmla="*/ 232 w 464"/>
              <a:gd name="T2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64" h="494">
                <a:moveTo>
                  <a:pt x="232" y="0"/>
                </a:moveTo>
                <a:cubicBezTo>
                  <a:pt x="360" y="0"/>
                  <a:pt x="464" y="104"/>
                  <a:pt x="464" y="232"/>
                </a:cubicBezTo>
                <a:cubicBezTo>
                  <a:pt x="464" y="342"/>
                  <a:pt x="388" y="434"/>
                  <a:pt x="286" y="458"/>
                </a:cubicBezTo>
                <a:cubicBezTo>
                  <a:pt x="286" y="494"/>
                  <a:pt x="286" y="494"/>
                  <a:pt x="286" y="494"/>
                </a:cubicBezTo>
                <a:cubicBezTo>
                  <a:pt x="228" y="436"/>
                  <a:pt x="228" y="436"/>
                  <a:pt x="228" y="436"/>
                </a:cubicBezTo>
                <a:cubicBezTo>
                  <a:pt x="286" y="378"/>
                  <a:pt x="286" y="378"/>
                  <a:pt x="286" y="378"/>
                </a:cubicBezTo>
                <a:cubicBezTo>
                  <a:pt x="286" y="404"/>
                  <a:pt x="286" y="404"/>
                  <a:pt x="286" y="404"/>
                </a:cubicBezTo>
                <a:cubicBezTo>
                  <a:pt x="359" y="381"/>
                  <a:pt x="412" y="313"/>
                  <a:pt x="412" y="232"/>
                </a:cubicBezTo>
                <a:cubicBezTo>
                  <a:pt x="412" y="133"/>
                  <a:pt x="332" y="52"/>
                  <a:pt x="232" y="52"/>
                </a:cubicBezTo>
                <a:cubicBezTo>
                  <a:pt x="133" y="52"/>
                  <a:pt x="52" y="133"/>
                  <a:pt x="52" y="232"/>
                </a:cubicBezTo>
                <a:cubicBezTo>
                  <a:pt x="52" y="234"/>
                  <a:pt x="52" y="236"/>
                  <a:pt x="53" y="23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236"/>
                  <a:pt x="0" y="234"/>
                  <a:pt x="0" y="232"/>
                </a:cubicBezTo>
                <a:cubicBezTo>
                  <a:pt x="0" y="104"/>
                  <a:pt x="104" y="0"/>
                  <a:pt x="232" y="0"/>
                </a:cubicBezTo>
                <a:close/>
              </a:path>
            </a:pathLst>
          </a:custGeom>
          <a:solidFill>
            <a:srgbClr val="9DCB43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59" tIns="34279" rIns="68559" bIns="34279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Oval 9"/>
          <p:cNvSpPr>
            <a:spLocks noChangeArrowheads="1"/>
          </p:cNvSpPr>
          <p:nvPr/>
        </p:nvSpPr>
        <p:spPr bwMode="auto">
          <a:xfrm>
            <a:off x="7611110" y="2450465"/>
            <a:ext cx="538480" cy="506095"/>
          </a:xfrm>
          <a:prstGeom prst="ellipse">
            <a:avLst/>
          </a:prstGeom>
          <a:solidFill>
            <a:srgbClr val="9DCB43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59" tIns="34279" rIns="68559" bIns="34279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10"/>
          <p:cNvSpPr>
            <a:spLocks noChangeArrowheads="1"/>
          </p:cNvSpPr>
          <p:nvPr/>
        </p:nvSpPr>
        <p:spPr bwMode="auto">
          <a:xfrm>
            <a:off x="6744335" y="3651885"/>
            <a:ext cx="538480" cy="506095"/>
          </a:xfrm>
          <a:prstGeom prst="ellipse">
            <a:avLst/>
          </a:prstGeom>
          <a:solidFill>
            <a:srgbClr val="49C2DD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59" tIns="34279" rIns="68559" bIns="34279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11"/>
          <p:cNvSpPr>
            <a:spLocks noChangeArrowheads="1"/>
          </p:cNvSpPr>
          <p:nvPr/>
        </p:nvSpPr>
        <p:spPr bwMode="auto">
          <a:xfrm>
            <a:off x="7537450" y="4658360"/>
            <a:ext cx="538480" cy="501650"/>
          </a:xfrm>
          <a:prstGeom prst="ellipse">
            <a:avLst/>
          </a:prstGeom>
          <a:solidFill>
            <a:srgbClr val="DF5947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59" tIns="34279" rIns="68559" bIns="34279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12"/>
          <p:cNvSpPr/>
          <p:nvPr/>
        </p:nvSpPr>
        <p:spPr bwMode="auto">
          <a:xfrm>
            <a:off x="6007100" y="3017520"/>
            <a:ext cx="1765935" cy="1831975"/>
          </a:xfrm>
          <a:custGeom>
            <a:avLst/>
            <a:gdLst>
              <a:gd name="T0" fmla="*/ 232 w 397"/>
              <a:gd name="T1" fmla="*/ 0 h 493"/>
              <a:gd name="T2" fmla="*/ 397 w 397"/>
              <a:gd name="T3" fmla="*/ 69 h 493"/>
              <a:gd name="T4" fmla="*/ 360 w 397"/>
              <a:gd name="T5" fmla="*/ 105 h 493"/>
              <a:gd name="T6" fmla="*/ 232 w 397"/>
              <a:gd name="T7" fmla="*/ 52 h 493"/>
              <a:gd name="T8" fmla="*/ 52 w 397"/>
              <a:gd name="T9" fmla="*/ 232 h 493"/>
              <a:gd name="T10" fmla="*/ 193 w 397"/>
              <a:gd name="T11" fmla="*/ 407 h 493"/>
              <a:gd name="T12" fmla="*/ 193 w 397"/>
              <a:gd name="T13" fmla="*/ 378 h 493"/>
              <a:gd name="T14" fmla="*/ 250 w 397"/>
              <a:gd name="T15" fmla="*/ 435 h 493"/>
              <a:gd name="T16" fmla="*/ 193 w 397"/>
              <a:gd name="T17" fmla="*/ 493 h 493"/>
              <a:gd name="T18" fmla="*/ 193 w 397"/>
              <a:gd name="T19" fmla="*/ 460 h 493"/>
              <a:gd name="T20" fmla="*/ 0 w 397"/>
              <a:gd name="T21" fmla="*/ 232 h 493"/>
              <a:gd name="T22" fmla="*/ 232 w 397"/>
              <a:gd name="T2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7" h="493">
                <a:moveTo>
                  <a:pt x="232" y="0"/>
                </a:moveTo>
                <a:cubicBezTo>
                  <a:pt x="297" y="0"/>
                  <a:pt x="355" y="26"/>
                  <a:pt x="397" y="69"/>
                </a:cubicBezTo>
                <a:cubicBezTo>
                  <a:pt x="360" y="105"/>
                  <a:pt x="360" y="105"/>
                  <a:pt x="360" y="105"/>
                </a:cubicBezTo>
                <a:cubicBezTo>
                  <a:pt x="328" y="72"/>
                  <a:pt x="282" y="52"/>
                  <a:pt x="232" y="52"/>
                </a:cubicBezTo>
                <a:cubicBezTo>
                  <a:pt x="133" y="52"/>
                  <a:pt x="52" y="132"/>
                  <a:pt x="52" y="232"/>
                </a:cubicBezTo>
                <a:cubicBezTo>
                  <a:pt x="52" y="318"/>
                  <a:pt x="112" y="389"/>
                  <a:pt x="193" y="407"/>
                </a:cubicBezTo>
                <a:cubicBezTo>
                  <a:pt x="193" y="378"/>
                  <a:pt x="193" y="378"/>
                  <a:pt x="193" y="378"/>
                </a:cubicBezTo>
                <a:cubicBezTo>
                  <a:pt x="250" y="435"/>
                  <a:pt x="250" y="435"/>
                  <a:pt x="250" y="435"/>
                </a:cubicBezTo>
                <a:cubicBezTo>
                  <a:pt x="193" y="493"/>
                  <a:pt x="193" y="493"/>
                  <a:pt x="193" y="493"/>
                </a:cubicBezTo>
                <a:cubicBezTo>
                  <a:pt x="193" y="460"/>
                  <a:pt x="193" y="460"/>
                  <a:pt x="193" y="460"/>
                </a:cubicBezTo>
                <a:cubicBezTo>
                  <a:pt x="83" y="442"/>
                  <a:pt x="0" y="346"/>
                  <a:pt x="0" y="232"/>
                </a:cubicBezTo>
                <a:cubicBezTo>
                  <a:pt x="0" y="104"/>
                  <a:pt x="104" y="0"/>
                  <a:pt x="232" y="0"/>
                </a:cubicBezTo>
                <a:close/>
              </a:path>
            </a:pathLst>
          </a:custGeom>
          <a:solidFill>
            <a:srgbClr val="49C2DD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59" tIns="34279" rIns="68559" bIns="34279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13"/>
          <p:cNvSpPr/>
          <p:nvPr/>
        </p:nvSpPr>
        <p:spPr bwMode="auto">
          <a:xfrm>
            <a:off x="6744335" y="4157980"/>
            <a:ext cx="2032000" cy="1710690"/>
          </a:xfrm>
          <a:custGeom>
            <a:avLst/>
            <a:gdLst>
              <a:gd name="T0" fmla="*/ 232 w 464"/>
              <a:gd name="T1" fmla="*/ 0 h 464"/>
              <a:gd name="T2" fmla="*/ 464 w 464"/>
              <a:gd name="T3" fmla="*/ 232 h 464"/>
              <a:gd name="T4" fmla="*/ 232 w 464"/>
              <a:gd name="T5" fmla="*/ 464 h 464"/>
              <a:gd name="T6" fmla="*/ 0 w 464"/>
              <a:gd name="T7" fmla="*/ 238 h 464"/>
              <a:gd name="T8" fmla="*/ 52 w 464"/>
              <a:gd name="T9" fmla="*/ 238 h 464"/>
              <a:gd name="T10" fmla="*/ 232 w 464"/>
              <a:gd name="T11" fmla="*/ 412 h 464"/>
              <a:gd name="T12" fmla="*/ 412 w 464"/>
              <a:gd name="T13" fmla="*/ 232 h 464"/>
              <a:gd name="T14" fmla="*/ 232 w 464"/>
              <a:gd name="T15" fmla="*/ 52 h 464"/>
              <a:gd name="T16" fmla="*/ 104 w 464"/>
              <a:gd name="T17" fmla="*/ 106 h 464"/>
              <a:gd name="T18" fmla="*/ 67 w 464"/>
              <a:gd name="T19" fmla="*/ 69 h 464"/>
              <a:gd name="T20" fmla="*/ 232 w 464"/>
              <a:gd name="T21" fmla="*/ 0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4" h="464">
                <a:moveTo>
                  <a:pt x="232" y="0"/>
                </a:moveTo>
                <a:cubicBezTo>
                  <a:pt x="360" y="0"/>
                  <a:pt x="464" y="104"/>
                  <a:pt x="464" y="232"/>
                </a:cubicBezTo>
                <a:cubicBezTo>
                  <a:pt x="464" y="361"/>
                  <a:pt x="360" y="464"/>
                  <a:pt x="232" y="464"/>
                </a:cubicBezTo>
                <a:cubicBezTo>
                  <a:pt x="106" y="464"/>
                  <a:pt x="3" y="363"/>
                  <a:pt x="0" y="238"/>
                </a:cubicBezTo>
                <a:cubicBezTo>
                  <a:pt x="52" y="238"/>
                  <a:pt x="52" y="238"/>
                  <a:pt x="52" y="238"/>
                </a:cubicBezTo>
                <a:cubicBezTo>
                  <a:pt x="55" y="335"/>
                  <a:pt x="135" y="412"/>
                  <a:pt x="232" y="412"/>
                </a:cubicBezTo>
                <a:cubicBezTo>
                  <a:pt x="331" y="412"/>
                  <a:pt x="412" y="332"/>
                  <a:pt x="412" y="232"/>
                </a:cubicBezTo>
                <a:cubicBezTo>
                  <a:pt x="412" y="133"/>
                  <a:pt x="331" y="52"/>
                  <a:pt x="232" y="52"/>
                </a:cubicBezTo>
                <a:cubicBezTo>
                  <a:pt x="182" y="52"/>
                  <a:pt x="137" y="73"/>
                  <a:pt x="104" y="106"/>
                </a:cubicBezTo>
                <a:cubicBezTo>
                  <a:pt x="67" y="69"/>
                  <a:pt x="67" y="69"/>
                  <a:pt x="67" y="69"/>
                </a:cubicBezTo>
                <a:cubicBezTo>
                  <a:pt x="109" y="27"/>
                  <a:pt x="168" y="0"/>
                  <a:pt x="232" y="0"/>
                </a:cubicBezTo>
                <a:close/>
              </a:path>
            </a:pathLst>
          </a:custGeom>
          <a:solidFill>
            <a:srgbClr val="DF5947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59" tIns="34279" rIns="68559" bIns="34279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42205" y="2555875"/>
            <a:ext cx="1802130" cy="46164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发行价格优势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97730" y="3655060"/>
            <a:ext cx="1802130" cy="46164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政策导向优势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92245" y="4642485"/>
            <a:ext cx="2974975" cy="46164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政府重视程度、补助等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8025" y="2450465"/>
            <a:ext cx="2867025" cy="2207895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/>
      <p:bldP spid="13" grpId="0"/>
      <p:bldP spid="15" grpId="0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74625" y="191770"/>
            <a:ext cx="4135755" cy="577215"/>
            <a:chOff x="814328" y="3219334"/>
            <a:chExt cx="2077200" cy="432536"/>
          </a:xfrm>
        </p:grpSpPr>
        <p:grpSp>
          <p:nvGrpSpPr>
            <p:cNvPr id="32" name="组合 31"/>
            <p:cNvGrpSpPr/>
            <p:nvPr/>
          </p:nvGrpSpPr>
          <p:grpSpPr>
            <a:xfrm>
              <a:off x="814328" y="3219334"/>
              <a:ext cx="2077200" cy="432536"/>
              <a:chOff x="4304043" y="1286668"/>
              <a:chExt cx="5877487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4" name="圆角矩形 33"/>
              <p:cNvSpPr/>
              <p:nvPr/>
            </p:nvSpPr>
            <p:spPr>
              <a:xfrm>
                <a:off x="4304043" y="1286668"/>
                <a:ext cx="5877487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35" name="圆角矩形 34"/>
              <p:cNvSpPr/>
              <p:nvPr/>
            </p:nvSpPr>
            <p:spPr>
              <a:xfrm>
                <a:off x="4351924" y="1373342"/>
                <a:ext cx="5775624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007CD0"/>
                  </a:solidFill>
                </a:endParaRPr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>
              <a:off x="831250" y="3331792"/>
              <a:ext cx="1999302" cy="2303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000" dirty="0">
                  <a:solidFill>
                    <a:srgbClr val="007CD0"/>
                  </a:solidFill>
                </a:rPr>
                <a:t>2017</a:t>
              </a:r>
              <a:r>
                <a:rPr lang="zh-CN" altLang="en-US" sz="2000" dirty="0">
                  <a:solidFill>
                    <a:srgbClr val="007CD0"/>
                  </a:solidFill>
                </a:rPr>
                <a:t>年新三板市场融资概述</a:t>
              </a:r>
              <a:endParaRPr lang="zh-CN" altLang="en-US" sz="2000" dirty="0">
                <a:solidFill>
                  <a:srgbClr val="007CD0"/>
                </a:solidFill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03225" y="1451610"/>
            <a:ext cx="359092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zh-CN" sz="2000" b="1" smtClean="0">
                <a:ln>
                  <a:noFill/>
                </a:ln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2017年1月1日至2018年5月15日，在195个行业中，共计2580家新三板公司完成定增融资，融资总额为1114.37亿元，平均募资额为4319.26万元。</a:t>
            </a:r>
            <a:endParaRPr lang="zh-CN" altLang="zh-CN" sz="2000" b="1" smtClean="0">
              <a:ln>
                <a:noFill/>
              </a:ln>
              <a:effectLst/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zh-CN" sz="2000" b="1" smtClean="0">
                <a:ln>
                  <a:noFill/>
                </a:ln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从各行业的融资额分析，2017年1月1日至2018年5月15日，银行业以50.81亿元的融资额排在第一位，其他软件服务业以48.94亿元排在第二位，其他互联网服务业以45.56亿元排在第三位。</a:t>
            </a:r>
            <a:endParaRPr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8" name="Rectangle 157"/>
          <p:cNvSpPr/>
          <p:nvPr/>
        </p:nvSpPr>
        <p:spPr>
          <a:xfrm>
            <a:off x="4194175" y="1747520"/>
            <a:ext cx="4366895" cy="31305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7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4194175" y="1747520"/>
            <a:ext cx="2895600" cy="313690"/>
          </a:xfrm>
          <a:prstGeom prst="rect">
            <a:avLst/>
          </a:prstGeom>
          <a:solidFill>
            <a:srgbClr val="FFAC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zh-CN" sz="1400" b="1" smtClean="0">
                <a:ln>
                  <a:noFill/>
                </a:ln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新三板公司完成定增融资</a:t>
            </a:r>
            <a:endParaRPr lang="zh-CN" altLang="zh-CN" sz="1400" b="1" dirty="0" smtClean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ea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4171315" y="3479800"/>
            <a:ext cx="4366895" cy="31305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7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4171315" y="3479800"/>
            <a:ext cx="1479550" cy="313055"/>
          </a:xfrm>
          <a:prstGeom prst="rect">
            <a:avLst/>
          </a:prstGeom>
          <a:solidFill>
            <a:srgbClr val="DF59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+mn-ea"/>
                <a:sym typeface="Arial" panose="020B0604020202020204" pitchFamily="34" charset="0"/>
              </a:rPr>
              <a:t>平均募资额</a:t>
            </a:r>
            <a:endParaRPr lang="zh-CN" altLang="en-US" sz="1600" b="1" dirty="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7" name="Rectangle 166"/>
          <p:cNvSpPr/>
          <p:nvPr/>
        </p:nvSpPr>
        <p:spPr>
          <a:xfrm>
            <a:off x="4194175" y="2571115"/>
            <a:ext cx="4366895" cy="31305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7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8" name="Rectangle 167"/>
          <p:cNvSpPr/>
          <p:nvPr/>
        </p:nvSpPr>
        <p:spPr>
          <a:xfrm>
            <a:off x="4171315" y="2571115"/>
            <a:ext cx="2047875" cy="320675"/>
          </a:xfrm>
          <a:prstGeom prst="rect">
            <a:avLst/>
          </a:prstGeom>
          <a:solidFill>
            <a:srgbClr val="49C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r>
              <a:rPr lang="en-US" altLang="zh-CN" sz="1200" b="1" dirty="0">
                <a:latin typeface="华文新魏" panose="02010800040101010101" charset="-122"/>
                <a:ea typeface="华文新魏" panose="02010800040101010101" charset="-122"/>
                <a:cs typeface="+mn-ea"/>
                <a:sym typeface="Arial" panose="020B0604020202020204" pitchFamily="34" charset="0"/>
              </a:rPr>
              <a:t>    </a:t>
            </a:r>
            <a:r>
              <a:rPr lang="zh-CN" altLang="zh-CN" sz="1400" b="1" smtClean="0">
                <a:ln>
                  <a:noFill/>
                </a:ln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融资总额</a:t>
            </a:r>
            <a:endParaRPr lang="zh-CN" altLang="zh-CN" sz="1400" b="1" smtClean="0">
              <a:ln>
                <a:noFill/>
              </a:ln>
              <a:effectLst/>
              <a:latin typeface="华文楷体" panose="02010600040101010101" pitchFamily="2" charset="-122"/>
              <a:ea typeface="华文楷体" panose="020106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69" name="Content Placeholder 2"/>
          <p:cNvSpPr txBox="1"/>
          <p:nvPr/>
        </p:nvSpPr>
        <p:spPr>
          <a:xfrm>
            <a:off x="6330950" y="2535555"/>
            <a:ext cx="1664970" cy="384810"/>
          </a:xfrm>
          <a:prstGeom prst="rect">
            <a:avLst/>
          </a:prstGeom>
          <a:noFill/>
        </p:spPr>
        <p:txBody>
          <a:bodyPr vert="horz" wrap="square" lIns="91429" tIns="45714" rIns="91429" bIns="45714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just">
              <a:lnSpc>
                <a:spcPct val="120000"/>
              </a:lnSpc>
              <a:buNone/>
            </a:pPr>
            <a:r>
              <a:rPr lang="en-US" altLang="zh-CN" sz="16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11114.37</a:t>
            </a:r>
            <a:r>
              <a:rPr lang="zh-CN" altLang="en-US" sz="16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亿元</a:t>
            </a:r>
            <a:endParaRPr lang="zh-CN" altLang="en-US" sz="1600" b="1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192" name="Rectangle 191"/>
          <p:cNvSpPr/>
          <p:nvPr/>
        </p:nvSpPr>
        <p:spPr>
          <a:xfrm>
            <a:off x="4194175" y="4370705"/>
            <a:ext cx="4366895" cy="31305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7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3" name="Rectangle 192"/>
          <p:cNvSpPr/>
          <p:nvPr/>
        </p:nvSpPr>
        <p:spPr>
          <a:xfrm>
            <a:off x="4194175" y="4370705"/>
            <a:ext cx="2440940" cy="313055"/>
          </a:xfrm>
          <a:prstGeom prst="rect">
            <a:avLst/>
          </a:prstGeom>
          <a:solidFill>
            <a:srgbClr val="996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+mn-ea"/>
                <a:sym typeface="Arial" panose="020B0604020202020204" pitchFamily="34" charset="0"/>
              </a:rPr>
              <a:t>银行业融资额排在第一位</a:t>
            </a:r>
            <a:endParaRPr lang="zh-CN" altLang="en-US" sz="1600" b="1" dirty="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4" name="Content Placeholder 2"/>
          <p:cNvSpPr txBox="1"/>
          <p:nvPr/>
        </p:nvSpPr>
        <p:spPr>
          <a:xfrm>
            <a:off x="6896100" y="4335780"/>
            <a:ext cx="1066165" cy="384810"/>
          </a:xfrm>
          <a:prstGeom prst="rect">
            <a:avLst/>
          </a:prstGeom>
          <a:noFill/>
        </p:spPr>
        <p:txBody>
          <a:bodyPr vert="horz" wrap="square" lIns="91429" tIns="45714" rIns="91429" bIns="45714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just">
              <a:lnSpc>
                <a:spcPct val="120000"/>
              </a:lnSpc>
              <a:buNone/>
            </a:pPr>
            <a:r>
              <a:rPr lang="en-US" altLang="zh-CN" sz="16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58.81</a:t>
            </a:r>
            <a:r>
              <a:rPr lang="zh-CN" altLang="en-US" sz="16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亿元</a:t>
            </a:r>
            <a:endParaRPr lang="zh-CN" altLang="en-US" sz="1600" b="1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Content Placeholder 2"/>
          <p:cNvSpPr txBox="1"/>
          <p:nvPr/>
        </p:nvSpPr>
        <p:spPr>
          <a:xfrm>
            <a:off x="7229475" y="1747520"/>
            <a:ext cx="911860" cy="384810"/>
          </a:xfrm>
          <a:prstGeom prst="rect">
            <a:avLst/>
          </a:prstGeom>
          <a:noFill/>
        </p:spPr>
        <p:txBody>
          <a:bodyPr vert="horz" wrap="square" lIns="91429" tIns="45714" rIns="91429" bIns="45714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just">
              <a:lnSpc>
                <a:spcPct val="120000"/>
              </a:lnSpc>
              <a:buNone/>
            </a:pPr>
            <a:r>
              <a:rPr lang="en-US" altLang="zh-CN" sz="16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2580</a:t>
            </a:r>
            <a:r>
              <a:rPr lang="zh-CN" altLang="en-US" sz="16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家</a:t>
            </a:r>
            <a:endParaRPr lang="zh-CN" altLang="en-US" sz="1600" b="1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4" name="Content Placeholder 2"/>
          <p:cNvSpPr txBox="1"/>
          <p:nvPr/>
        </p:nvSpPr>
        <p:spPr>
          <a:xfrm>
            <a:off x="6202045" y="3462655"/>
            <a:ext cx="1254125" cy="384810"/>
          </a:xfrm>
          <a:prstGeom prst="rect">
            <a:avLst/>
          </a:prstGeom>
          <a:noFill/>
        </p:spPr>
        <p:txBody>
          <a:bodyPr vert="horz" wrap="square" lIns="91429" tIns="45714" rIns="91429" bIns="45714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just">
              <a:lnSpc>
                <a:spcPct val="120000"/>
              </a:lnSpc>
              <a:buNone/>
            </a:pPr>
            <a:r>
              <a:rPr lang="en-US" altLang="zh-CN" sz="16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4319.26</a:t>
            </a:r>
            <a:r>
              <a:rPr lang="zh-CN" altLang="en-US" sz="16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万元</a:t>
            </a:r>
            <a:endParaRPr lang="zh-CN" altLang="en-US" sz="1600" b="1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58" grpId="0" bldLvl="0" animBg="1"/>
      <p:bldP spid="159" grpId="0" bldLvl="0" animBg="1"/>
      <p:bldP spid="161" grpId="0" bldLvl="0" animBg="1"/>
      <p:bldP spid="162" grpId="0" bldLvl="0" animBg="1"/>
      <p:bldP spid="167" grpId="0" bldLvl="0" animBg="1"/>
      <p:bldP spid="168" grpId="0" bldLvl="0" animBg="1"/>
      <p:bldP spid="169" grpId="0"/>
      <p:bldP spid="192" grpId="0" bldLvl="0" animBg="1"/>
      <p:bldP spid="193" grpId="0" bldLvl="0" animBg="1"/>
      <p:bldP spid="194" grpId="0"/>
      <p:bldP spid="3" grpId="0"/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283210" y="3002915"/>
            <a:ext cx="2812415" cy="2938145"/>
          </a:xfrm>
          <a:prstGeom prst="roundRect">
            <a:avLst>
              <a:gd name="adj" fmla="val 9450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80"/>
          </a:p>
        </p:txBody>
      </p:sp>
      <p:grpSp>
        <p:nvGrpSpPr>
          <p:cNvPr id="2" name="组合 1"/>
          <p:cNvGrpSpPr/>
          <p:nvPr/>
        </p:nvGrpSpPr>
        <p:grpSpPr>
          <a:xfrm>
            <a:off x="796290" y="1503680"/>
            <a:ext cx="1784350" cy="181102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" name="同心圆 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80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80"/>
            </a:p>
          </p:txBody>
        </p:sp>
      </p:grpSp>
      <p:sp>
        <p:nvSpPr>
          <p:cNvPr id="11" name="椭圆 10"/>
          <p:cNvSpPr/>
          <p:nvPr/>
        </p:nvSpPr>
        <p:spPr>
          <a:xfrm>
            <a:off x="2150110" y="2720340"/>
            <a:ext cx="460375" cy="46736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80" dirty="0"/>
              <a:t>1</a:t>
            </a:r>
            <a:endParaRPr lang="zh-CN" altLang="en-US" sz="1880" dirty="0"/>
          </a:p>
        </p:txBody>
      </p:sp>
      <p:sp>
        <p:nvSpPr>
          <p:cNvPr id="15" name="矩形 14"/>
          <p:cNvSpPr/>
          <p:nvPr/>
        </p:nvSpPr>
        <p:spPr>
          <a:xfrm>
            <a:off x="1045210" y="2068195"/>
            <a:ext cx="143319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净利润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361690" y="3002915"/>
            <a:ext cx="2418080" cy="2938145"/>
          </a:xfrm>
          <a:prstGeom prst="roundRect">
            <a:avLst>
              <a:gd name="adj" fmla="val 7846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80"/>
          </a:p>
        </p:txBody>
      </p:sp>
      <p:sp>
        <p:nvSpPr>
          <p:cNvPr id="20" name="圆角矩形 19"/>
          <p:cNvSpPr/>
          <p:nvPr/>
        </p:nvSpPr>
        <p:spPr>
          <a:xfrm>
            <a:off x="6061710" y="3002915"/>
            <a:ext cx="2404745" cy="2938145"/>
          </a:xfrm>
          <a:prstGeom prst="roundRect">
            <a:avLst>
              <a:gd name="adj" fmla="val 7445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80"/>
          </a:p>
        </p:txBody>
      </p:sp>
      <p:grpSp>
        <p:nvGrpSpPr>
          <p:cNvPr id="5" name="组合 4"/>
          <p:cNvGrpSpPr/>
          <p:nvPr/>
        </p:nvGrpSpPr>
        <p:grpSpPr>
          <a:xfrm>
            <a:off x="3333750" y="1503680"/>
            <a:ext cx="1951355" cy="18542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80">
                <a:solidFill>
                  <a:schemeClr val="tx1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8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555740" y="1385570"/>
            <a:ext cx="2008505" cy="19291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80">
                <a:solidFill>
                  <a:schemeClr val="tx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80"/>
            </a:p>
          </p:txBody>
        </p:sp>
      </p:grpSp>
      <p:sp>
        <p:nvSpPr>
          <p:cNvPr id="13" name="椭圆 12"/>
          <p:cNvSpPr/>
          <p:nvPr/>
        </p:nvSpPr>
        <p:spPr>
          <a:xfrm>
            <a:off x="4998686" y="2818659"/>
            <a:ext cx="368677" cy="3686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80" dirty="0"/>
              <a:t>2</a:t>
            </a:r>
            <a:endParaRPr lang="zh-CN" altLang="en-US" sz="1880" dirty="0"/>
          </a:p>
        </p:txBody>
      </p:sp>
      <p:sp>
        <p:nvSpPr>
          <p:cNvPr id="14" name="椭圆 13"/>
          <p:cNvSpPr/>
          <p:nvPr/>
        </p:nvSpPr>
        <p:spPr>
          <a:xfrm>
            <a:off x="7701032" y="2818659"/>
            <a:ext cx="368677" cy="368677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80" dirty="0"/>
          </a:p>
        </p:txBody>
      </p:sp>
      <p:sp>
        <p:nvSpPr>
          <p:cNvPr id="16" name="矩形 15"/>
          <p:cNvSpPr/>
          <p:nvPr/>
        </p:nvSpPr>
        <p:spPr>
          <a:xfrm>
            <a:off x="3636010" y="2017395"/>
            <a:ext cx="134683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现金流量净额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756647" y="2198307"/>
            <a:ext cx="16078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营业收入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4035" y="3357880"/>
            <a:ext cx="2272665" cy="23977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l"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发行人最近三个会计年度净利润均为正且累计超过人民币三千万元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47415" y="3283585"/>
            <a:ext cx="2262505" cy="23977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l"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最近三个会计年度经营活动。产生的现金流量净额累计超过人民币五千万元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33567" y="3358141"/>
            <a:ext cx="1920088" cy="19183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l"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最近三个会计年度营业收入累计超过人民币三亿元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5399" y="326008"/>
            <a:ext cx="51179" cy="30880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-8890" y="326008"/>
            <a:ext cx="957050" cy="30880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542393" y="220804"/>
            <a:ext cx="1790700" cy="41402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主板发行条件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1226820" y="620395"/>
            <a:ext cx="2841625" cy="14605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 thruBlk="1"/>
      </p:transition>
    </mc:Choice>
    <mc:Fallback>
      <p:transition spd="slow">
        <p:fade thruBlk="1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7" dur="8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1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0" dur="8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1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3" dur="8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1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2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6" presetClass="emph" presetSubtype="0" fill="hold" grpId="1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75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76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bldLvl="0" animBg="1"/>
          <p:bldP spid="11" grpId="0" bldLvl="0" animBg="1"/>
          <p:bldP spid="15" grpId="0"/>
          <p:bldP spid="19" grpId="0" bldLvl="0" animBg="1"/>
          <p:bldP spid="20" grpId="0" bldLvl="0" animBg="1"/>
          <p:bldP spid="13" grpId="0" bldLvl="0" animBg="1"/>
          <p:bldP spid="14" grpId="0" bldLvl="0" animBg="1"/>
          <p:bldP spid="16" grpId="0"/>
          <p:bldP spid="17" grpId="0"/>
          <p:bldP spid="21" grpId="0"/>
          <p:bldP spid="21" grpId="1"/>
          <p:bldP spid="22" grpId="0"/>
          <p:bldP spid="22" grpId="1"/>
          <p:bldP spid="23" grpId="0"/>
          <p:bldP spid="23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7" dur="8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1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0" dur="8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1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3" dur="8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1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2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6" presetClass="emph" presetSubtype="0" fill="hold" grpId="1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75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76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bldLvl="0" animBg="1"/>
          <p:bldP spid="11" grpId="0" bldLvl="0" animBg="1"/>
          <p:bldP spid="15" grpId="0"/>
          <p:bldP spid="19" grpId="0" bldLvl="0" animBg="1"/>
          <p:bldP spid="20" grpId="0" bldLvl="0" animBg="1"/>
          <p:bldP spid="13" grpId="0" bldLvl="0" animBg="1"/>
          <p:bldP spid="14" grpId="0" bldLvl="0" animBg="1"/>
          <p:bldP spid="16" grpId="0"/>
          <p:bldP spid="17" grpId="0"/>
          <p:bldP spid="21" grpId="0"/>
          <p:bldP spid="21" grpId="1"/>
          <p:bldP spid="22" grpId="0"/>
          <p:bldP spid="22" grpId="1"/>
          <p:bldP spid="23" grpId="0"/>
          <p:bldP spid="23" grpId="1"/>
        </p:bldLst>
      </p:timing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42"/>
          <p:cNvSpPr/>
          <p:nvPr/>
        </p:nvSpPr>
        <p:spPr bwMode="auto">
          <a:xfrm>
            <a:off x="1291590" y="1373505"/>
            <a:ext cx="3070225" cy="1233805"/>
          </a:xfrm>
          <a:custGeom>
            <a:avLst/>
            <a:gdLst>
              <a:gd name="T0" fmla="*/ 0 w 4673"/>
              <a:gd name="T1" fmla="*/ 739775 h 1547"/>
              <a:gd name="T2" fmla="*/ 0 w 4673"/>
              <a:gd name="T3" fmla="*/ 0 h 1547"/>
              <a:gd name="T4" fmla="*/ 3246437 w 4673"/>
              <a:gd name="T5" fmla="*/ 0 h 154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9" cap="flat" cmpd="sng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1313" tIns="30656" rIns="61313" bIns="30656"/>
          <a:lstStyle/>
          <a:p>
            <a:endParaRPr lang="zh-CN" altLang="en-US" sz="188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Freeform 42"/>
          <p:cNvSpPr/>
          <p:nvPr/>
        </p:nvSpPr>
        <p:spPr bwMode="auto">
          <a:xfrm flipH="1">
            <a:off x="5071110" y="1658620"/>
            <a:ext cx="3201035" cy="1118235"/>
          </a:xfrm>
          <a:custGeom>
            <a:avLst/>
            <a:gdLst>
              <a:gd name="T0" fmla="*/ 0 w 4673"/>
              <a:gd name="T1" fmla="*/ 739775 h 1547"/>
              <a:gd name="T2" fmla="*/ 0 w 4673"/>
              <a:gd name="T3" fmla="*/ 0 h 1547"/>
              <a:gd name="T4" fmla="*/ 3246438 w 4673"/>
              <a:gd name="T5" fmla="*/ 0 h 154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9" cap="flat" cmpd="sng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1313" tIns="30656" rIns="61313" bIns="30656"/>
          <a:lstStyle/>
          <a:p>
            <a:endParaRPr lang="zh-CN" altLang="en-US" sz="188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Freeform 42"/>
          <p:cNvSpPr/>
          <p:nvPr/>
        </p:nvSpPr>
        <p:spPr bwMode="auto">
          <a:xfrm flipV="1">
            <a:off x="1291590" y="4963795"/>
            <a:ext cx="2741295" cy="704850"/>
          </a:xfrm>
          <a:custGeom>
            <a:avLst/>
            <a:gdLst>
              <a:gd name="T0" fmla="*/ 0 w 4673"/>
              <a:gd name="T1" fmla="*/ 738187 h 1547"/>
              <a:gd name="T2" fmla="*/ 0 w 4673"/>
              <a:gd name="T3" fmla="*/ 0 h 1547"/>
              <a:gd name="T4" fmla="*/ 3246437 w 4673"/>
              <a:gd name="T5" fmla="*/ 0 h 154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9" cap="flat" cmpd="sng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1313" tIns="30656" rIns="61313" bIns="30656"/>
          <a:lstStyle/>
          <a:p>
            <a:endParaRPr lang="zh-CN" altLang="en-US" sz="188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42"/>
          <p:cNvSpPr/>
          <p:nvPr/>
        </p:nvSpPr>
        <p:spPr bwMode="auto">
          <a:xfrm flipH="1" flipV="1">
            <a:off x="5071110" y="4963795"/>
            <a:ext cx="2527935" cy="704850"/>
          </a:xfrm>
          <a:custGeom>
            <a:avLst/>
            <a:gdLst>
              <a:gd name="T0" fmla="*/ 0 w 4673"/>
              <a:gd name="T1" fmla="*/ 738187 h 1547"/>
              <a:gd name="T2" fmla="*/ 0 w 4673"/>
              <a:gd name="T3" fmla="*/ 0 h 1547"/>
              <a:gd name="T4" fmla="*/ 3246438 w 4673"/>
              <a:gd name="T5" fmla="*/ 0 h 154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9" cap="flat" cmpd="sng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1313" tIns="30656" rIns="61313" bIns="30656"/>
          <a:lstStyle/>
          <a:p>
            <a:endParaRPr lang="zh-CN" altLang="en-US" sz="188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2"/>
          <p:cNvSpPr>
            <a:spLocks noChangeArrowheads="1"/>
          </p:cNvSpPr>
          <p:nvPr/>
        </p:nvSpPr>
        <p:spPr bwMode="auto">
          <a:xfrm>
            <a:off x="56739" y="3335404"/>
            <a:ext cx="9030521" cy="7725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61313" tIns="30656" rIns="61313" bIns="30656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185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5" name="TextBox 33"/>
          <p:cNvSpPr txBox="1">
            <a:spLocks noChangeArrowheads="1"/>
          </p:cNvSpPr>
          <p:nvPr/>
        </p:nvSpPr>
        <p:spPr bwMode="auto">
          <a:xfrm>
            <a:off x="3377673" y="3427923"/>
            <a:ext cx="2611120" cy="491490"/>
          </a:xfrm>
          <a:prstGeom prst="rect">
            <a:avLst/>
          </a:prstGeom>
          <a:noFill/>
          <a:ln>
            <a:noFill/>
          </a:ln>
        </p:spPr>
        <p:txBody>
          <a:bodyPr wrap="none" lIns="61313" tIns="30656" rIns="61313" bIns="30656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zh-CN" sz="2800" b="1" dirty="0">
                <a:solidFill>
                  <a:srgbClr val="000000"/>
                </a:solidFill>
                <a:sym typeface="楷体" panose="02010609060101010101" pitchFamily="49" charset="-122"/>
              </a:rPr>
              <a:t>创业板发行条件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sym typeface="楷体" panose="02010609060101010101" pitchFamily="49" charset="-122"/>
            </a:endParaRPr>
          </a:p>
        </p:txBody>
      </p:sp>
      <p:grpSp>
        <p:nvGrpSpPr>
          <p:cNvPr id="36" name="组合 34"/>
          <p:cNvGrpSpPr/>
          <p:nvPr/>
        </p:nvGrpSpPr>
        <p:grpSpPr bwMode="auto">
          <a:xfrm>
            <a:off x="876935" y="2491105"/>
            <a:ext cx="1017905" cy="1046480"/>
            <a:chOff x="0" y="0"/>
            <a:chExt cx="1154113" cy="1155699"/>
          </a:xfrm>
          <a:solidFill>
            <a:schemeClr val="bg1">
              <a:lumMod val="65000"/>
            </a:schemeClr>
          </a:solidFill>
        </p:grpSpPr>
        <p:sp>
          <p:nvSpPr>
            <p:cNvPr id="37" name="Oval 30"/>
            <p:cNvSpPr>
              <a:spLocks noChangeArrowheads="1"/>
            </p:cNvSpPr>
            <p:nvPr/>
          </p:nvSpPr>
          <p:spPr bwMode="auto">
            <a:xfrm>
              <a:off x="0" y="0"/>
              <a:ext cx="1154113" cy="1155699"/>
            </a:xfrm>
            <a:prstGeom prst="ellipse">
              <a:avLst/>
            </a:prstGeom>
            <a:solidFill>
              <a:schemeClr val="accent1"/>
            </a:solidFill>
            <a:ln w="63500">
              <a:solidFill>
                <a:schemeClr val="bg1"/>
              </a:solidFill>
              <a:round/>
            </a:ln>
            <a:effectLst>
              <a:outerShdw blurRad="1016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185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8" name="Freeform 34"/>
            <p:cNvSpPr>
              <a:spLocks noEditPoints="1"/>
            </p:cNvSpPr>
            <p:nvPr/>
          </p:nvSpPr>
          <p:spPr bwMode="auto">
            <a:xfrm>
              <a:off x="266700" y="128587"/>
              <a:ext cx="638175" cy="868362"/>
            </a:xfrm>
            <a:custGeom>
              <a:avLst/>
              <a:gdLst>
                <a:gd name="T0" fmla="*/ 128715 w 709"/>
                <a:gd name="T1" fmla="*/ 322149 h 965"/>
                <a:gd name="T2" fmla="*/ 196223 w 709"/>
                <a:gd name="T3" fmla="*/ 480524 h 965"/>
                <a:gd name="T4" fmla="*/ 251130 w 709"/>
                <a:gd name="T5" fmla="*/ 607403 h 965"/>
                <a:gd name="T6" fmla="*/ 374444 w 709"/>
                <a:gd name="T7" fmla="*/ 611003 h 965"/>
                <a:gd name="T8" fmla="*/ 401447 w 709"/>
                <a:gd name="T9" fmla="*/ 560611 h 965"/>
                <a:gd name="T10" fmla="*/ 469855 w 709"/>
                <a:gd name="T11" fmla="*/ 432831 h 965"/>
                <a:gd name="T12" fmla="*/ 319538 w 709"/>
                <a:gd name="T13" fmla="*/ 132279 h 965"/>
                <a:gd name="T14" fmla="*/ 264631 w 709"/>
                <a:gd name="T15" fmla="*/ 650597 h 965"/>
                <a:gd name="T16" fmla="*/ 201624 w 709"/>
                <a:gd name="T17" fmla="*/ 578608 h 965"/>
                <a:gd name="T18" fmla="*/ 135916 w 709"/>
                <a:gd name="T19" fmla="*/ 455328 h 965"/>
                <a:gd name="T20" fmla="*/ 319538 w 709"/>
                <a:gd name="T21" fmla="*/ 91785 h 965"/>
                <a:gd name="T22" fmla="*/ 503159 w 709"/>
                <a:gd name="T23" fmla="*/ 455328 h 965"/>
                <a:gd name="T24" fmla="*/ 436551 w 709"/>
                <a:gd name="T25" fmla="*/ 578608 h 965"/>
                <a:gd name="T26" fmla="*/ 374444 w 709"/>
                <a:gd name="T27" fmla="*/ 650597 h 965"/>
                <a:gd name="T28" fmla="*/ 228627 w 709"/>
                <a:gd name="T29" fmla="*/ 778376 h 965"/>
                <a:gd name="T30" fmla="*/ 383445 w 709"/>
                <a:gd name="T31" fmla="*/ 807172 h 965"/>
                <a:gd name="T32" fmla="*/ 383445 w 709"/>
                <a:gd name="T33" fmla="*/ 748681 h 965"/>
                <a:gd name="T34" fmla="*/ 246629 w 709"/>
                <a:gd name="T35" fmla="*/ 796373 h 965"/>
                <a:gd name="T36" fmla="*/ 395146 w 709"/>
                <a:gd name="T37" fmla="*/ 796373 h 965"/>
                <a:gd name="T38" fmla="*/ 413149 w 709"/>
                <a:gd name="T39" fmla="*/ 778376 h 965"/>
                <a:gd name="T40" fmla="*/ 228627 w 709"/>
                <a:gd name="T41" fmla="*/ 685691 h 965"/>
                <a:gd name="T42" fmla="*/ 413149 w 709"/>
                <a:gd name="T43" fmla="*/ 778376 h 965"/>
                <a:gd name="T44" fmla="*/ 411348 w 709"/>
                <a:gd name="T45" fmla="*/ 362642 h 965"/>
                <a:gd name="T46" fmla="*/ 349241 w 709"/>
                <a:gd name="T47" fmla="*/ 424733 h 965"/>
                <a:gd name="T48" fmla="*/ 288934 w 709"/>
                <a:gd name="T49" fmla="*/ 424733 h 965"/>
                <a:gd name="T50" fmla="*/ 226827 w 709"/>
                <a:gd name="T51" fmla="*/ 362642 h 965"/>
                <a:gd name="T52" fmla="*/ 226827 w 709"/>
                <a:gd name="T53" fmla="*/ 302352 h 965"/>
                <a:gd name="T54" fmla="*/ 288934 w 709"/>
                <a:gd name="T55" fmla="*/ 239362 h 965"/>
                <a:gd name="T56" fmla="*/ 349241 w 709"/>
                <a:gd name="T57" fmla="*/ 239362 h 965"/>
                <a:gd name="T58" fmla="*/ 411348 w 709"/>
                <a:gd name="T59" fmla="*/ 302352 h 965"/>
                <a:gd name="T60" fmla="*/ 612972 w 709"/>
                <a:gd name="T61" fmla="*/ 293353 h 965"/>
                <a:gd name="T62" fmla="*/ 580568 w 709"/>
                <a:gd name="T63" fmla="*/ 322149 h 965"/>
                <a:gd name="T64" fmla="*/ 612972 w 709"/>
                <a:gd name="T65" fmla="*/ 341046 h 965"/>
                <a:gd name="T66" fmla="*/ 612972 w 709"/>
                <a:gd name="T67" fmla="*/ 293353 h 965"/>
                <a:gd name="T68" fmla="*/ 542764 w 709"/>
                <a:gd name="T69" fmla="*/ 127780 h 965"/>
                <a:gd name="T70" fmla="*/ 509460 w 709"/>
                <a:gd name="T71" fmla="*/ 94485 h 965"/>
                <a:gd name="T72" fmla="*/ 518461 w 709"/>
                <a:gd name="T73" fmla="*/ 152976 h 965"/>
                <a:gd name="T74" fmla="*/ 342040 w 709"/>
                <a:gd name="T75" fmla="*/ 61190 h 965"/>
                <a:gd name="T76" fmla="*/ 318637 w 709"/>
                <a:gd name="T77" fmla="*/ 0 h 965"/>
                <a:gd name="T78" fmla="*/ 294335 w 709"/>
                <a:gd name="T79" fmla="*/ 61190 h 965"/>
                <a:gd name="T80" fmla="*/ 117014 w 709"/>
                <a:gd name="T81" fmla="*/ 155675 h 965"/>
                <a:gd name="T82" fmla="*/ 127815 w 709"/>
                <a:gd name="T83" fmla="*/ 98084 h 965"/>
                <a:gd name="T84" fmla="*/ 93611 w 709"/>
                <a:gd name="T85" fmla="*/ 132279 h 965"/>
                <a:gd name="T86" fmla="*/ 57607 w 709"/>
                <a:gd name="T87" fmla="*/ 322149 h 965"/>
                <a:gd name="T88" fmla="*/ 25203 w 709"/>
                <a:gd name="T89" fmla="*/ 293353 h 965"/>
                <a:gd name="T90" fmla="*/ 25203 w 709"/>
                <a:gd name="T91" fmla="*/ 341046 h 965"/>
                <a:gd name="T92" fmla="*/ 57607 w 709"/>
                <a:gd name="T93" fmla="*/ 322149 h 96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09" h="965">
                  <a:moveTo>
                    <a:pt x="355" y="147"/>
                  </a:moveTo>
                  <a:cubicBezTo>
                    <a:pt x="238" y="147"/>
                    <a:pt x="143" y="241"/>
                    <a:pt x="143" y="358"/>
                  </a:cubicBezTo>
                  <a:cubicBezTo>
                    <a:pt x="143" y="414"/>
                    <a:pt x="187" y="481"/>
                    <a:pt x="188" y="481"/>
                  </a:cubicBezTo>
                  <a:cubicBezTo>
                    <a:pt x="197" y="496"/>
                    <a:pt x="210" y="519"/>
                    <a:pt x="218" y="534"/>
                  </a:cubicBezTo>
                  <a:lnTo>
                    <a:pt x="264" y="623"/>
                  </a:lnTo>
                  <a:cubicBezTo>
                    <a:pt x="272" y="639"/>
                    <a:pt x="279" y="662"/>
                    <a:pt x="279" y="675"/>
                  </a:cubicBezTo>
                  <a:cubicBezTo>
                    <a:pt x="279" y="675"/>
                    <a:pt x="284" y="679"/>
                    <a:pt x="294" y="679"/>
                  </a:cubicBezTo>
                  <a:lnTo>
                    <a:pt x="416" y="679"/>
                  </a:lnTo>
                  <a:cubicBezTo>
                    <a:pt x="425" y="679"/>
                    <a:pt x="430" y="675"/>
                    <a:pt x="431" y="674"/>
                  </a:cubicBezTo>
                  <a:cubicBezTo>
                    <a:pt x="430" y="662"/>
                    <a:pt x="437" y="639"/>
                    <a:pt x="446" y="623"/>
                  </a:cubicBezTo>
                  <a:lnTo>
                    <a:pt x="491" y="534"/>
                  </a:lnTo>
                  <a:cubicBezTo>
                    <a:pt x="499" y="519"/>
                    <a:pt x="513" y="495"/>
                    <a:pt x="522" y="481"/>
                  </a:cubicBezTo>
                  <a:cubicBezTo>
                    <a:pt x="537" y="458"/>
                    <a:pt x="566" y="402"/>
                    <a:pt x="566" y="358"/>
                  </a:cubicBezTo>
                  <a:cubicBezTo>
                    <a:pt x="566" y="241"/>
                    <a:pt x="471" y="147"/>
                    <a:pt x="355" y="147"/>
                  </a:cubicBezTo>
                  <a:close/>
                  <a:moveTo>
                    <a:pt x="416" y="723"/>
                  </a:moveTo>
                  <a:lnTo>
                    <a:pt x="294" y="723"/>
                  </a:lnTo>
                  <a:cubicBezTo>
                    <a:pt x="261" y="723"/>
                    <a:pt x="235" y="702"/>
                    <a:pt x="235" y="675"/>
                  </a:cubicBezTo>
                  <a:cubicBezTo>
                    <a:pt x="235" y="671"/>
                    <a:pt x="231" y="656"/>
                    <a:pt x="224" y="643"/>
                  </a:cubicBezTo>
                  <a:lnTo>
                    <a:pt x="179" y="554"/>
                  </a:lnTo>
                  <a:cubicBezTo>
                    <a:pt x="172" y="540"/>
                    <a:pt x="159" y="519"/>
                    <a:pt x="151" y="506"/>
                  </a:cubicBezTo>
                  <a:cubicBezTo>
                    <a:pt x="145" y="498"/>
                    <a:pt x="99" y="425"/>
                    <a:pt x="99" y="358"/>
                  </a:cubicBezTo>
                  <a:cubicBezTo>
                    <a:pt x="99" y="217"/>
                    <a:pt x="214" y="102"/>
                    <a:pt x="355" y="102"/>
                  </a:cubicBezTo>
                  <a:cubicBezTo>
                    <a:pt x="495" y="102"/>
                    <a:pt x="610" y="217"/>
                    <a:pt x="610" y="358"/>
                  </a:cubicBezTo>
                  <a:cubicBezTo>
                    <a:pt x="610" y="425"/>
                    <a:pt x="564" y="498"/>
                    <a:pt x="559" y="506"/>
                  </a:cubicBezTo>
                  <a:cubicBezTo>
                    <a:pt x="550" y="518"/>
                    <a:pt x="537" y="541"/>
                    <a:pt x="530" y="554"/>
                  </a:cubicBezTo>
                  <a:lnTo>
                    <a:pt x="485" y="643"/>
                  </a:lnTo>
                  <a:cubicBezTo>
                    <a:pt x="478" y="656"/>
                    <a:pt x="475" y="671"/>
                    <a:pt x="475" y="675"/>
                  </a:cubicBezTo>
                  <a:cubicBezTo>
                    <a:pt x="475" y="702"/>
                    <a:pt x="449" y="723"/>
                    <a:pt x="416" y="723"/>
                  </a:cubicBezTo>
                  <a:close/>
                  <a:moveTo>
                    <a:pt x="287" y="832"/>
                  </a:moveTo>
                  <a:cubicBezTo>
                    <a:pt x="269" y="832"/>
                    <a:pt x="254" y="846"/>
                    <a:pt x="254" y="865"/>
                  </a:cubicBezTo>
                  <a:cubicBezTo>
                    <a:pt x="254" y="883"/>
                    <a:pt x="269" y="897"/>
                    <a:pt x="287" y="897"/>
                  </a:cubicBezTo>
                  <a:lnTo>
                    <a:pt x="426" y="897"/>
                  </a:lnTo>
                  <a:cubicBezTo>
                    <a:pt x="444" y="897"/>
                    <a:pt x="459" y="883"/>
                    <a:pt x="459" y="865"/>
                  </a:cubicBezTo>
                  <a:cubicBezTo>
                    <a:pt x="459" y="846"/>
                    <a:pt x="444" y="832"/>
                    <a:pt x="426" y="832"/>
                  </a:cubicBezTo>
                  <a:lnTo>
                    <a:pt x="287" y="832"/>
                  </a:lnTo>
                  <a:close/>
                  <a:moveTo>
                    <a:pt x="274" y="885"/>
                  </a:moveTo>
                  <a:cubicBezTo>
                    <a:pt x="276" y="929"/>
                    <a:pt x="312" y="965"/>
                    <a:pt x="356" y="965"/>
                  </a:cubicBezTo>
                  <a:cubicBezTo>
                    <a:pt x="401" y="965"/>
                    <a:pt x="437" y="929"/>
                    <a:pt x="439" y="885"/>
                  </a:cubicBezTo>
                  <a:lnTo>
                    <a:pt x="274" y="885"/>
                  </a:lnTo>
                  <a:close/>
                  <a:moveTo>
                    <a:pt x="459" y="865"/>
                  </a:moveTo>
                  <a:lnTo>
                    <a:pt x="254" y="865"/>
                  </a:lnTo>
                  <a:lnTo>
                    <a:pt x="254" y="762"/>
                  </a:lnTo>
                  <a:lnTo>
                    <a:pt x="459" y="762"/>
                  </a:lnTo>
                  <a:lnTo>
                    <a:pt x="459" y="865"/>
                  </a:lnTo>
                  <a:close/>
                  <a:moveTo>
                    <a:pt x="491" y="369"/>
                  </a:moveTo>
                  <a:cubicBezTo>
                    <a:pt x="491" y="388"/>
                    <a:pt x="476" y="403"/>
                    <a:pt x="457" y="403"/>
                  </a:cubicBezTo>
                  <a:lnTo>
                    <a:pt x="388" y="403"/>
                  </a:lnTo>
                  <a:lnTo>
                    <a:pt x="388" y="472"/>
                  </a:lnTo>
                  <a:cubicBezTo>
                    <a:pt x="388" y="491"/>
                    <a:pt x="373" y="506"/>
                    <a:pt x="355" y="506"/>
                  </a:cubicBezTo>
                  <a:cubicBezTo>
                    <a:pt x="336" y="506"/>
                    <a:pt x="321" y="491"/>
                    <a:pt x="321" y="472"/>
                  </a:cubicBezTo>
                  <a:lnTo>
                    <a:pt x="321" y="403"/>
                  </a:lnTo>
                  <a:lnTo>
                    <a:pt x="252" y="403"/>
                  </a:lnTo>
                  <a:cubicBezTo>
                    <a:pt x="233" y="403"/>
                    <a:pt x="218" y="388"/>
                    <a:pt x="218" y="369"/>
                  </a:cubicBezTo>
                  <a:cubicBezTo>
                    <a:pt x="218" y="351"/>
                    <a:pt x="233" y="336"/>
                    <a:pt x="252" y="336"/>
                  </a:cubicBezTo>
                  <a:lnTo>
                    <a:pt x="321" y="336"/>
                  </a:lnTo>
                  <a:lnTo>
                    <a:pt x="321" y="266"/>
                  </a:lnTo>
                  <a:cubicBezTo>
                    <a:pt x="321" y="248"/>
                    <a:pt x="336" y="233"/>
                    <a:pt x="355" y="233"/>
                  </a:cubicBezTo>
                  <a:cubicBezTo>
                    <a:pt x="373" y="233"/>
                    <a:pt x="388" y="248"/>
                    <a:pt x="388" y="266"/>
                  </a:cubicBezTo>
                  <a:lnTo>
                    <a:pt x="388" y="336"/>
                  </a:lnTo>
                  <a:lnTo>
                    <a:pt x="457" y="336"/>
                  </a:lnTo>
                  <a:cubicBezTo>
                    <a:pt x="476" y="336"/>
                    <a:pt x="491" y="351"/>
                    <a:pt x="491" y="369"/>
                  </a:cubicBezTo>
                  <a:close/>
                  <a:moveTo>
                    <a:pt x="681" y="326"/>
                  </a:moveTo>
                  <a:lnTo>
                    <a:pt x="643" y="326"/>
                  </a:lnTo>
                  <a:cubicBezTo>
                    <a:pt x="644" y="336"/>
                    <a:pt x="645" y="347"/>
                    <a:pt x="645" y="358"/>
                  </a:cubicBezTo>
                  <a:cubicBezTo>
                    <a:pt x="645" y="365"/>
                    <a:pt x="644" y="372"/>
                    <a:pt x="643" y="379"/>
                  </a:cubicBezTo>
                  <a:lnTo>
                    <a:pt x="681" y="379"/>
                  </a:lnTo>
                  <a:cubicBezTo>
                    <a:pt x="696" y="379"/>
                    <a:pt x="709" y="367"/>
                    <a:pt x="709" y="352"/>
                  </a:cubicBezTo>
                  <a:cubicBezTo>
                    <a:pt x="709" y="338"/>
                    <a:pt x="696" y="326"/>
                    <a:pt x="681" y="326"/>
                  </a:cubicBezTo>
                  <a:close/>
                  <a:moveTo>
                    <a:pt x="576" y="170"/>
                  </a:moveTo>
                  <a:lnTo>
                    <a:pt x="603" y="142"/>
                  </a:lnTo>
                  <a:cubicBezTo>
                    <a:pt x="614" y="131"/>
                    <a:pt x="614" y="114"/>
                    <a:pt x="604" y="104"/>
                  </a:cubicBezTo>
                  <a:cubicBezTo>
                    <a:pt x="594" y="94"/>
                    <a:pt x="577" y="94"/>
                    <a:pt x="566" y="105"/>
                  </a:cubicBezTo>
                  <a:lnTo>
                    <a:pt x="538" y="132"/>
                  </a:lnTo>
                  <a:cubicBezTo>
                    <a:pt x="552" y="144"/>
                    <a:pt x="564" y="156"/>
                    <a:pt x="576" y="170"/>
                  </a:cubicBezTo>
                  <a:close/>
                  <a:moveTo>
                    <a:pt x="354" y="67"/>
                  </a:moveTo>
                  <a:cubicBezTo>
                    <a:pt x="363" y="67"/>
                    <a:pt x="372" y="68"/>
                    <a:pt x="380" y="68"/>
                  </a:cubicBezTo>
                  <a:lnTo>
                    <a:pt x="380" y="27"/>
                  </a:lnTo>
                  <a:cubicBezTo>
                    <a:pt x="380" y="12"/>
                    <a:pt x="368" y="0"/>
                    <a:pt x="354" y="0"/>
                  </a:cubicBezTo>
                  <a:cubicBezTo>
                    <a:pt x="339" y="0"/>
                    <a:pt x="327" y="12"/>
                    <a:pt x="327" y="27"/>
                  </a:cubicBezTo>
                  <a:lnTo>
                    <a:pt x="327" y="68"/>
                  </a:lnTo>
                  <a:cubicBezTo>
                    <a:pt x="336" y="68"/>
                    <a:pt x="345" y="67"/>
                    <a:pt x="354" y="67"/>
                  </a:cubicBezTo>
                  <a:close/>
                  <a:moveTo>
                    <a:pt x="130" y="173"/>
                  </a:moveTo>
                  <a:cubicBezTo>
                    <a:pt x="142" y="159"/>
                    <a:pt x="154" y="147"/>
                    <a:pt x="168" y="135"/>
                  </a:cubicBezTo>
                  <a:lnTo>
                    <a:pt x="142" y="109"/>
                  </a:lnTo>
                  <a:cubicBezTo>
                    <a:pt x="131" y="99"/>
                    <a:pt x="114" y="98"/>
                    <a:pt x="104" y="109"/>
                  </a:cubicBezTo>
                  <a:cubicBezTo>
                    <a:pt x="93" y="119"/>
                    <a:pt x="94" y="136"/>
                    <a:pt x="104" y="147"/>
                  </a:cubicBezTo>
                  <a:lnTo>
                    <a:pt x="130" y="173"/>
                  </a:lnTo>
                  <a:close/>
                  <a:moveTo>
                    <a:pt x="64" y="358"/>
                  </a:moveTo>
                  <a:cubicBezTo>
                    <a:pt x="64" y="347"/>
                    <a:pt x="64" y="336"/>
                    <a:pt x="66" y="326"/>
                  </a:cubicBezTo>
                  <a:lnTo>
                    <a:pt x="28" y="326"/>
                  </a:lnTo>
                  <a:cubicBezTo>
                    <a:pt x="13" y="326"/>
                    <a:pt x="0" y="338"/>
                    <a:pt x="0" y="352"/>
                  </a:cubicBezTo>
                  <a:cubicBezTo>
                    <a:pt x="0" y="367"/>
                    <a:pt x="13" y="379"/>
                    <a:pt x="28" y="379"/>
                  </a:cubicBezTo>
                  <a:lnTo>
                    <a:pt x="65" y="379"/>
                  </a:lnTo>
                  <a:cubicBezTo>
                    <a:pt x="64" y="372"/>
                    <a:pt x="64" y="365"/>
                    <a:pt x="64" y="3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88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7"/>
          <p:cNvGrpSpPr/>
          <p:nvPr/>
        </p:nvGrpSpPr>
        <p:grpSpPr bwMode="auto">
          <a:xfrm>
            <a:off x="634365" y="3919220"/>
            <a:ext cx="1036955" cy="965200"/>
            <a:chOff x="0" y="0"/>
            <a:chExt cx="1154113" cy="1155698"/>
          </a:xfrm>
          <a:solidFill>
            <a:schemeClr val="bg1">
              <a:lumMod val="65000"/>
            </a:schemeClr>
          </a:solidFill>
        </p:grpSpPr>
        <p:sp>
          <p:nvSpPr>
            <p:cNvPr id="40" name="Oval 31"/>
            <p:cNvSpPr>
              <a:spLocks noChangeArrowheads="1"/>
            </p:cNvSpPr>
            <p:nvPr/>
          </p:nvSpPr>
          <p:spPr bwMode="auto">
            <a:xfrm>
              <a:off x="0" y="0"/>
              <a:ext cx="1154113" cy="1155699"/>
            </a:xfrm>
            <a:prstGeom prst="ellipse">
              <a:avLst/>
            </a:prstGeom>
            <a:solidFill>
              <a:schemeClr val="accent2"/>
            </a:solidFill>
            <a:ln w="63500">
              <a:solidFill>
                <a:schemeClr val="bg1"/>
              </a:solidFill>
              <a:round/>
            </a:ln>
            <a:effectLst>
              <a:outerShdw blurRad="1016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185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1" name="Freeform 35"/>
            <p:cNvSpPr>
              <a:spLocks noEditPoints="1"/>
            </p:cNvSpPr>
            <p:nvPr/>
          </p:nvSpPr>
          <p:spPr bwMode="auto">
            <a:xfrm>
              <a:off x="269875" y="169862"/>
              <a:ext cx="563563" cy="766762"/>
            </a:xfrm>
            <a:custGeom>
              <a:avLst/>
              <a:gdLst>
                <a:gd name="T0" fmla="*/ 73939 w 625"/>
                <a:gd name="T1" fmla="*/ 124194 h 852"/>
                <a:gd name="T2" fmla="*/ 62217 w 625"/>
                <a:gd name="T3" fmla="*/ 766762 h 852"/>
                <a:gd name="T4" fmla="*/ 563563 w 625"/>
                <a:gd name="T5" fmla="*/ 188091 h 852"/>
                <a:gd name="T6" fmla="*/ 520281 w 625"/>
                <a:gd name="T7" fmla="*/ 201590 h 852"/>
                <a:gd name="T8" fmla="*/ 64021 w 625"/>
                <a:gd name="T9" fmla="*/ 722664 h 852"/>
                <a:gd name="T10" fmla="*/ 243459 w 625"/>
                <a:gd name="T11" fmla="*/ 81896 h 852"/>
                <a:gd name="T12" fmla="*/ 320104 w 625"/>
                <a:gd name="T13" fmla="*/ 81896 h 852"/>
                <a:gd name="T14" fmla="*/ 280429 w 625"/>
                <a:gd name="T15" fmla="*/ 122394 h 852"/>
                <a:gd name="T16" fmla="*/ 196571 w 625"/>
                <a:gd name="T17" fmla="*/ 83696 h 852"/>
                <a:gd name="T18" fmla="*/ 103696 w 625"/>
                <a:gd name="T19" fmla="*/ 194390 h 852"/>
                <a:gd name="T20" fmla="*/ 459867 w 625"/>
                <a:gd name="T21" fmla="*/ 194390 h 852"/>
                <a:gd name="T22" fmla="*/ 366992 w 625"/>
                <a:gd name="T23" fmla="*/ 83696 h 852"/>
                <a:gd name="T24" fmla="*/ 196571 w 625"/>
                <a:gd name="T25" fmla="*/ 83696 h 852"/>
                <a:gd name="T26" fmla="*/ 199276 w 625"/>
                <a:gd name="T27" fmla="*/ 582271 h 852"/>
                <a:gd name="T28" fmla="*/ 136157 w 625"/>
                <a:gd name="T29" fmla="*/ 600270 h 852"/>
                <a:gd name="T30" fmla="*/ 122631 w 625"/>
                <a:gd name="T31" fmla="*/ 613770 h 852"/>
                <a:gd name="T32" fmla="*/ 199276 w 625"/>
                <a:gd name="T33" fmla="*/ 619169 h 852"/>
                <a:gd name="T34" fmla="*/ 119025 w 625"/>
                <a:gd name="T35" fmla="*/ 658767 h 852"/>
                <a:gd name="T36" fmla="*/ 218212 w 625"/>
                <a:gd name="T37" fmla="*/ 610170 h 852"/>
                <a:gd name="T38" fmla="*/ 218212 w 625"/>
                <a:gd name="T39" fmla="*/ 578671 h 852"/>
                <a:gd name="T40" fmla="*/ 99187 w 625"/>
                <a:gd name="T41" fmla="*/ 584971 h 852"/>
                <a:gd name="T42" fmla="*/ 192964 w 625"/>
                <a:gd name="T43" fmla="*/ 683966 h 852"/>
                <a:gd name="T44" fmla="*/ 192964 w 625"/>
                <a:gd name="T45" fmla="*/ 301485 h 852"/>
                <a:gd name="T46" fmla="*/ 136157 w 625"/>
                <a:gd name="T47" fmla="*/ 318584 h 852"/>
                <a:gd name="T48" fmla="*/ 155994 w 625"/>
                <a:gd name="T49" fmla="*/ 368982 h 852"/>
                <a:gd name="T50" fmla="*/ 119025 w 625"/>
                <a:gd name="T51" fmla="*/ 382481 h 852"/>
                <a:gd name="T52" fmla="*/ 192964 w 625"/>
                <a:gd name="T53" fmla="*/ 281686 h 852"/>
                <a:gd name="T54" fmla="*/ 99187 w 625"/>
                <a:gd name="T55" fmla="*/ 380681 h 852"/>
                <a:gd name="T56" fmla="*/ 217310 w 625"/>
                <a:gd name="T57" fmla="*/ 323084 h 852"/>
                <a:gd name="T58" fmla="*/ 216408 w 625"/>
                <a:gd name="T59" fmla="*/ 296985 h 852"/>
                <a:gd name="T60" fmla="*/ 199276 w 625"/>
                <a:gd name="T61" fmla="*/ 452678 h 852"/>
                <a:gd name="T62" fmla="*/ 122631 w 625"/>
                <a:gd name="T63" fmla="*/ 471577 h 852"/>
                <a:gd name="T64" fmla="*/ 199276 w 625"/>
                <a:gd name="T65" fmla="*/ 522874 h 852"/>
                <a:gd name="T66" fmla="*/ 218212 w 625"/>
                <a:gd name="T67" fmla="*/ 438278 h 852"/>
                <a:gd name="T68" fmla="*/ 99187 w 625"/>
                <a:gd name="T69" fmla="*/ 442778 h 852"/>
                <a:gd name="T70" fmla="*/ 199276 w 625"/>
                <a:gd name="T71" fmla="*/ 541773 h 852"/>
                <a:gd name="T72" fmla="*/ 260592 w 625"/>
                <a:gd name="T73" fmla="*/ 418479 h 852"/>
                <a:gd name="T74" fmla="*/ 294856 w 625"/>
                <a:gd name="T75" fmla="*/ 650668 h 852"/>
                <a:gd name="T76" fmla="*/ 452654 w 625"/>
                <a:gd name="T77" fmla="*/ 602070 h 852"/>
                <a:gd name="T78" fmla="*/ 288544 w 625"/>
                <a:gd name="T79" fmla="*/ 644368 h 852"/>
                <a:gd name="T80" fmla="*/ 452654 w 625"/>
                <a:gd name="T81" fmla="*/ 456277 h 852"/>
                <a:gd name="T82" fmla="*/ 288544 w 625"/>
                <a:gd name="T83" fmla="*/ 368982 h 852"/>
                <a:gd name="T84" fmla="*/ 288544 w 625"/>
                <a:gd name="T85" fmla="*/ 316784 h 85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25" h="852">
                  <a:moveTo>
                    <a:pt x="48" y="224"/>
                  </a:moveTo>
                  <a:cubicBezTo>
                    <a:pt x="48" y="200"/>
                    <a:pt x="59" y="188"/>
                    <a:pt x="82" y="188"/>
                  </a:cubicBezTo>
                  <a:lnTo>
                    <a:pt x="82" y="138"/>
                  </a:lnTo>
                  <a:cubicBezTo>
                    <a:pt x="39" y="139"/>
                    <a:pt x="0" y="167"/>
                    <a:pt x="0" y="209"/>
                  </a:cubicBezTo>
                  <a:lnTo>
                    <a:pt x="0" y="783"/>
                  </a:lnTo>
                  <a:cubicBezTo>
                    <a:pt x="0" y="818"/>
                    <a:pt x="34" y="852"/>
                    <a:pt x="69" y="852"/>
                  </a:cubicBezTo>
                  <a:lnTo>
                    <a:pt x="556" y="852"/>
                  </a:lnTo>
                  <a:cubicBezTo>
                    <a:pt x="591" y="852"/>
                    <a:pt x="625" y="818"/>
                    <a:pt x="625" y="783"/>
                  </a:cubicBezTo>
                  <a:lnTo>
                    <a:pt x="625" y="209"/>
                  </a:lnTo>
                  <a:cubicBezTo>
                    <a:pt x="625" y="167"/>
                    <a:pt x="586" y="139"/>
                    <a:pt x="543" y="138"/>
                  </a:cubicBezTo>
                  <a:lnTo>
                    <a:pt x="543" y="188"/>
                  </a:lnTo>
                  <a:cubicBezTo>
                    <a:pt x="566" y="188"/>
                    <a:pt x="577" y="200"/>
                    <a:pt x="577" y="224"/>
                  </a:cubicBezTo>
                  <a:lnTo>
                    <a:pt x="577" y="768"/>
                  </a:lnTo>
                  <a:cubicBezTo>
                    <a:pt x="577" y="785"/>
                    <a:pt x="570" y="803"/>
                    <a:pt x="554" y="803"/>
                  </a:cubicBezTo>
                  <a:lnTo>
                    <a:pt x="71" y="803"/>
                  </a:lnTo>
                  <a:cubicBezTo>
                    <a:pt x="53" y="803"/>
                    <a:pt x="48" y="783"/>
                    <a:pt x="48" y="764"/>
                  </a:cubicBezTo>
                  <a:lnTo>
                    <a:pt x="48" y="224"/>
                  </a:lnTo>
                  <a:close/>
                  <a:moveTo>
                    <a:pt x="270" y="91"/>
                  </a:moveTo>
                  <a:cubicBezTo>
                    <a:pt x="270" y="71"/>
                    <a:pt x="289" y="52"/>
                    <a:pt x="309" y="52"/>
                  </a:cubicBezTo>
                  <a:lnTo>
                    <a:pt x="316" y="52"/>
                  </a:lnTo>
                  <a:cubicBezTo>
                    <a:pt x="336" y="52"/>
                    <a:pt x="355" y="71"/>
                    <a:pt x="355" y="91"/>
                  </a:cubicBezTo>
                  <a:lnTo>
                    <a:pt x="355" y="95"/>
                  </a:lnTo>
                  <a:cubicBezTo>
                    <a:pt x="355" y="117"/>
                    <a:pt x="336" y="136"/>
                    <a:pt x="314" y="136"/>
                  </a:cubicBezTo>
                  <a:lnTo>
                    <a:pt x="311" y="136"/>
                  </a:lnTo>
                  <a:cubicBezTo>
                    <a:pt x="289" y="136"/>
                    <a:pt x="270" y="117"/>
                    <a:pt x="270" y="95"/>
                  </a:cubicBezTo>
                  <a:lnTo>
                    <a:pt x="270" y="91"/>
                  </a:lnTo>
                  <a:close/>
                  <a:moveTo>
                    <a:pt x="218" y="93"/>
                  </a:moveTo>
                  <a:lnTo>
                    <a:pt x="149" y="93"/>
                  </a:lnTo>
                  <a:cubicBezTo>
                    <a:pt x="126" y="93"/>
                    <a:pt x="115" y="104"/>
                    <a:pt x="115" y="127"/>
                  </a:cubicBezTo>
                  <a:lnTo>
                    <a:pt x="115" y="216"/>
                  </a:lnTo>
                  <a:cubicBezTo>
                    <a:pt x="115" y="231"/>
                    <a:pt x="124" y="246"/>
                    <a:pt x="138" y="246"/>
                  </a:cubicBezTo>
                  <a:lnTo>
                    <a:pt x="487" y="246"/>
                  </a:lnTo>
                  <a:cubicBezTo>
                    <a:pt x="501" y="246"/>
                    <a:pt x="510" y="231"/>
                    <a:pt x="510" y="216"/>
                  </a:cubicBezTo>
                  <a:lnTo>
                    <a:pt x="510" y="127"/>
                  </a:lnTo>
                  <a:cubicBezTo>
                    <a:pt x="510" y="104"/>
                    <a:pt x="499" y="93"/>
                    <a:pt x="476" y="93"/>
                  </a:cubicBezTo>
                  <a:lnTo>
                    <a:pt x="407" y="93"/>
                  </a:lnTo>
                  <a:cubicBezTo>
                    <a:pt x="407" y="45"/>
                    <a:pt x="366" y="0"/>
                    <a:pt x="320" y="0"/>
                  </a:cubicBezTo>
                  <a:lnTo>
                    <a:pt x="305" y="0"/>
                  </a:lnTo>
                  <a:cubicBezTo>
                    <a:pt x="259" y="0"/>
                    <a:pt x="218" y="45"/>
                    <a:pt x="218" y="93"/>
                  </a:cubicBezTo>
                  <a:close/>
                  <a:moveTo>
                    <a:pt x="132" y="654"/>
                  </a:moveTo>
                  <a:cubicBezTo>
                    <a:pt x="132" y="649"/>
                    <a:pt x="133" y="647"/>
                    <a:pt x="138" y="647"/>
                  </a:cubicBezTo>
                  <a:lnTo>
                    <a:pt x="221" y="647"/>
                  </a:lnTo>
                  <a:lnTo>
                    <a:pt x="221" y="654"/>
                  </a:lnTo>
                  <a:cubicBezTo>
                    <a:pt x="221" y="661"/>
                    <a:pt x="186" y="680"/>
                    <a:pt x="180" y="684"/>
                  </a:cubicBezTo>
                  <a:cubicBezTo>
                    <a:pt x="174" y="679"/>
                    <a:pt x="161" y="667"/>
                    <a:pt x="151" y="667"/>
                  </a:cubicBezTo>
                  <a:lnTo>
                    <a:pt x="149" y="667"/>
                  </a:lnTo>
                  <a:cubicBezTo>
                    <a:pt x="144" y="667"/>
                    <a:pt x="136" y="675"/>
                    <a:pt x="136" y="680"/>
                  </a:cubicBezTo>
                  <a:lnTo>
                    <a:pt x="136" y="682"/>
                  </a:lnTo>
                  <a:cubicBezTo>
                    <a:pt x="136" y="688"/>
                    <a:pt x="167" y="721"/>
                    <a:pt x="173" y="721"/>
                  </a:cubicBezTo>
                  <a:lnTo>
                    <a:pt x="175" y="721"/>
                  </a:lnTo>
                  <a:cubicBezTo>
                    <a:pt x="180" y="721"/>
                    <a:pt x="214" y="693"/>
                    <a:pt x="221" y="688"/>
                  </a:cubicBezTo>
                  <a:cubicBezTo>
                    <a:pt x="221" y="700"/>
                    <a:pt x="225" y="738"/>
                    <a:pt x="214" y="738"/>
                  </a:cubicBezTo>
                  <a:lnTo>
                    <a:pt x="138" y="738"/>
                  </a:lnTo>
                  <a:cubicBezTo>
                    <a:pt x="133" y="738"/>
                    <a:pt x="132" y="737"/>
                    <a:pt x="132" y="732"/>
                  </a:cubicBezTo>
                  <a:lnTo>
                    <a:pt x="132" y="654"/>
                  </a:lnTo>
                  <a:close/>
                  <a:moveTo>
                    <a:pt x="214" y="760"/>
                  </a:moveTo>
                  <a:cubicBezTo>
                    <a:pt x="255" y="760"/>
                    <a:pt x="240" y="715"/>
                    <a:pt x="242" y="678"/>
                  </a:cubicBezTo>
                  <a:cubicBezTo>
                    <a:pt x="243" y="658"/>
                    <a:pt x="292" y="642"/>
                    <a:pt x="296" y="624"/>
                  </a:cubicBezTo>
                  <a:lnTo>
                    <a:pt x="290" y="624"/>
                  </a:lnTo>
                  <a:cubicBezTo>
                    <a:pt x="275" y="624"/>
                    <a:pt x="253" y="637"/>
                    <a:pt x="242" y="643"/>
                  </a:cubicBezTo>
                  <a:cubicBezTo>
                    <a:pt x="237" y="635"/>
                    <a:pt x="232" y="626"/>
                    <a:pt x="218" y="626"/>
                  </a:cubicBezTo>
                  <a:lnTo>
                    <a:pt x="134" y="626"/>
                  </a:lnTo>
                  <a:cubicBezTo>
                    <a:pt x="122" y="626"/>
                    <a:pt x="110" y="637"/>
                    <a:pt x="110" y="650"/>
                  </a:cubicBezTo>
                  <a:lnTo>
                    <a:pt x="110" y="736"/>
                  </a:lnTo>
                  <a:cubicBezTo>
                    <a:pt x="110" y="750"/>
                    <a:pt x="123" y="760"/>
                    <a:pt x="138" y="760"/>
                  </a:cubicBezTo>
                  <a:lnTo>
                    <a:pt x="214" y="760"/>
                  </a:lnTo>
                  <a:close/>
                  <a:moveTo>
                    <a:pt x="132" y="341"/>
                  </a:moveTo>
                  <a:cubicBezTo>
                    <a:pt x="132" y="336"/>
                    <a:pt x="133" y="335"/>
                    <a:pt x="138" y="335"/>
                  </a:cubicBezTo>
                  <a:lnTo>
                    <a:pt x="214" y="335"/>
                  </a:lnTo>
                  <a:cubicBezTo>
                    <a:pt x="219" y="335"/>
                    <a:pt x="221" y="336"/>
                    <a:pt x="221" y="341"/>
                  </a:cubicBezTo>
                  <a:cubicBezTo>
                    <a:pt x="221" y="346"/>
                    <a:pt x="184" y="371"/>
                    <a:pt x="180" y="371"/>
                  </a:cubicBezTo>
                  <a:cubicBezTo>
                    <a:pt x="175" y="371"/>
                    <a:pt x="164" y="354"/>
                    <a:pt x="151" y="354"/>
                  </a:cubicBezTo>
                  <a:cubicBezTo>
                    <a:pt x="145" y="354"/>
                    <a:pt x="136" y="361"/>
                    <a:pt x="136" y="367"/>
                  </a:cubicBezTo>
                  <a:lnTo>
                    <a:pt x="136" y="369"/>
                  </a:lnTo>
                  <a:cubicBezTo>
                    <a:pt x="136" y="378"/>
                    <a:pt x="166" y="406"/>
                    <a:pt x="173" y="410"/>
                  </a:cubicBezTo>
                  <a:lnTo>
                    <a:pt x="221" y="376"/>
                  </a:lnTo>
                  <a:lnTo>
                    <a:pt x="221" y="425"/>
                  </a:lnTo>
                  <a:lnTo>
                    <a:pt x="132" y="425"/>
                  </a:lnTo>
                  <a:lnTo>
                    <a:pt x="132" y="341"/>
                  </a:lnTo>
                  <a:close/>
                  <a:moveTo>
                    <a:pt x="240" y="330"/>
                  </a:moveTo>
                  <a:cubicBezTo>
                    <a:pt x="237" y="319"/>
                    <a:pt x="228" y="313"/>
                    <a:pt x="214" y="313"/>
                  </a:cubicBezTo>
                  <a:lnTo>
                    <a:pt x="138" y="313"/>
                  </a:lnTo>
                  <a:cubicBezTo>
                    <a:pt x="123" y="313"/>
                    <a:pt x="110" y="322"/>
                    <a:pt x="110" y="337"/>
                  </a:cubicBezTo>
                  <a:lnTo>
                    <a:pt x="110" y="423"/>
                  </a:lnTo>
                  <a:cubicBezTo>
                    <a:pt x="110" y="436"/>
                    <a:pt x="122" y="447"/>
                    <a:pt x="134" y="447"/>
                  </a:cubicBezTo>
                  <a:lnTo>
                    <a:pt x="218" y="447"/>
                  </a:lnTo>
                  <a:cubicBezTo>
                    <a:pt x="252" y="447"/>
                    <a:pt x="242" y="393"/>
                    <a:pt x="241" y="359"/>
                  </a:cubicBezTo>
                  <a:lnTo>
                    <a:pt x="296" y="313"/>
                  </a:lnTo>
                  <a:cubicBezTo>
                    <a:pt x="296" y="313"/>
                    <a:pt x="292" y="311"/>
                    <a:pt x="292" y="311"/>
                  </a:cubicBezTo>
                  <a:cubicBezTo>
                    <a:pt x="271" y="311"/>
                    <a:pt x="253" y="329"/>
                    <a:pt x="240" y="330"/>
                  </a:cubicBezTo>
                  <a:close/>
                  <a:moveTo>
                    <a:pt x="132" y="492"/>
                  </a:moveTo>
                  <a:lnTo>
                    <a:pt x="221" y="492"/>
                  </a:lnTo>
                  <a:lnTo>
                    <a:pt x="221" y="503"/>
                  </a:lnTo>
                  <a:lnTo>
                    <a:pt x="180" y="529"/>
                  </a:lnTo>
                  <a:lnTo>
                    <a:pt x="152" y="508"/>
                  </a:lnTo>
                  <a:cubicBezTo>
                    <a:pt x="145" y="513"/>
                    <a:pt x="136" y="515"/>
                    <a:pt x="136" y="524"/>
                  </a:cubicBezTo>
                  <a:cubicBezTo>
                    <a:pt x="136" y="531"/>
                    <a:pt x="167" y="565"/>
                    <a:pt x="173" y="565"/>
                  </a:cubicBezTo>
                  <a:cubicBezTo>
                    <a:pt x="183" y="565"/>
                    <a:pt x="209" y="536"/>
                    <a:pt x="221" y="533"/>
                  </a:cubicBezTo>
                  <a:lnTo>
                    <a:pt x="221" y="581"/>
                  </a:lnTo>
                  <a:lnTo>
                    <a:pt x="132" y="581"/>
                  </a:lnTo>
                  <a:lnTo>
                    <a:pt x="132" y="492"/>
                  </a:lnTo>
                  <a:close/>
                  <a:moveTo>
                    <a:pt x="242" y="487"/>
                  </a:moveTo>
                  <a:cubicBezTo>
                    <a:pt x="238" y="480"/>
                    <a:pt x="233" y="470"/>
                    <a:pt x="221" y="470"/>
                  </a:cubicBezTo>
                  <a:lnTo>
                    <a:pt x="132" y="470"/>
                  </a:lnTo>
                  <a:cubicBezTo>
                    <a:pt x="121" y="470"/>
                    <a:pt x="110" y="481"/>
                    <a:pt x="110" y="492"/>
                  </a:cubicBezTo>
                  <a:lnTo>
                    <a:pt x="110" y="581"/>
                  </a:lnTo>
                  <a:cubicBezTo>
                    <a:pt x="110" y="591"/>
                    <a:pt x="121" y="602"/>
                    <a:pt x="132" y="602"/>
                  </a:cubicBezTo>
                  <a:lnTo>
                    <a:pt x="221" y="602"/>
                  </a:lnTo>
                  <a:cubicBezTo>
                    <a:pt x="252" y="602"/>
                    <a:pt x="242" y="547"/>
                    <a:pt x="242" y="515"/>
                  </a:cubicBezTo>
                  <a:lnTo>
                    <a:pt x="296" y="469"/>
                  </a:lnTo>
                  <a:lnTo>
                    <a:pt x="289" y="465"/>
                  </a:lnTo>
                  <a:lnTo>
                    <a:pt x="242" y="487"/>
                  </a:lnTo>
                  <a:close/>
                  <a:moveTo>
                    <a:pt x="320" y="716"/>
                  </a:moveTo>
                  <a:cubicBezTo>
                    <a:pt x="320" y="721"/>
                    <a:pt x="322" y="723"/>
                    <a:pt x="327" y="723"/>
                  </a:cubicBezTo>
                  <a:lnTo>
                    <a:pt x="495" y="723"/>
                  </a:lnTo>
                  <a:cubicBezTo>
                    <a:pt x="500" y="723"/>
                    <a:pt x="502" y="721"/>
                    <a:pt x="502" y="716"/>
                  </a:cubicBezTo>
                  <a:lnTo>
                    <a:pt x="502" y="669"/>
                  </a:lnTo>
                  <a:cubicBezTo>
                    <a:pt x="502" y="664"/>
                    <a:pt x="500" y="663"/>
                    <a:pt x="495" y="663"/>
                  </a:cubicBezTo>
                  <a:lnTo>
                    <a:pt x="320" y="663"/>
                  </a:lnTo>
                  <a:lnTo>
                    <a:pt x="320" y="716"/>
                  </a:lnTo>
                  <a:close/>
                  <a:moveTo>
                    <a:pt x="320" y="565"/>
                  </a:moveTo>
                  <a:lnTo>
                    <a:pt x="502" y="565"/>
                  </a:lnTo>
                  <a:lnTo>
                    <a:pt x="502" y="507"/>
                  </a:lnTo>
                  <a:lnTo>
                    <a:pt x="320" y="507"/>
                  </a:lnTo>
                  <a:lnTo>
                    <a:pt x="320" y="565"/>
                  </a:lnTo>
                  <a:close/>
                  <a:moveTo>
                    <a:pt x="320" y="410"/>
                  </a:moveTo>
                  <a:lnTo>
                    <a:pt x="452" y="410"/>
                  </a:lnTo>
                  <a:lnTo>
                    <a:pt x="452" y="352"/>
                  </a:lnTo>
                  <a:lnTo>
                    <a:pt x="320" y="352"/>
                  </a:lnTo>
                  <a:lnTo>
                    <a:pt x="320" y="4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88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0"/>
          <p:cNvGrpSpPr/>
          <p:nvPr/>
        </p:nvGrpSpPr>
        <p:grpSpPr bwMode="auto">
          <a:xfrm>
            <a:off x="7821871" y="2776373"/>
            <a:ext cx="774769" cy="775784"/>
            <a:chOff x="0" y="0"/>
            <a:chExt cx="1155700" cy="1155698"/>
          </a:xfrm>
          <a:solidFill>
            <a:schemeClr val="bg1">
              <a:lumMod val="65000"/>
            </a:schemeClr>
          </a:solidFill>
        </p:grpSpPr>
        <p:sp>
          <p:nvSpPr>
            <p:cNvPr id="43" name="Oval 33"/>
            <p:cNvSpPr>
              <a:spLocks noChangeArrowheads="1"/>
            </p:cNvSpPr>
            <p:nvPr/>
          </p:nvSpPr>
          <p:spPr bwMode="auto">
            <a:xfrm>
              <a:off x="0" y="0"/>
              <a:ext cx="1155700" cy="1155698"/>
            </a:xfrm>
            <a:prstGeom prst="ellipse">
              <a:avLst/>
            </a:prstGeom>
            <a:solidFill>
              <a:schemeClr val="accent2"/>
            </a:solidFill>
            <a:ln w="63500">
              <a:solidFill>
                <a:schemeClr val="bg1"/>
              </a:solidFill>
              <a:round/>
            </a:ln>
            <a:effectLst>
              <a:outerShdw blurRad="1016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185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4" name="Freeform 36"/>
            <p:cNvSpPr>
              <a:spLocks noEditPoints="1"/>
            </p:cNvSpPr>
            <p:nvPr/>
          </p:nvSpPr>
          <p:spPr bwMode="auto">
            <a:xfrm>
              <a:off x="261937" y="217487"/>
              <a:ext cx="712788" cy="701675"/>
            </a:xfrm>
            <a:custGeom>
              <a:avLst/>
              <a:gdLst>
                <a:gd name="T0" fmla="*/ 188097 w 792"/>
                <a:gd name="T1" fmla="*/ 307152 h 779"/>
                <a:gd name="T2" fmla="*/ 249296 w 792"/>
                <a:gd name="T3" fmla="*/ 200865 h 779"/>
                <a:gd name="T4" fmla="*/ 350994 w 792"/>
                <a:gd name="T5" fmla="*/ 290938 h 779"/>
                <a:gd name="T6" fmla="*/ 264596 w 792"/>
                <a:gd name="T7" fmla="*/ 182850 h 779"/>
                <a:gd name="T8" fmla="*/ 350994 w 792"/>
                <a:gd name="T9" fmla="*/ 290938 h 779"/>
                <a:gd name="T10" fmla="*/ 350994 w 792"/>
                <a:gd name="T11" fmla="*/ 290938 h 779"/>
                <a:gd name="T12" fmla="*/ 420293 w 792"/>
                <a:gd name="T13" fmla="*/ 174743 h 779"/>
                <a:gd name="T14" fmla="*/ 442793 w 792"/>
                <a:gd name="T15" fmla="*/ 163034 h 779"/>
                <a:gd name="T16" fmla="*/ 445493 w 792"/>
                <a:gd name="T17" fmla="*/ 182850 h 779"/>
                <a:gd name="T18" fmla="*/ 439193 w 792"/>
                <a:gd name="T19" fmla="*/ 215276 h 779"/>
                <a:gd name="T20" fmla="*/ 418493 w 792"/>
                <a:gd name="T21" fmla="*/ 207170 h 779"/>
                <a:gd name="T22" fmla="*/ 393293 w 792"/>
                <a:gd name="T23" fmla="*/ 185552 h 779"/>
                <a:gd name="T24" fmla="*/ 410393 w 792"/>
                <a:gd name="T25" fmla="*/ 172942 h 779"/>
                <a:gd name="T26" fmla="*/ 442793 w 792"/>
                <a:gd name="T27" fmla="*/ 163034 h 779"/>
                <a:gd name="T28" fmla="*/ 337494 w 792"/>
                <a:gd name="T29" fmla="*/ 308953 h 779"/>
                <a:gd name="T30" fmla="*/ 325795 w 792"/>
                <a:gd name="T31" fmla="*/ 440461 h 779"/>
                <a:gd name="T32" fmla="*/ 371694 w 792"/>
                <a:gd name="T33" fmla="*/ 320663 h 779"/>
                <a:gd name="T34" fmla="*/ 280795 w 792"/>
                <a:gd name="T35" fmla="*/ 268420 h 779"/>
                <a:gd name="T36" fmla="*/ 246596 w 792"/>
                <a:gd name="T37" fmla="*/ 280130 h 779"/>
                <a:gd name="T38" fmla="*/ 292495 w 792"/>
                <a:gd name="T39" fmla="*/ 440461 h 779"/>
                <a:gd name="T40" fmla="*/ 280795 w 792"/>
                <a:gd name="T41" fmla="*/ 268420 h 779"/>
                <a:gd name="T42" fmla="*/ 416693 w 792"/>
                <a:gd name="T43" fmla="*/ 240497 h 779"/>
                <a:gd name="T44" fmla="*/ 404993 w 792"/>
                <a:gd name="T45" fmla="*/ 440461 h 779"/>
                <a:gd name="T46" fmla="*/ 450892 w 792"/>
                <a:gd name="T47" fmla="*/ 253107 h 779"/>
                <a:gd name="T48" fmla="*/ 201597 w 792"/>
                <a:gd name="T49" fmla="*/ 351288 h 779"/>
                <a:gd name="T50" fmla="*/ 167397 w 792"/>
                <a:gd name="T51" fmla="*/ 362997 h 779"/>
                <a:gd name="T52" fmla="*/ 213296 w 792"/>
                <a:gd name="T53" fmla="*/ 440461 h 779"/>
                <a:gd name="T54" fmla="*/ 201597 w 792"/>
                <a:gd name="T55" fmla="*/ 351288 h 779"/>
                <a:gd name="T56" fmla="*/ 122398 w 792"/>
                <a:gd name="T57" fmla="*/ 440461 h 779"/>
                <a:gd name="T58" fmla="*/ 110698 w 792"/>
                <a:gd name="T59" fmla="*/ 170240 h 779"/>
                <a:gd name="T60" fmla="*/ 134098 w 792"/>
                <a:gd name="T61" fmla="*/ 170240 h 779"/>
                <a:gd name="T62" fmla="*/ 477892 w 792"/>
                <a:gd name="T63" fmla="*/ 417042 h 779"/>
                <a:gd name="T64" fmla="*/ 477892 w 792"/>
                <a:gd name="T65" fmla="*/ 440461 h 779"/>
                <a:gd name="T66" fmla="*/ 110698 w 792"/>
                <a:gd name="T67" fmla="*/ 428751 h 779"/>
                <a:gd name="T68" fmla="*/ 477892 w 792"/>
                <a:gd name="T69" fmla="*/ 417042 h 779"/>
                <a:gd name="T70" fmla="*/ 611990 w 792"/>
                <a:gd name="T71" fmla="*/ 701675 h 779"/>
                <a:gd name="T72" fmla="*/ 436493 w 792"/>
                <a:gd name="T73" fmla="*/ 566564 h 779"/>
                <a:gd name="T74" fmla="*/ 0 w 792"/>
                <a:gd name="T75" fmla="*/ 299045 h 779"/>
                <a:gd name="T76" fmla="*/ 599390 w 792"/>
                <a:gd name="T77" fmla="*/ 299045 h 779"/>
                <a:gd name="T78" fmla="*/ 677689 w 792"/>
                <a:gd name="T79" fmla="*/ 544947 h 779"/>
                <a:gd name="T80" fmla="*/ 300595 w 792"/>
                <a:gd name="T81" fmla="*/ 561160 h 779"/>
                <a:gd name="T82" fmla="*/ 561591 w 792"/>
                <a:gd name="T83" fmla="*/ 299045 h 779"/>
                <a:gd name="T84" fmla="*/ 38699 w 792"/>
                <a:gd name="T85" fmla="*/ 299045 h 77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92" h="779">
                  <a:moveTo>
                    <a:pt x="297" y="240"/>
                  </a:moveTo>
                  <a:lnTo>
                    <a:pt x="209" y="341"/>
                  </a:lnTo>
                  <a:lnTo>
                    <a:pt x="188" y="323"/>
                  </a:lnTo>
                  <a:lnTo>
                    <a:pt x="277" y="223"/>
                  </a:lnTo>
                  <a:lnTo>
                    <a:pt x="297" y="240"/>
                  </a:lnTo>
                  <a:close/>
                  <a:moveTo>
                    <a:pt x="390" y="323"/>
                  </a:moveTo>
                  <a:lnTo>
                    <a:pt x="276" y="224"/>
                  </a:lnTo>
                  <a:lnTo>
                    <a:pt x="294" y="203"/>
                  </a:lnTo>
                  <a:lnTo>
                    <a:pt x="408" y="303"/>
                  </a:lnTo>
                  <a:lnTo>
                    <a:pt x="390" y="323"/>
                  </a:lnTo>
                  <a:close/>
                  <a:moveTo>
                    <a:pt x="487" y="212"/>
                  </a:moveTo>
                  <a:lnTo>
                    <a:pt x="390" y="323"/>
                  </a:lnTo>
                  <a:lnTo>
                    <a:pt x="369" y="305"/>
                  </a:lnTo>
                  <a:lnTo>
                    <a:pt x="467" y="194"/>
                  </a:lnTo>
                  <a:lnTo>
                    <a:pt x="487" y="212"/>
                  </a:lnTo>
                  <a:close/>
                  <a:moveTo>
                    <a:pt x="492" y="181"/>
                  </a:moveTo>
                  <a:cubicBezTo>
                    <a:pt x="497" y="179"/>
                    <a:pt x="500" y="182"/>
                    <a:pt x="499" y="187"/>
                  </a:cubicBezTo>
                  <a:lnTo>
                    <a:pt x="495" y="203"/>
                  </a:lnTo>
                  <a:cubicBezTo>
                    <a:pt x="494" y="209"/>
                    <a:pt x="492" y="217"/>
                    <a:pt x="491" y="222"/>
                  </a:cubicBezTo>
                  <a:lnTo>
                    <a:pt x="488" y="239"/>
                  </a:lnTo>
                  <a:cubicBezTo>
                    <a:pt x="487" y="244"/>
                    <a:pt x="483" y="245"/>
                    <a:pt x="479" y="242"/>
                  </a:cubicBezTo>
                  <a:lnTo>
                    <a:pt x="465" y="230"/>
                  </a:lnTo>
                  <a:cubicBezTo>
                    <a:pt x="461" y="227"/>
                    <a:pt x="455" y="221"/>
                    <a:pt x="451" y="217"/>
                  </a:cubicBezTo>
                  <a:lnTo>
                    <a:pt x="437" y="206"/>
                  </a:lnTo>
                  <a:cubicBezTo>
                    <a:pt x="433" y="202"/>
                    <a:pt x="434" y="198"/>
                    <a:pt x="439" y="197"/>
                  </a:cubicBezTo>
                  <a:lnTo>
                    <a:pt x="456" y="192"/>
                  </a:lnTo>
                  <a:cubicBezTo>
                    <a:pt x="461" y="190"/>
                    <a:pt x="470" y="187"/>
                    <a:pt x="475" y="186"/>
                  </a:cubicBezTo>
                  <a:lnTo>
                    <a:pt x="492" y="181"/>
                  </a:lnTo>
                  <a:close/>
                  <a:moveTo>
                    <a:pt x="400" y="343"/>
                  </a:moveTo>
                  <a:lnTo>
                    <a:pt x="375" y="343"/>
                  </a:lnTo>
                  <a:cubicBezTo>
                    <a:pt x="368" y="343"/>
                    <a:pt x="362" y="349"/>
                    <a:pt x="362" y="356"/>
                  </a:cubicBezTo>
                  <a:lnTo>
                    <a:pt x="362" y="489"/>
                  </a:lnTo>
                  <a:lnTo>
                    <a:pt x="413" y="489"/>
                  </a:lnTo>
                  <a:lnTo>
                    <a:pt x="413" y="356"/>
                  </a:lnTo>
                  <a:cubicBezTo>
                    <a:pt x="413" y="349"/>
                    <a:pt x="407" y="343"/>
                    <a:pt x="400" y="343"/>
                  </a:cubicBezTo>
                  <a:close/>
                  <a:moveTo>
                    <a:pt x="312" y="298"/>
                  </a:moveTo>
                  <a:lnTo>
                    <a:pt x="287" y="298"/>
                  </a:lnTo>
                  <a:cubicBezTo>
                    <a:pt x="280" y="298"/>
                    <a:pt x="274" y="304"/>
                    <a:pt x="274" y="311"/>
                  </a:cubicBezTo>
                  <a:lnTo>
                    <a:pt x="274" y="489"/>
                  </a:lnTo>
                  <a:lnTo>
                    <a:pt x="325" y="489"/>
                  </a:lnTo>
                  <a:lnTo>
                    <a:pt x="325" y="311"/>
                  </a:lnTo>
                  <a:cubicBezTo>
                    <a:pt x="325" y="304"/>
                    <a:pt x="319" y="298"/>
                    <a:pt x="312" y="298"/>
                  </a:cubicBezTo>
                  <a:close/>
                  <a:moveTo>
                    <a:pt x="488" y="267"/>
                  </a:moveTo>
                  <a:lnTo>
                    <a:pt x="463" y="267"/>
                  </a:lnTo>
                  <a:cubicBezTo>
                    <a:pt x="456" y="267"/>
                    <a:pt x="450" y="273"/>
                    <a:pt x="450" y="281"/>
                  </a:cubicBezTo>
                  <a:lnTo>
                    <a:pt x="450" y="489"/>
                  </a:lnTo>
                  <a:lnTo>
                    <a:pt x="501" y="489"/>
                  </a:lnTo>
                  <a:lnTo>
                    <a:pt x="501" y="281"/>
                  </a:lnTo>
                  <a:cubicBezTo>
                    <a:pt x="501" y="273"/>
                    <a:pt x="495" y="267"/>
                    <a:pt x="488" y="267"/>
                  </a:cubicBezTo>
                  <a:close/>
                  <a:moveTo>
                    <a:pt x="224" y="390"/>
                  </a:moveTo>
                  <a:lnTo>
                    <a:pt x="200" y="390"/>
                  </a:lnTo>
                  <a:cubicBezTo>
                    <a:pt x="192" y="390"/>
                    <a:pt x="186" y="396"/>
                    <a:pt x="186" y="403"/>
                  </a:cubicBezTo>
                  <a:lnTo>
                    <a:pt x="186" y="489"/>
                  </a:lnTo>
                  <a:lnTo>
                    <a:pt x="237" y="489"/>
                  </a:lnTo>
                  <a:lnTo>
                    <a:pt x="237" y="403"/>
                  </a:lnTo>
                  <a:cubicBezTo>
                    <a:pt x="237" y="396"/>
                    <a:pt x="231" y="390"/>
                    <a:pt x="224" y="390"/>
                  </a:cubicBezTo>
                  <a:close/>
                  <a:moveTo>
                    <a:pt x="149" y="476"/>
                  </a:moveTo>
                  <a:cubicBezTo>
                    <a:pt x="149" y="483"/>
                    <a:pt x="144" y="489"/>
                    <a:pt x="136" y="489"/>
                  </a:cubicBezTo>
                  <a:cubicBezTo>
                    <a:pt x="129" y="489"/>
                    <a:pt x="123" y="483"/>
                    <a:pt x="123" y="476"/>
                  </a:cubicBezTo>
                  <a:lnTo>
                    <a:pt x="123" y="189"/>
                  </a:lnTo>
                  <a:cubicBezTo>
                    <a:pt x="123" y="182"/>
                    <a:pt x="129" y="176"/>
                    <a:pt x="136" y="176"/>
                  </a:cubicBezTo>
                  <a:cubicBezTo>
                    <a:pt x="143" y="176"/>
                    <a:pt x="149" y="182"/>
                    <a:pt x="149" y="189"/>
                  </a:cubicBezTo>
                  <a:lnTo>
                    <a:pt x="149" y="476"/>
                  </a:lnTo>
                  <a:close/>
                  <a:moveTo>
                    <a:pt x="531" y="463"/>
                  </a:moveTo>
                  <a:cubicBezTo>
                    <a:pt x="538" y="463"/>
                    <a:pt x="544" y="469"/>
                    <a:pt x="544" y="476"/>
                  </a:cubicBezTo>
                  <a:cubicBezTo>
                    <a:pt x="544" y="483"/>
                    <a:pt x="538" y="489"/>
                    <a:pt x="531" y="489"/>
                  </a:cubicBezTo>
                  <a:lnTo>
                    <a:pt x="136" y="489"/>
                  </a:lnTo>
                  <a:cubicBezTo>
                    <a:pt x="129" y="489"/>
                    <a:pt x="123" y="483"/>
                    <a:pt x="123" y="476"/>
                  </a:cubicBezTo>
                  <a:cubicBezTo>
                    <a:pt x="123" y="469"/>
                    <a:pt x="129" y="463"/>
                    <a:pt x="136" y="463"/>
                  </a:cubicBezTo>
                  <a:lnTo>
                    <a:pt x="531" y="463"/>
                  </a:lnTo>
                  <a:close/>
                  <a:moveTo>
                    <a:pt x="753" y="750"/>
                  </a:moveTo>
                  <a:cubicBezTo>
                    <a:pt x="732" y="770"/>
                    <a:pt x="706" y="779"/>
                    <a:pt x="680" y="779"/>
                  </a:cubicBezTo>
                  <a:cubicBezTo>
                    <a:pt x="654" y="779"/>
                    <a:pt x="628" y="770"/>
                    <a:pt x="608" y="750"/>
                  </a:cubicBezTo>
                  <a:lnTo>
                    <a:pt x="485" y="629"/>
                  </a:lnTo>
                  <a:cubicBezTo>
                    <a:pt x="440" y="653"/>
                    <a:pt x="388" y="666"/>
                    <a:pt x="334" y="666"/>
                  </a:cubicBezTo>
                  <a:cubicBezTo>
                    <a:pt x="149" y="666"/>
                    <a:pt x="0" y="517"/>
                    <a:pt x="0" y="332"/>
                  </a:cubicBezTo>
                  <a:cubicBezTo>
                    <a:pt x="0" y="149"/>
                    <a:pt x="149" y="0"/>
                    <a:pt x="334" y="0"/>
                  </a:cubicBezTo>
                  <a:cubicBezTo>
                    <a:pt x="517" y="0"/>
                    <a:pt x="666" y="149"/>
                    <a:pt x="666" y="332"/>
                  </a:cubicBezTo>
                  <a:cubicBezTo>
                    <a:pt x="666" y="387"/>
                    <a:pt x="653" y="439"/>
                    <a:pt x="630" y="484"/>
                  </a:cubicBezTo>
                  <a:lnTo>
                    <a:pt x="753" y="605"/>
                  </a:lnTo>
                  <a:cubicBezTo>
                    <a:pt x="792" y="645"/>
                    <a:pt x="792" y="709"/>
                    <a:pt x="753" y="750"/>
                  </a:cubicBezTo>
                  <a:close/>
                  <a:moveTo>
                    <a:pt x="334" y="623"/>
                  </a:moveTo>
                  <a:lnTo>
                    <a:pt x="334" y="623"/>
                  </a:lnTo>
                  <a:cubicBezTo>
                    <a:pt x="494" y="623"/>
                    <a:pt x="624" y="493"/>
                    <a:pt x="624" y="332"/>
                  </a:cubicBezTo>
                  <a:cubicBezTo>
                    <a:pt x="624" y="172"/>
                    <a:pt x="494" y="42"/>
                    <a:pt x="334" y="42"/>
                  </a:cubicBezTo>
                  <a:cubicBezTo>
                    <a:pt x="173" y="42"/>
                    <a:pt x="43" y="172"/>
                    <a:pt x="43" y="332"/>
                  </a:cubicBezTo>
                  <a:cubicBezTo>
                    <a:pt x="43" y="493"/>
                    <a:pt x="173" y="623"/>
                    <a:pt x="334" y="6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88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3"/>
          <p:cNvGrpSpPr/>
          <p:nvPr/>
        </p:nvGrpSpPr>
        <p:grpSpPr bwMode="auto">
          <a:xfrm>
            <a:off x="7242175" y="4056380"/>
            <a:ext cx="940435" cy="828040"/>
            <a:chOff x="0" y="0"/>
            <a:chExt cx="1154113" cy="1155698"/>
          </a:xfrm>
          <a:solidFill>
            <a:schemeClr val="bg1">
              <a:lumMod val="65000"/>
            </a:schemeClr>
          </a:solidFill>
        </p:grpSpPr>
        <p:sp>
          <p:nvSpPr>
            <p:cNvPr id="46" name="Oval 32"/>
            <p:cNvSpPr>
              <a:spLocks noChangeArrowheads="1"/>
            </p:cNvSpPr>
            <p:nvPr/>
          </p:nvSpPr>
          <p:spPr bwMode="auto">
            <a:xfrm>
              <a:off x="0" y="0"/>
              <a:ext cx="1154113" cy="1155698"/>
            </a:xfrm>
            <a:prstGeom prst="ellipse">
              <a:avLst/>
            </a:prstGeom>
            <a:solidFill>
              <a:schemeClr val="accent1"/>
            </a:solidFill>
            <a:ln w="63500">
              <a:solidFill>
                <a:schemeClr val="bg1"/>
              </a:solidFill>
              <a:round/>
            </a:ln>
            <a:effectLst>
              <a:outerShdw blurRad="1016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185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7" name="Freeform 37"/>
            <p:cNvSpPr>
              <a:spLocks noEditPoints="1"/>
            </p:cNvSpPr>
            <p:nvPr/>
          </p:nvSpPr>
          <p:spPr bwMode="auto">
            <a:xfrm>
              <a:off x="268287" y="254000"/>
              <a:ext cx="658813" cy="652462"/>
            </a:xfrm>
            <a:custGeom>
              <a:avLst/>
              <a:gdLst>
                <a:gd name="T0" fmla="*/ 594912 w 732"/>
                <a:gd name="T1" fmla="*/ 562343 h 724"/>
                <a:gd name="T2" fmla="*/ 526510 w 732"/>
                <a:gd name="T3" fmla="*/ 562343 h 724"/>
                <a:gd name="T4" fmla="*/ 431109 w 732"/>
                <a:gd name="T5" fmla="*/ 379401 h 724"/>
                <a:gd name="T6" fmla="*/ 421208 w 732"/>
                <a:gd name="T7" fmla="*/ 415449 h 724"/>
                <a:gd name="T8" fmla="*/ 369007 w 732"/>
                <a:gd name="T9" fmla="*/ 455101 h 724"/>
                <a:gd name="T10" fmla="*/ 540011 w 732"/>
                <a:gd name="T11" fmla="*/ 644351 h 724"/>
                <a:gd name="T12" fmla="*/ 649813 w 732"/>
                <a:gd name="T13" fmla="*/ 570454 h 724"/>
                <a:gd name="T14" fmla="*/ 568811 w 732"/>
                <a:gd name="T15" fmla="*/ 486643 h 724"/>
                <a:gd name="T16" fmla="*/ 449109 w 732"/>
                <a:gd name="T17" fmla="*/ 388413 h 724"/>
                <a:gd name="T18" fmla="*/ 237605 w 732"/>
                <a:gd name="T19" fmla="*/ 231606 h 724"/>
                <a:gd name="T20" fmla="*/ 273605 w 732"/>
                <a:gd name="T21" fmla="*/ 221693 h 724"/>
                <a:gd name="T22" fmla="*/ 283506 w 732"/>
                <a:gd name="T23" fmla="*/ 186546 h 724"/>
                <a:gd name="T24" fmla="*/ 292506 w 732"/>
                <a:gd name="T25" fmla="*/ 153202 h 724"/>
                <a:gd name="T26" fmla="*/ 126903 w 732"/>
                <a:gd name="T27" fmla="*/ 14419 h 724"/>
                <a:gd name="T28" fmla="*/ 104402 w 732"/>
                <a:gd name="T29" fmla="*/ 184744 h 724"/>
                <a:gd name="T30" fmla="*/ 900 w 732"/>
                <a:gd name="T31" fmla="*/ 141487 h 724"/>
                <a:gd name="T32" fmla="*/ 196204 w 732"/>
                <a:gd name="T33" fmla="*/ 281171 h 724"/>
                <a:gd name="T34" fmla="*/ 221404 w 732"/>
                <a:gd name="T35" fmla="*/ 248729 h 724"/>
                <a:gd name="T36" fmla="*/ 634513 w 732"/>
                <a:gd name="T37" fmla="*/ 63985 h 724"/>
                <a:gd name="T38" fmla="*/ 546311 w 732"/>
                <a:gd name="T39" fmla="*/ 0 h 724"/>
                <a:gd name="T40" fmla="*/ 309606 w 732"/>
                <a:gd name="T41" fmla="*/ 211780 h 724"/>
                <a:gd name="T42" fmla="*/ 275405 w 732"/>
                <a:gd name="T43" fmla="*/ 260444 h 724"/>
                <a:gd name="T44" fmla="*/ 246605 w 732"/>
                <a:gd name="T45" fmla="*/ 274863 h 724"/>
                <a:gd name="T46" fmla="*/ 250205 w 732"/>
                <a:gd name="T47" fmla="*/ 364982 h 724"/>
                <a:gd name="T48" fmla="*/ 58501 w 732"/>
                <a:gd name="T49" fmla="*/ 530801 h 724"/>
                <a:gd name="T50" fmla="*/ 37801 w 732"/>
                <a:gd name="T51" fmla="*/ 652462 h 724"/>
                <a:gd name="T52" fmla="*/ 136803 w 732"/>
                <a:gd name="T53" fmla="*/ 553331 h 724"/>
                <a:gd name="T54" fmla="*/ 291606 w 732"/>
                <a:gd name="T55" fmla="*/ 406437 h 724"/>
                <a:gd name="T56" fmla="*/ 378907 w 732"/>
                <a:gd name="T57" fmla="*/ 406437 h 724"/>
                <a:gd name="T58" fmla="*/ 404108 w 732"/>
                <a:gd name="T59" fmla="*/ 352366 h 724"/>
                <a:gd name="T60" fmla="*/ 441009 w 732"/>
                <a:gd name="T61" fmla="*/ 344255 h 724"/>
                <a:gd name="T62" fmla="*/ 634513 w 732"/>
                <a:gd name="T63" fmla="*/ 63985 h 72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732" h="724">
                  <a:moveTo>
                    <a:pt x="623" y="586"/>
                  </a:moveTo>
                  <a:cubicBezTo>
                    <a:pt x="644" y="586"/>
                    <a:pt x="661" y="603"/>
                    <a:pt x="661" y="624"/>
                  </a:cubicBezTo>
                  <a:cubicBezTo>
                    <a:pt x="661" y="645"/>
                    <a:pt x="644" y="662"/>
                    <a:pt x="623" y="662"/>
                  </a:cubicBezTo>
                  <a:cubicBezTo>
                    <a:pt x="602" y="662"/>
                    <a:pt x="585" y="645"/>
                    <a:pt x="585" y="624"/>
                  </a:cubicBezTo>
                  <a:cubicBezTo>
                    <a:pt x="585" y="603"/>
                    <a:pt x="602" y="586"/>
                    <a:pt x="623" y="586"/>
                  </a:cubicBezTo>
                  <a:close/>
                  <a:moveTo>
                    <a:pt x="479" y="421"/>
                  </a:moveTo>
                  <a:lnTo>
                    <a:pt x="489" y="441"/>
                  </a:lnTo>
                  <a:lnTo>
                    <a:pt x="468" y="461"/>
                  </a:lnTo>
                  <a:lnTo>
                    <a:pt x="449" y="480"/>
                  </a:lnTo>
                  <a:cubicBezTo>
                    <a:pt x="438" y="491"/>
                    <a:pt x="425" y="500"/>
                    <a:pt x="410" y="505"/>
                  </a:cubicBezTo>
                  <a:lnTo>
                    <a:pt x="539" y="633"/>
                  </a:lnTo>
                  <a:lnTo>
                    <a:pt x="600" y="715"/>
                  </a:lnTo>
                  <a:lnTo>
                    <a:pt x="632" y="724"/>
                  </a:lnTo>
                  <a:lnTo>
                    <a:pt x="722" y="633"/>
                  </a:lnTo>
                  <a:lnTo>
                    <a:pt x="713" y="600"/>
                  </a:lnTo>
                  <a:lnTo>
                    <a:pt x="632" y="540"/>
                  </a:lnTo>
                  <a:lnTo>
                    <a:pt x="511" y="419"/>
                  </a:lnTo>
                  <a:lnTo>
                    <a:pt x="499" y="431"/>
                  </a:lnTo>
                  <a:lnTo>
                    <a:pt x="479" y="421"/>
                  </a:lnTo>
                  <a:close/>
                  <a:moveTo>
                    <a:pt x="264" y="257"/>
                  </a:moveTo>
                  <a:lnTo>
                    <a:pt x="285" y="237"/>
                  </a:lnTo>
                  <a:lnTo>
                    <a:pt x="304" y="246"/>
                  </a:lnTo>
                  <a:lnTo>
                    <a:pt x="294" y="227"/>
                  </a:lnTo>
                  <a:lnTo>
                    <a:pt x="315" y="207"/>
                  </a:lnTo>
                  <a:lnTo>
                    <a:pt x="317" y="205"/>
                  </a:lnTo>
                  <a:cubicBezTo>
                    <a:pt x="322" y="193"/>
                    <a:pt x="325" y="181"/>
                    <a:pt x="325" y="170"/>
                  </a:cubicBezTo>
                  <a:cubicBezTo>
                    <a:pt x="325" y="84"/>
                    <a:pt x="242" y="0"/>
                    <a:pt x="156" y="1"/>
                  </a:cubicBezTo>
                  <a:cubicBezTo>
                    <a:pt x="156" y="1"/>
                    <a:pt x="146" y="11"/>
                    <a:pt x="141" y="16"/>
                  </a:cubicBezTo>
                  <a:cubicBezTo>
                    <a:pt x="210" y="85"/>
                    <a:pt x="204" y="74"/>
                    <a:pt x="204" y="116"/>
                  </a:cubicBezTo>
                  <a:cubicBezTo>
                    <a:pt x="204" y="151"/>
                    <a:pt x="149" y="205"/>
                    <a:pt x="116" y="205"/>
                  </a:cubicBezTo>
                  <a:cubicBezTo>
                    <a:pt x="72" y="205"/>
                    <a:pt x="86" y="212"/>
                    <a:pt x="16" y="142"/>
                  </a:cubicBezTo>
                  <a:cubicBezTo>
                    <a:pt x="10" y="147"/>
                    <a:pt x="1" y="157"/>
                    <a:pt x="1" y="157"/>
                  </a:cubicBezTo>
                  <a:cubicBezTo>
                    <a:pt x="2" y="243"/>
                    <a:pt x="83" y="325"/>
                    <a:pt x="169" y="325"/>
                  </a:cubicBezTo>
                  <a:cubicBezTo>
                    <a:pt x="185" y="325"/>
                    <a:pt x="201" y="320"/>
                    <a:pt x="218" y="312"/>
                  </a:cubicBezTo>
                  <a:lnTo>
                    <a:pt x="221" y="315"/>
                  </a:lnTo>
                  <a:cubicBezTo>
                    <a:pt x="226" y="301"/>
                    <a:pt x="234" y="288"/>
                    <a:pt x="246" y="276"/>
                  </a:cubicBezTo>
                  <a:lnTo>
                    <a:pt x="264" y="257"/>
                  </a:lnTo>
                  <a:close/>
                  <a:moveTo>
                    <a:pt x="705" y="71"/>
                  </a:moveTo>
                  <a:lnTo>
                    <a:pt x="655" y="20"/>
                  </a:lnTo>
                  <a:cubicBezTo>
                    <a:pt x="642" y="7"/>
                    <a:pt x="624" y="0"/>
                    <a:pt x="607" y="0"/>
                  </a:cubicBezTo>
                  <a:cubicBezTo>
                    <a:pt x="589" y="0"/>
                    <a:pt x="572" y="7"/>
                    <a:pt x="558" y="20"/>
                  </a:cubicBezTo>
                  <a:lnTo>
                    <a:pt x="344" y="235"/>
                  </a:lnTo>
                  <a:cubicBezTo>
                    <a:pt x="350" y="248"/>
                    <a:pt x="345" y="267"/>
                    <a:pt x="335" y="277"/>
                  </a:cubicBezTo>
                  <a:cubicBezTo>
                    <a:pt x="328" y="284"/>
                    <a:pt x="317" y="289"/>
                    <a:pt x="306" y="289"/>
                  </a:cubicBezTo>
                  <a:cubicBezTo>
                    <a:pt x="302" y="289"/>
                    <a:pt x="297" y="288"/>
                    <a:pt x="293" y="286"/>
                  </a:cubicBezTo>
                  <a:lnTo>
                    <a:pt x="274" y="305"/>
                  </a:lnTo>
                  <a:cubicBezTo>
                    <a:pt x="247" y="331"/>
                    <a:pt x="247" y="375"/>
                    <a:pt x="274" y="401"/>
                  </a:cubicBezTo>
                  <a:lnTo>
                    <a:pt x="278" y="405"/>
                  </a:lnTo>
                  <a:lnTo>
                    <a:pt x="110" y="572"/>
                  </a:lnTo>
                  <a:lnTo>
                    <a:pt x="65" y="589"/>
                  </a:lnTo>
                  <a:lnTo>
                    <a:pt x="0" y="682"/>
                  </a:lnTo>
                  <a:lnTo>
                    <a:pt x="42" y="724"/>
                  </a:lnTo>
                  <a:lnTo>
                    <a:pt x="135" y="659"/>
                  </a:lnTo>
                  <a:lnTo>
                    <a:pt x="152" y="614"/>
                  </a:lnTo>
                  <a:lnTo>
                    <a:pt x="319" y="447"/>
                  </a:lnTo>
                  <a:lnTo>
                    <a:pt x="324" y="451"/>
                  </a:lnTo>
                  <a:cubicBezTo>
                    <a:pt x="338" y="465"/>
                    <a:pt x="355" y="471"/>
                    <a:pt x="373" y="471"/>
                  </a:cubicBezTo>
                  <a:cubicBezTo>
                    <a:pt x="390" y="471"/>
                    <a:pt x="408" y="465"/>
                    <a:pt x="421" y="451"/>
                  </a:cubicBezTo>
                  <a:lnTo>
                    <a:pt x="440" y="433"/>
                  </a:lnTo>
                  <a:cubicBezTo>
                    <a:pt x="434" y="420"/>
                    <a:pt x="438" y="401"/>
                    <a:pt x="449" y="391"/>
                  </a:cubicBezTo>
                  <a:cubicBezTo>
                    <a:pt x="456" y="384"/>
                    <a:pt x="467" y="379"/>
                    <a:pt x="477" y="379"/>
                  </a:cubicBezTo>
                  <a:cubicBezTo>
                    <a:pt x="482" y="379"/>
                    <a:pt x="487" y="380"/>
                    <a:pt x="490" y="382"/>
                  </a:cubicBezTo>
                  <a:lnTo>
                    <a:pt x="705" y="167"/>
                  </a:lnTo>
                  <a:cubicBezTo>
                    <a:pt x="732" y="140"/>
                    <a:pt x="732" y="97"/>
                    <a:pt x="705" y="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88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8" name="TextBox 46"/>
          <p:cNvSpPr txBox="1">
            <a:spLocks noChangeArrowheads="1"/>
          </p:cNvSpPr>
          <p:nvPr/>
        </p:nvSpPr>
        <p:spPr bwMode="auto">
          <a:xfrm>
            <a:off x="1383030" y="1080770"/>
            <a:ext cx="2979420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1313" tIns="30656" rIns="61313" bIns="30656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微软雅黑" panose="020B0503020204020204" pitchFamily="34" charset="-122"/>
                <a:sym typeface="+mn-ea"/>
              </a:rPr>
              <a:t>两年连续盈利</a:t>
            </a:r>
            <a:endParaRPr lang="zh-CN" altLang="en-US" sz="2800" b="1" dirty="0"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50" name="TextBox 48"/>
          <p:cNvSpPr txBox="1">
            <a:spLocks noChangeArrowheads="1"/>
          </p:cNvSpPr>
          <p:nvPr/>
        </p:nvSpPr>
        <p:spPr bwMode="auto">
          <a:xfrm>
            <a:off x="5668010" y="1466850"/>
            <a:ext cx="2153920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1313" tIns="30656" rIns="61313" bIns="30656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sym typeface="+mn-ea"/>
              </a:rPr>
              <a:t>一年盈利</a:t>
            </a:r>
            <a:endParaRPr lang="zh-CN" altLang="en-US" sz="2800" b="1" dirty="0">
              <a:solidFill>
                <a:schemeClr val="accent2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52" name="TextBox 50"/>
          <p:cNvSpPr txBox="1">
            <a:spLocks noChangeArrowheads="1"/>
          </p:cNvSpPr>
          <p:nvPr/>
        </p:nvSpPr>
        <p:spPr bwMode="auto">
          <a:xfrm>
            <a:off x="2159348" y="5430759"/>
            <a:ext cx="1335007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1313" tIns="30656" rIns="61313" bIns="30656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sym typeface="+mn-ea"/>
              </a:rPr>
              <a:t>净资产</a:t>
            </a:r>
            <a:endParaRPr lang="zh-CN" altLang="en-US" sz="2800" b="1" dirty="0">
              <a:solidFill>
                <a:schemeClr val="accent2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54" name="TextBox 52"/>
          <p:cNvSpPr txBox="1">
            <a:spLocks noChangeArrowheads="1"/>
          </p:cNvSpPr>
          <p:nvPr/>
        </p:nvSpPr>
        <p:spPr bwMode="auto">
          <a:xfrm>
            <a:off x="5071110" y="5430520"/>
            <a:ext cx="2515235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1313" tIns="30656" rIns="61313" bIns="30656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latin typeface="微软雅黑" panose="020B0503020204020204" pitchFamily="34" charset="-122"/>
                <a:sym typeface="+mn-ea"/>
              </a:rPr>
              <a:t>发行后股本</a:t>
            </a:r>
            <a:endParaRPr lang="zh-CN" altLang="en-US" sz="2800" b="1" dirty="0"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18" name="Rectangle 60"/>
          <p:cNvSpPr/>
          <p:nvPr/>
        </p:nvSpPr>
        <p:spPr>
          <a:xfrm rot="16200000">
            <a:off x="2277110" y="1703705"/>
            <a:ext cx="1476375" cy="17964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Group 5"/>
          <p:cNvGrpSpPr/>
          <p:nvPr/>
        </p:nvGrpSpPr>
        <p:grpSpPr>
          <a:xfrm rot="16200000">
            <a:off x="2505682" y="2055001"/>
            <a:ext cx="1016170" cy="1610247"/>
            <a:chOff x="7147063" y="5065866"/>
            <a:chExt cx="1721357" cy="328986"/>
          </a:xfrm>
        </p:grpSpPr>
        <p:sp>
          <p:nvSpPr>
            <p:cNvPr id="20" name="Rectangle 61"/>
            <p:cNvSpPr/>
            <p:nvPr/>
          </p:nvSpPr>
          <p:spPr>
            <a:xfrm>
              <a:off x="7202120" y="5066968"/>
              <a:ext cx="1666300" cy="327884"/>
            </a:xfrm>
            <a:prstGeom prst="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Content Placeholder 2"/>
            <p:cNvSpPr txBox="1"/>
            <p:nvPr/>
          </p:nvSpPr>
          <p:spPr>
            <a:xfrm rot="5400000">
              <a:off x="7562144" y="4650785"/>
              <a:ext cx="314349" cy="1144511"/>
            </a:xfrm>
            <a:prstGeom prst="rect">
              <a:avLst/>
            </a:prstGeom>
            <a:noFill/>
          </p:spPr>
          <p:txBody>
            <a:bodyPr vert="horz" wrap="square" lIns="121920" tIns="60960" rIns="121920" bIns="6096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净利润</a:t>
              </a:r>
              <a:r>
                <a:rPr 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</a:t>
              </a: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Rectangle 65"/>
          <p:cNvSpPr/>
          <p:nvPr/>
        </p:nvSpPr>
        <p:spPr>
          <a:xfrm rot="16200000">
            <a:off x="5781040" y="1718945"/>
            <a:ext cx="1376680" cy="185483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Group 4"/>
          <p:cNvGrpSpPr/>
          <p:nvPr/>
        </p:nvGrpSpPr>
        <p:grpSpPr>
          <a:xfrm rot="16200000">
            <a:off x="6047105" y="2112010"/>
            <a:ext cx="844550" cy="1603375"/>
            <a:chOff x="7202120" y="4570747"/>
            <a:chExt cx="3015211" cy="327884"/>
          </a:xfrm>
        </p:grpSpPr>
        <p:sp>
          <p:nvSpPr>
            <p:cNvPr id="24" name="Rectangle 66"/>
            <p:cNvSpPr/>
            <p:nvPr/>
          </p:nvSpPr>
          <p:spPr>
            <a:xfrm>
              <a:off x="7202120" y="4570747"/>
              <a:ext cx="3015211" cy="327884"/>
            </a:xfrm>
            <a:prstGeom prst="rect">
              <a:avLst/>
            </a:prstGeom>
            <a:gradFill>
              <a:gsLst>
                <a:gs pos="0">
                  <a:srgbClr val="14CD68"/>
                </a:gs>
                <a:gs pos="100000">
                  <a:srgbClr val="0B6E38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Content Placeholder 2"/>
            <p:cNvSpPr txBox="1"/>
            <p:nvPr/>
          </p:nvSpPr>
          <p:spPr>
            <a:xfrm rot="5400000">
              <a:off x="8269192" y="3528540"/>
              <a:ext cx="285941" cy="2412169"/>
            </a:xfrm>
            <a:prstGeom prst="rect">
              <a:avLst/>
            </a:prstGeom>
            <a:noFill/>
          </p:spPr>
          <p:txBody>
            <a:bodyPr vert="horz" wrap="square" lIns="121920" tIns="60960" rIns="121920" bIns="6096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营业收入</a:t>
              </a:r>
              <a:r>
                <a:rPr lang="en-US" altLang="zh-CN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5000</a:t>
              </a: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Rectangle 70"/>
          <p:cNvSpPr/>
          <p:nvPr/>
        </p:nvSpPr>
        <p:spPr>
          <a:xfrm rot="16200000">
            <a:off x="2299970" y="3616325"/>
            <a:ext cx="1328420" cy="229806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Group 3"/>
          <p:cNvGrpSpPr/>
          <p:nvPr/>
        </p:nvGrpSpPr>
        <p:grpSpPr>
          <a:xfrm rot="16200000">
            <a:off x="2431318" y="3609779"/>
            <a:ext cx="1092737" cy="2089443"/>
            <a:chOff x="7202120" y="4075012"/>
            <a:chExt cx="2380431" cy="327884"/>
          </a:xfr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</p:grpSpPr>
        <p:sp>
          <p:nvSpPr>
            <p:cNvPr id="28" name="Rectangle 71"/>
            <p:cNvSpPr/>
            <p:nvPr/>
          </p:nvSpPr>
          <p:spPr>
            <a:xfrm>
              <a:off x="7202120" y="4075012"/>
              <a:ext cx="2380431" cy="32788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Content Placeholder 2"/>
            <p:cNvSpPr txBox="1"/>
            <p:nvPr/>
          </p:nvSpPr>
          <p:spPr>
            <a:xfrm rot="5400000">
              <a:off x="8681600" y="3486578"/>
              <a:ext cx="222611" cy="1471822"/>
            </a:xfrm>
            <a:prstGeom prst="rect">
              <a:avLst/>
            </a:prstGeom>
            <a:grpFill/>
          </p:spPr>
          <p:txBody>
            <a:bodyPr vert="horz" wrap="square" lIns="121920" tIns="60960" rIns="121920" bIns="6096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净资产</a:t>
              </a:r>
              <a:r>
                <a:rPr lang="en-US" altLang="zh-CN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2000</a:t>
              </a: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Rectangle 55"/>
          <p:cNvSpPr/>
          <p:nvPr/>
        </p:nvSpPr>
        <p:spPr>
          <a:xfrm rot="5400000">
            <a:off x="5713095" y="3700145"/>
            <a:ext cx="1209675" cy="190881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Group 2"/>
          <p:cNvGrpSpPr/>
          <p:nvPr/>
        </p:nvGrpSpPr>
        <p:grpSpPr>
          <a:xfrm rot="5400000">
            <a:off x="5886029" y="3751523"/>
            <a:ext cx="864713" cy="1578881"/>
            <a:chOff x="7202120" y="3587057"/>
            <a:chExt cx="2023365" cy="327884"/>
          </a:xfr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ang="5400000" scaled="0"/>
          </a:gradFill>
        </p:grpSpPr>
        <p:sp>
          <p:nvSpPr>
            <p:cNvPr id="58" name="Rectangle 56"/>
            <p:cNvSpPr/>
            <p:nvPr/>
          </p:nvSpPr>
          <p:spPr>
            <a:xfrm>
              <a:off x="7202120" y="3587057"/>
              <a:ext cx="2023365" cy="32788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Content Placeholder 2"/>
            <p:cNvSpPr txBox="1"/>
            <p:nvPr/>
          </p:nvSpPr>
          <p:spPr>
            <a:xfrm rot="16200000">
              <a:off x="7902177" y="2956936"/>
              <a:ext cx="301190" cy="1580948"/>
            </a:xfrm>
            <a:prstGeom prst="rect">
              <a:avLst/>
            </a:prstGeom>
            <a:grpFill/>
          </p:spPr>
          <p:txBody>
            <a:bodyPr vert="horz" wrap="square" lIns="121920" tIns="60960" rIns="121920" bIns="6096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股本</a:t>
              </a:r>
              <a:r>
                <a:rPr lang="en-US" altLang="zh-CN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3000</a:t>
              </a: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99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6481E-6 -2.96296E-6 L -0.313 -0.10856 " pathEditMode="relative" rAng="0" ptsTypes="AA">
                                      <p:cBhvr>
                                        <p:cTn id="26" dur="1000" spd="-999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00" y="-53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7816E-7 4.81481E-6 L 0.30831 0.12546 " pathEditMode="relative" rAng="0" ptsTypes="AA">
                                      <p:cBhvr>
                                        <p:cTn id="28" dur="1000" spd="-999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00" y="63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6838E-6 -4.81481E-6 L 0.30623 -0.10416 " pathEditMode="relative" rAng="0" ptsTypes="AA">
                                      <p:cBhvr>
                                        <p:cTn id="30" dur="1000" spd="-999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00" y="-51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06791E-6 -4.81481E-6 L -0.30923 0.12084 " pathEditMode="relative" rAng="0" ptsTypes="AA">
                                      <p:cBhvr>
                                        <p:cTn id="32" dur="1000" spd="-999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00" y="6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99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99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799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299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799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299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 autoUpdateAnimBg="0"/>
      <p:bldP spid="35" grpId="0"/>
      <p:bldP spid="48" grpId="0" autoUpdateAnimBg="0"/>
      <p:bldP spid="50" grpId="0" autoUpdateAnimBg="0"/>
      <p:bldP spid="52" grpId="0" autoUpdateAnimBg="0"/>
      <p:bldP spid="54" grpId="0" autoUpdateAnimBg="0"/>
      <p:bldP spid="18" grpId="0" bldLvl="0" animBg="1"/>
      <p:bldP spid="22" grpId="0" bldLvl="0" animBg="1"/>
      <p:bldP spid="26" grpId="0" bldLvl="0" animBg="1"/>
      <p:bldP spid="56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图表 3"/>
          <p:cNvGraphicFramePr/>
          <p:nvPr/>
        </p:nvGraphicFramePr>
        <p:xfrm>
          <a:off x="3034030" y="1030605"/>
          <a:ext cx="5669280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631190" y="354965"/>
            <a:ext cx="3766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转板情况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208725" y="4406518"/>
            <a:ext cx="725313" cy="1919497"/>
          </a:xfrm>
          <a:custGeom>
            <a:avLst/>
            <a:gdLst>
              <a:gd name="connsiteX0" fmla="*/ 994411 w 1503017"/>
              <a:gd name="connsiteY0" fmla="*/ 0 h 3977645"/>
              <a:gd name="connsiteX1" fmla="*/ 1503017 w 1503017"/>
              <a:gd name="connsiteY1" fmla="*/ 0 h 3977645"/>
              <a:gd name="connsiteX2" fmla="*/ 508605 w 1503017"/>
              <a:gd name="connsiteY2" fmla="*/ 3977645 h 3977645"/>
              <a:gd name="connsiteX3" fmla="*/ 0 w 1503017"/>
              <a:gd name="connsiteY3" fmla="*/ 3977645 h 397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3017" h="3977645">
                <a:moveTo>
                  <a:pt x="994411" y="0"/>
                </a:moveTo>
                <a:lnTo>
                  <a:pt x="1503017" y="0"/>
                </a:lnTo>
                <a:lnTo>
                  <a:pt x="508605" y="3977645"/>
                </a:lnTo>
                <a:lnTo>
                  <a:pt x="0" y="39776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631439" y="900122"/>
            <a:ext cx="604913" cy="1437897"/>
          </a:xfrm>
          <a:custGeom>
            <a:avLst/>
            <a:gdLst>
              <a:gd name="connsiteX0" fmla="*/ 505511 w 850659"/>
              <a:gd name="connsiteY0" fmla="*/ 0 h 2022043"/>
              <a:gd name="connsiteX1" fmla="*/ 850659 w 850659"/>
              <a:gd name="connsiteY1" fmla="*/ 0 h 2022043"/>
              <a:gd name="connsiteX2" fmla="*/ 345148 w 850659"/>
              <a:gd name="connsiteY2" fmla="*/ 2022043 h 2022043"/>
              <a:gd name="connsiteX3" fmla="*/ 0 w 850659"/>
              <a:gd name="connsiteY3" fmla="*/ 2022043 h 2022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0659" h="2022043">
                <a:moveTo>
                  <a:pt x="505511" y="0"/>
                </a:moveTo>
                <a:lnTo>
                  <a:pt x="850659" y="0"/>
                </a:lnTo>
                <a:lnTo>
                  <a:pt x="345148" y="2022043"/>
                </a:lnTo>
                <a:lnTo>
                  <a:pt x="0" y="20220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1236597" y="4033913"/>
            <a:ext cx="915228" cy="1969899"/>
          </a:xfrm>
          <a:custGeom>
            <a:avLst/>
            <a:gdLst>
              <a:gd name="connsiteX0" fmla="*/ 893107 w 1659775"/>
              <a:gd name="connsiteY0" fmla="*/ 0 h 3572430"/>
              <a:gd name="connsiteX1" fmla="*/ 1659775 w 1659775"/>
              <a:gd name="connsiteY1" fmla="*/ 0 h 3572430"/>
              <a:gd name="connsiteX2" fmla="*/ 766667 w 1659775"/>
              <a:gd name="connsiteY2" fmla="*/ 3572430 h 3572430"/>
              <a:gd name="connsiteX3" fmla="*/ 0 w 1659775"/>
              <a:gd name="connsiteY3" fmla="*/ 3572430 h 357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9775" h="3572430">
                <a:moveTo>
                  <a:pt x="893107" y="0"/>
                </a:moveTo>
                <a:lnTo>
                  <a:pt x="1659775" y="0"/>
                </a:lnTo>
                <a:lnTo>
                  <a:pt x="766667" y="3572430"/>
                </a:lnTo>
                <a:lnTo>
                  <a:pt x="0" y="35724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973273" y="2015606"/>
            <a:ext cx="1249309" cy="3306222"/>
          </a:xfrm>
          <a:custGeom>
            <a:avLst/>
            <a:gdLst>
              <a:gd name="connsiteX0" fmla="*/ 994411 w 1503017"/>
              <a:gd name="connsiteY0" fmla="*/ 0 h 3977645"/>
              <a:gd name="connsiteX1" fmla="*/ 1503017 w 1503017"/>
              <a:gd name="connsiteY1" fmla="*/ 0 h 3977645"/>
              <a:gd name="connsiteX2" fmla="*/ 508605 w 1503017"/>
              <a:gd name="connsiteY2" fmla="*/ 3977645 h 3977645"/>
              <a:gd name="connsiteX3" fmla="*/ 0 w 1503017"/>
              <a:gd name="connsiteY3" fmla="*/ 3977645 h 397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3017" h="3977645">
                <a:moveTo>
                  <a:pt x="994411" y="0"/>
                </a:moveTo>
                <a:lnTo>
                  <a:pt x="1503017" y="0"/>
                </a:lnTo>
                <a:lnTo>
                  <a:pt x="508605" y="3977645"/>
                </a:lnTo>
                <a:lnTo>
                  <a:pt x="0" y="39776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-9525" y="2332355"/>
            <a:ext cx="2679700" cy="21932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pPr algn="ctr" defTabSz="9639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825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案例分析</a:t>
            </a:r>
            <a:endParaRPr lang="zh-CN" altLang="en-US" sz="6825" b="1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94075" y="5738495"/>
            <a:ext cx="4850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截至</a:t>
            </a:r>
            <a:r>
              <a:rPr lang="en-US" altLang="zh-CN"/>
              <a:t>2018</a:t>
            </a:r>
            <a:r>
              <a:rPr lang="zh-CN" altLang="en-US"/>
              <a:t>年</a:t>
            </a:r>
            <a:r>
              <a:rPr lang="en-US" altLang="zh-CN"/>
              <a:t>5</a:t>
            </a:r>
            <a:r>
              <a:rPr lang="zh-CN" altLang="en-US"/>
              <a:t>月</a:t>
            </a:r>
            <a:r>
              <a:rPr lang="en-US" altLang="zh-CN"/>
              <a:t>27</a:t>
            </a:r>
            <a:r>
              <a:rPr lang="zh-CN" altLang="en-US"/>
              <a:t>日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4057258" y="3538852"/>
            <a:ext cx="367221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705" dirty="0" smtClean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  <a:endParaRPr lang="en-US" altLang="zh-CN" sz="1705" dirty="0" smtClean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275" dirty="0" smtClean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275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208725" y="4406518"/>
            <a:ext cx="725313" cy="1919497"/>
          </a:xfrm>
          <a:custGeom>
            <a:avLst/>
            <a:gdLst>
              <a:gd name="connsiteX0" fmla="*/ 994411 w 1503017"/>
              <a:gd name="connsiteY0" fmla="*/ 0 h 3977645"/>
              <a:gd name="connsiteX1" fmla="*/ 1503017 w 1503017"/>
              <a:gd name="connsiteY1" fmla="*/ 0 h 3977645"/>
              <a:gd name="connsiteX2" fmla="*/ 508605 w 1503017"/>
              <a:gd name="connsiteY2" fmla="*/ 3977645 h 3977645"/>
              <a:gd name="connsiteX3" fmla="*/ 0 w 1503017"/>
              <a:gd name="connsiteY3" fmla="*/ 3977645 h 397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3017" h="3977645">
                <a:moveTo>
                  <a:pt x="994411" y="0"/>
                </a:moveTo>
                <a:lnTo>
                  <a:pt x="1503017" y="0"/>
                </a:lnTo>
                <a:lnTo>
                  <a:pt x="508605" y="3977645"/>
                </a:lnTo>
                <a:lnTo>
                  <a:pt x="0" y="39776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631439" y="900122"/>
            <a:ext cx="604913" cy="1437897"/>
          </a:xfrm>
          <a:custGeom>
            <a:avLst/>
            <a:gdLst>
              <a:gd name="connsiteX0" fmla="*/ 505511 w 850659"/>
              <a:gd name="connsiteY0" fmla="*/ 0 h 2022043"/>
              <a:gd name="connsiteX1" fmla="*/ 850659 w 850659"/>
              <a:gd name="connsiteY1" fmla="*/ 0 h 2022043"/>
              <a:gd name="connsiteX2" fmla="*/ 345148 w 850659"/>
              <a:gd name="connsiteY2" fmla="*/ 2022043 h 2022043"/>
              <a:gd name="connsiteX3" fmla="*/ 0 w 850659"/>
              <a:gd name="connsiteY3" fmla="*/ 2022043 h 2022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0659" h="2022043">
                <a:moveTo>
                  <a:pt x="505511" y="0"/>
                </a:moveTo>
                <a:lnTo>
                  <a:pt x="850659" y="0"/>
                </a:lnTo>
                <a:lnTo>
                  <a:pt x="345148" y="2022043"/>
                </a:lnTo>
                <a:lnTo>
                  <a:pt x="0" y="20220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236597" y="4033913"/>
            <a:ext cx="915228" cy="1969899"/>
          </a:xfrm>
          <a:custGeom>
            <a:avLst/>
            <a:gdLst>
              <a:gd name="connsiteX0" fmla="*/ 893107 w 1659775"/>
              <a:gd name="connsiteY0" fmla="*/ 0 h 3572430"/>
              <a:gd name="connsiteX1" fmla="*/ 1659775 w 1659775"/>
              <a:gd name="connsiteY1" fmla="*/ 0 h 3572430"/>
              <a:gd name="connsiteX2" fmla="*/ 766667 w 1659775"/>
              <a:gd name="connsiteY2" fmla="*/ 3572430 h 3572430"/>
              <a:gd name="connsiteX3" fmla="*/ 0 w 1659775"/>
              <a:gd name="connsiteY3" fmla="*/ 3572430 h 357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9775" h="3572430">
                <a:moveTo>
                  <a:pt x="893107" y="0"/>
                </a:moveTo>
                <a:lnTo>
                  <a:pt x="1659775" y="0"/>
                </a:lnTo>
                <a:lnTo>
                  <a:pt x="766667" y="3572430"/>
                </a:lnTo>
                <a:lnTo>
                  <a:pt x="0" y="35724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973273" y="2015606"/>
            <a:ext cx="1249309" cy="3306222"/>
          </a:xfrm>
          <a:custGeom>
            <a:avLst/>
            <a:gdLst>
              <a:gd name="connsiteX0" fmla="*/ 994411 w 1503017"/>
              <a:gd name="connsiteY0" fmla="*/ 0 h 3977645"/>
              <a:gd name="connsiteX1" fmla="*/ 1503017 w 1503017"/>
              <a:gd name="connsiteY1" fmla="*/ 0 h 3977645"/>
              <a:gd name="connsiteX2" fmla="*/ 508605 w 1503017"/>
              <a:gd name="connsiteY2" fmla="*/ 3977645 h 3977645"/>
              <a:gd name="connsiteX3" fmla="*/ 0 w 1503017"/>
              <a:gd name="connsiteY3" fmla="*/ 3977645 h 397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3017" h="3977645">
                <a:moveTo>
                  <a:pt x="994411" y="0"/>
                </a:moveTo>
                <a:lnTo>
                  <a:pt x="1503017" y="0"/>
                </a:lnTo>
                <a:lnTo>
                  <a:pt x="508605" y="3977645"/>
                </a:lnTo>
                <a:lnTo>
                  <a:pt x="0" y="39776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-9525" y="2332355"/>
            <a:ext cx="2679700" cy="21932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9639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825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案例分析</a:t>
            </a:r>
            <a:endParaRPr lang="zh-CN" altLang="en-US" sz="6825" b="1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93440" y="2245995"/>
            <a:ext cx="4873625" cy="1938020"/>
          </a:xfrm>
          <a:prstGeom prst="rect">
            <a:avLst/>
          </a:prstGeom>
          <a:noFill/>
          <a:effectLst>
            <a:outerShdw blurRad="241300" dist="127000" dir="5400000" algn="ctr" rotWithShape="0">
              <a:srgbClr val="000000">
                <a:alpha val="8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</a:t>
            </a:r>
            <a:r>
              <a:rPr sz="24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对创业板IPO实际要求要比上述要求要严格，下面以2018年5月三家成功创业板IPO的公司为例，这三家公司分别是深信服、欣悦科技、汉嘉设计。</a:t>
            </a:r>
            <a:endParaRPr sz="2400" dirty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9525" y="430530"/>
            <a:ext cx="2261870" cy="37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 bldLvl="0" animBg="1"/>
      <p:bldP spid="6" grpId="0" bldLvl="0" animBg="1"/>
      <p:bldP spid="7" grpId="0" bldLvl="0" animBg="1"/>
      <p:bldP spid="8" grpId="0" bldLvl="0" animBg="1"/>
      <p:bldP spid="11" grpId="0"/>
      <p:bldP spid="18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4057258" y="3538852"/>
            <a:ext cx="367221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705" dirty="0" smtClean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  <a:endParaRPr lang="en-US" altLang="zh-CN" sz="1705" dirty="0" smtClean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275" dirty="0" smtClean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275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208725" y="4406518"/>
            <a:ext cx="725313" cy="1919497"/>
          </a:xfrm>
          <a:custGeom>
            <a:avLst/>
            <a:gdLst>
              <a:gd name="connsiteX0" fmla="*/ 994411 w 1503017"/>
              <a:gd name="connsiteY0" fmla="*/ 0 h 3977645"/>
              <a:gd name="connsiteX1" fmla="*/ 1503017 w 1503017"/>
              <a:gd name="connsiteY1" fmla="*/ 0 h 3977645"/>
              <a:gd name="connsiteX2" fmla="*/ 508605 w 1503017"/>
              <a:gd name="connsiteY2" fmla="*/ 3977645 h 3977645"/>
              <a:gd name="connsiteX3" fmla="*/ 0 w 1503017"/>
              <a:gd name="connsiteY3" fmla="*/ 3977645 h 397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3017" h="3977645">
                <a:moveTo>
                  <a:pt x="994411" y="0"/>
                </a:moveTo>
                <a:lnTo>
                  <a:pt x="1503017" y="0"/>
                </a:lnTo>
                <a:lnTo>
                  <a:pt x="508605" y="3977645"/>
                </a:lnTo>
                <a:lnTo>
                  <a:pt x="0" y="39776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631439" y="900122"/>
            <a:ext cx="604913" cy="1437897"/>
          </a:xfrm>
          <a:custGeom>
            <a:avLst/>
            <a:gdLst>
              <a:gd name="connsiteX0" fmla="*/ 505511 w 850659"/>
              <a:gd name="connsiteY0" fmla="*/ 0 h 2022043"/>
              <a:gd name="connsiteX1" fmla="*/ 850659 w 850659"/>
              <a:gd name="connsiteY1" fmla="*/ 0 h 2022043"/>
              <a:gd name="connsiteX2" fmla="*/ 345148 w 850659"/>
              <a:gd name="connsiteY2" fmla="*/ 2022043 h 2022043"/>
              <a:gd name="connsiteX3" fmla="*/ 0 w 850659"/>
              <a:gd name="connsiteY3" fmla="*/ 2022043 h 2022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0659" h="2022043">
                <a:moveTo>
                  <a:pt x="505511" y="0"/>
                </a:moveTo>
                <a:lnTo>
                  <a:pt x="850659" y="0"/>
                </a:lnTo>
                <a:lnTo>
                  <a:pt x="345148" y="2022043"/>
                </a:lnTo>
                <a:lnTo>
                  <a:pt x="0" y="20220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236597" y="4033913"/>
            <a:ext cx="915228" cy="1969899"/>
          </a:xfrm>
          <a:custGeom>
            <a:avLst/>
            <a:gdLst>
              <a:gd name="connsiteX0" fmla="*/ 893107 w 1659775"/>
              <a:gd name="connsiteY0" fmla="*/ 0 h 3572430"/>
              <a:gd name="connsiteX1" fmla="*/ 1659775 w 1659775"/>
              <a:gd name="connsiteY1" fmla="*/ 0 h 3572430"/>
              <a:gd name="connsiteX2" fmla="*/ 766667 w 1659775"/>
              <a:gd name="connsiteY2" fmla="*/ 3572430 h 3572430"/>
              <a:gd name="connsiteX3" fmla="*/ 0 w 1659775"/>
              <a:gd name="connsiteY3" fmla="*/ 3572430 h 357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9775" h="3572430">
                <a:moveTo>
                  <a:pt x="893107" y="0"/>
                </a:moveTo>
                <a:lnTo>
                  <a:pt x="1659775" y="0"/>
                </a:lnTo>
                <a:lnTo>
                  <a:pt x="766667" y="3572430"/>
                </a:lnTo>
                <a:lnTo>
                  <a:pt x="0" y="35724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973273" y="2015606"/>
            <a:ext cx="1249309" cy="3306222"/>
          </a:xfrm>
          <a:custGeom>
            <a:avLst/>
            <a:gdLst>
              <a:gd name="connsiteX0" fmla="*/ 994411 w 1503017"/>
              <a:gd name="connsiteY0" fmla="*/ 0 h 3977645"/>
              <a:gd name="connsiteX1" fmla="*/ 1503017 w 1503017"/>
              <a:gd name="connsiteY1" fmla="*/ 0 h 3977645"/>
              <a:gd name="connsiteX2" fmla="*/ 508605 w 1503017"/>
              <a:gd name="connsiteY2" fmla="*/ 3977645 h 3977645"/>
              <a:gd name="connsiteX3" fmla="*/ 0 w 1503017"/>
              <a:gd name="connsiteY3" fmla="*/ 3977645 h 397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3017" h="3977645">
                <a:moveTo>
                  <a:pt x="994411" y="0"/>
                </a:moveTo>
                <a:lnTo>
                  <a:pt x="1503017" y="0"/>
                </a:lnTo>
                <a:lnTo>
                  <a:pt x="508605" y="3977645"/>
                </a:lnTo>
                <a:lnTo>
                  <a:pt x="0" y="39776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-9525" y="2332355"/>
            <a:ext cx="2679700" cy="21932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9639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825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案例分析</a:t>
            </a:r>
            <a:endParaRPr lang="zh-CN" altLang="en-US" sz="6825" b="1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40935" y="900430"/>
            <a:ext cx="1567180" cy="398780"/>
          </a:xfrm>
          <a:prstGeom prst="rect">
            <a:avLst/>
          </a:prstGeom>
          <a:noFill/>
          <a:effectLst>
            <a:outerShdw blurRad="241300" dist="127000" dir="5400000" algn="ctr" rotWithShape="0">
              <a:srgbClr val="000000">
                <a:alpha val="8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l"/>
            <a:r>
              <a:rPr lang="zh-CN" sz="20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营业收入</a:t>
            </a:r>
            <a:endParaRPr lang="zh-CN" sz="2000" dirty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9525" y="430530"/>
            <a:ext cx="2261870" cy="37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1"/>
          <p:cNvGraphicFramePr/>
          <p:nvPr/>
        </p:nvGraphicFramePr>
        <p:xfrm>
          <a:off x="2406650" y="1299210"/>
          <a:ext cx="6635750" cy="45396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670175" y="4525645"/>
            <a:ext cx="949325" cy="245110"/>
          </a:xfrm>
          <a:prstGeom prst="rect">
            <a:avLst/>
          </a:prstGeom>
          <a:noFill/>
          <a:effectLst>
            <a:outerShdw blurRad="241300" dist="127000" dir="5400000" algn="ctr" rotWithShape="0">
              <a:srgbClr val="000000">
                <a:alpha val="88000"/>
              </a:srgbClr>
            </a:outerShdw>
          </a:effectLst>
        </p:spPr>
        <p:txBody>
          <a:bodyPr wrap="square" rtlCol="0">
            <a:spAutoFit/>
          </a:bodyPr>
          <a:p>
            <a:pPr algn="l"/>
            <a:r>
              <a:rPr lang="zh-CN" sz="10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单位：亿元</a:t>
            </a:r>
            <a:endParaRPr lang="zh-CN" sz="1000" dirty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398395" y="1268095"/>
            <a:ext cx="1077595" cy="3213100"/>
            <a:chOff x="1870" y="1927"/>
            <a:chExt cx="1815" cy="5060"/>
          </a:xfrm>
        </p:grpSpPr>
        <p:sp>
          <p:nvSpPr>
            <p:cNvPr id="9" name="圆角矩形 8"/>
            <p:cNvSpPr/>
            <p:nvPr/>
          </p:nvSpPr>
          <p:spPr>
            <a:xfrm>
              <a:off x="1870" y="1998"/>
              <a:ext cx="1815" cy="4989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497" y="1927"/>
              <a:ext cx="1188" cy="4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30</a:t>
              </a:r>
              <a:endParaRPr lang="en-US" altLang="zh-CN"/>
            </a:p>
            <a:p>
              <a:endParaRPr lang="zh-CN" altLang="en-US"/>
            </a:p>
            <a:p>
              <a:r>
                <a:rPr lang="en-US" altLang="zh-CN"/>
                <a:t>25</a:t>
              </a:r>
              <a:endParaRPr lang="en-US" altLang="zh-CN"/>
            </a:p>
            <a:p>
              <a:endParaRPr lang="zh-CN" altLang="en-US"/>
            </a:p>
            <a:p>
              <a:r>
                <a:rPr lang="en-US" altLang="zh-CN"/>
                <a:t>20</a:t>
              </a:r>
              <a:endParaRPr lang="en-US" altLang="zh-CN"/>
            </a:p>
            <a:p>
              <a:endParaRPr lang="en-US" altLang="zh-CN"/>
            </a:p>
            <a:p>
              <a:r>
                <a:rPr lang="en-US" altLang="zh-CN"/>
                <a:t>15</a:t>
              </a:r>
              <a:endParaRPr lang="en-US" altLang="zh-CN"/>
            </a:p>
            <a:p>
              <a:endParaRPr lang="en-US" altLang="zh-CN"/>
            </a:p>
            <a:p>
              <a:r>
                <a:rPr lang="en-US" altLang="zh-CN"/>
                <a:t>10</a:t>
              </a:r>
              <a:endParaRPr lang="en-US" altLang="zh-CN"/>
            </a:p>
            <a:p>
              <a:endParaRPr lang="en-US" altLang="zh-CN"/>
            </a:p>
            <a:p>
              <a:r>
                <a:rPr lang="en-US" altLang="zh-CN"/>
                <a:t>5</a:t>
              </a:r>
              <a:endParaRPr lang="en-US" altLang="zh-CN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 bldLvl="0" animBg="1"/>
      <p:bldP spid="6" grpId="0" bldLvl="0" animBg="1"/>
      <p:bldP spid="7" grpId="0" bldLvl="0" animBg="1"/>
      <p:bldP spid="8" grpId="0" bldLvl="0" animBg="1"/>
      <p:bldP spid="11" grpId="0"/>
      <p:bldP spid="18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表 9"/>
          <p:cNvGraphicFramePr/>
          <p:nvPr/>
        </p:nvGraphicFramePr>
        <p:xfrm>
          <a:off x="2670175" y="1299210"/>
          <a:ext cx="6250305" cy="4618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5" name="任意多边形 4"/>
          <p:cNvSpPr/>
          <p:nvPr/>
        </p:nvSpPr>
        <p:spPr>
          <a:xfrm>
            <a:off x="208725" y="4406518"/>
            <a:ext cx="725313" cy="1919497"/>
          </a:xfrm>
          <a:custGeom>
            <a:avLst/>
            <a:gdLst>
              <a:gd name="connsiteX0" fmla="*/ 994411 w 1503017"/>
              <a:gd name="connsiteY0" fmla="*/ 0 h 3977645"/>
              <a:gd name="connsiteX1" fmla="*/ 1503017 w 1503017"/>
              <a:gd name="connsiteY1" fmla="*/ 0 h 3977645"/>
              <a:gd name="connsiteX2" fmla="*/ 508605 w 1503017"/>
              <a:gd name="connsiteY2" fmla="*/ 3977645 h 3977645"/>
              <a:gd name="connsiteX3" fmla="*/ 0 w 1503017"/>
              <a:gd name="connsiteY3" fmla="*/ 3977645 h 397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3017" h="3977645">
                <a:moveTo>
                  <a:pt x="994411" y="0"/>
                </a:moveTo>
                <a:lnTo>
                  <a:pt x="1503017" y="0"/>
                </a:lnTo>
                <a:lnTo>
                  <a:pt x="508605" y="3977645"/>
                </a:lnTo>
                <a:lnTo>
                  <a:pt x="0" y="39776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631439" y="900122"/>
            <a:ext cx="604913" cy="1437897"/>
          </a:xfrm>
          <a:custGeom>
            <a:avLst/>
            <a:gdLst>
              <a:gd name="connsiteX0" fmla="*/ 505511 w 850659"/>
              <a:gd name="connsiteY0" fmla="*/ 0 h 2022043"/>
              <a:gd name="connsiteX1" fmla="*/ 850659 w 850659"/>
              <a:gd name="connsiteY1" fmla="*/ 0 h 2022043"/>
              <a:gd name="connsiteX2" fmla="*/ 345148 w 850659"/>
              <a:gd name="connsiteY2" fmla="*/ 2022043 h 2022043"/>
              <a:gd name="connsiteX3" fmla="*/ 0 w 850659"/>
              <a:gd name="connsiteY3" fmla="*/ 2022043 h 2022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0659" h="2022043">
                <a:moveTo>
                  <a:pt x="505511" y="0"/>
                </a:moveTo>
                <a:lnTo>
                  <a:pt x="850659" y="0"/>
                </a:lnTo>
                <a:lnTo>
                  <a:pt x="345148" y="2022043"/>
                </a:lnTo>
                <a:lnTo>
                  <a:pt x="0" y="20220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236597" y="4033913"/>
            <a:ext cx="915228" cy="1969899"/>
          </a:xfrm>
          <a:custGeom>
            <a:avLst/>
            <a:gdLst>
              <a:gd name="connsiteX0" fmla="*/ 893107 w 1659775"/>
              <a:gd name="connsiteY0" fmla="*/ 0 h 3572430"/>
              <a:gd name="connsiteX1" fmla="*/ 1659775 w 1659775"/>
              <a:gd name="connsiteY1" fmla="*/ 0 h 3572430"/>
              <a:gd name="connsiteX2" fmla="*/ 766667 w 1659775"/>
              <a:gd name="connsiteY2" fmla="*/ 3572430 h 3572430"/>
              <a:gd name="connsiteX3" fmla="*/ 0 w 1659775"/>
              <a:gd name="connsiteY3" fmla="*/ 3572430 h 357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9775" h="3572430">
                <a:moveTo>
                  <a:pt x="893107" y="0"/>
                </a:moveTo>
                <a:lnTo>
                  <a:pt x="1659775" y="0"/>
                </a:lnTo>
                <a:lnTo>
                  <a:pt x="766667" y="3572430"/>
                </a:lnTo>
                <a:lnTo>
                  <a:pt x="0" y="35724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973273" y="2015606"/>
            <a:ext cx="1249309" cy="3306222"/>
          </a:xfrm>
          <a:custGeom>
            <a:avLst/>
            <a:gdLst>
              <a:gd name="connsiteX0" fmla="*/ 994411 w 1503017"/>
              <a:gd name="connsiteY0" fmla="*/ 0 h 3977645"/>
              <a:gd name="connsiteX1" fmla="*/ 1503017 w 1503017"/>
              <a:gd name="connsiteY1" fmla="*/ 0 h 3977645"/>
              <a:gd name="connsiteX2" fmla="*/ 508605 w 1503017"/>
              <a:gd name="connsiteY2" fmla="*/ 3977645 h 3977645"/>
              <a:gd name="connsiteX3" fmla="*/ 0 w 1503017"/>
              <a:gd name="connsiteY3" fmla="*/ 3977645 h 397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3017" h="3977645">
                <a:moveTo>
                  <a:pt x="994411" y="0"/>
                </a:moveTo>
                <a:lnTo>
                  <a:pt x="1503017" y="0"/>
                </a:lnTo>
                <a:lnTo>
                  <a:pt x="508605" y="3977645"/>
                </a:lnTo>
                <a:lnTo>
                  <a:pt x="0" y="39776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-9525" y="2332355"/>
            <a:ext cx="2679700" cy="21932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9639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825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案例分析</a:t>
            </a:r>
            <a:endParaRPr lang="zh-CN" altLang="en-US" sz="6825" b="1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50715" y="900430"/>
            <a:ext cx="3898265" cy="398780"/>
          </a:xfrm>
          <a:prstGeom prst="rect">
            <a:avLst/>
          </a:prstGeom>
          <a:noFill/>
          <a:effectLst>
            <a:outerShdw blurRad="241300" dist="127000" dir="5400000" algn="ctr" rotWithShape="0">
              <a:srgbClr val="000000">
                <a:alpha val="8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l"/>
            <a:r>
              <a:rPr lang="zh-CN" sz="20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净利润</a:t>
            </a:r>
            <a:endParaRPr lang="zh-CN" sz="2000" dirty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9525" y="430530"/>
            <a:ext cx="2261870" cy="37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2602865" y="1299210"/>
            <a:ext cx="1090930" cy="3379470"/>
            <a:chOff x="1870" y="1927"/>
            <a:chExt cx="1815" cy="5060"/>
          </a:xfrm>
        </p:grpSpPr>
        <p:sp>
          <p:nvSpPr>
            <p:cNvPr id="9" name="圆角矩形 8"/>
            <p:cNvSpPr/>
            <p:nvPr/>
          </p:nvSpPr>
          <p:spPr>
            <a:xfrm>
              <a:off x="1870" y="1998"/>
              <a:ext cx="1815" cy="4989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497" y="1927"/>
              <a:ext cx="1188" cy="4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6</a:t>
              </a:r>
              <a:endParaRPr lang="en-US" altLang="zh-CN"/>
            </a:p>
            <a:p>
              <a:endParaRPr lang="zh-CN" altLang="en-US"/>
            </a:p>
            <a:p>
              <a:r>
                <a:rPr lang="en-US" altLang="zh-CN"/>
                <a:t>5</a:t>
              </a:r>
              <a:endParaRPr lang="en-US" altLang="zh-CN"/>
            </a:p>
            <a:p>
              <a:endParaRPr lang="zh-CN" altLang="en-US"/>
            </a:p>
            <a:p>
              <a:r>
                <a:rPr lang="en-US" altLang="zh-CN"/>
                <a:t>4</a:t>
              </a:r>
              <a:endParaRPr lang="en-US" altLang="zh-CN"/>
            </a:p>
            <a:p>
              <a:endParaRPr lang="en-US" altLang="zh-CN"/>
            </a:p>
            <a:p>
              <a:r>
                <a:rPr lang="en-US" altLang="zh-CN"/>
                <a:t>3</a:t>
              </a:r>
              <a:endParaRPr lang="en-US" altLang="zh-CN"/>
            </a:p>
            <a:p>
              <a:endParaRPr lang="en-US" altLang="zh-CN"/>
            </a:p>
            <a:p>
              <a:r>
                <a:rPr lang="en-US" altLang="zh-CN"/>
                <a:t>2</a:t>
              </a:r>
              <a:endParaRPr lang="en-US" altLang="zh-CN"/>
            </a:p>
            <a:p>
              <a:endParaRPr lang="en-US" altLang="zh-CN"/>
            </a:p>
            <a:p>
              <a:r>
                <a:rPr lang="en-US" altLang="zh-CN"/>
                <a:t>1</a:t>
              </a:r>
              <a:endParaRPr lang="en-US" altLang="zh-CN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670175" y="4525645"/>
            <a:ext cx="949325" cy="245110"/>
          </a:xfrm>
          <a:prstGeom prst="rect">
            <a:avLst/>
          </a:prstGeom>
          <a:noFill/>
          <a:effectLst>
            <a:outerShdw blurRad="241300" dist="127000" dir="5400000" algn="ctr" rotWithShape="0">
              <a:srgbClr val="000000">
                <a:alpha val="88000"/>
              </a:srgbClr>
            </a:outerShdw>
          </a:effectLst>
        </p:spPr>
        <p:txBody>
          <a:bodyPr wrap="square" rtlCol="0">
            <a:spAutoFit/>
          </a:bodyPr>
          <a:p>
            <a:pPr algn="l"/>
            <a:r>
              <a:rPr lang="zh-CN" sz="10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单位：亿元</a:t>
            </a:r>
            <a:endParaRPr lang="zh-CN" sz="1000" dirty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1" grpId="0"/>
      <p:bldP spid="18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3" descr="副页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317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5" name="TextBox 6"/>
          <p:cNvSpPr/>
          <p:nvPr/>
        </p:nvSpPr>
        <p:spPr>
          <a:xfrm>
            <a:off x="2823845" y="2791460"/>
            <a:ext cx="4143375" cy="14763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ctr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大通证券投资银行事业部</a:t>
            </a:r>
            <a:endParaRPr lang="zh-CN" altLang="en-US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algn="ctr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真诚期待与您</a:t>
            </a:r>
            <a:endParaRPr lang="en-US" altLang="zh-CN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algn="ctr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精诚合作 共同成长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p>
            <a:pPr algn="r" fontAlgn="base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文本框 5"/>
          <p:cNvSpPr txBox="1"/>
          <p:nvPr/>
        </p:nvSpPr>
        <p:spPr>
          <a:xfrm>
            <a:off x="774700" y="1287780"/>
            <a:ext cx="759396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大通证券股份有限公司是总部设在大连的唯一一家证券公司，注册资本33亿元，2007年8月，公司通过中国证券业协会组织的规范类证券公司评审，取得规范类证券公司资格。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0" y="2721610"/>
            <a:ext cx="8978265" cy="30206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p>
            <a:pPr algn="r" fontAlgn="base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" y="929640"/>
            <a:ext cx="8937625" cy="51346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p>
            <a:pPr algn="r" fontAlgn="base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" y="947420"/>
            <a:ext cx="9095105" cy="496379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96505" y="5229225"/>
            <a:ext cx="1547495" cy="6477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58099" y="298703"/>
            <a:ext cx="51179" cy="30880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99338"/>
            <a:ext cx="957050" cy="30880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56668" y="192864"/>
            <a:ext cx="14046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三板概述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239745" y="607503"/>
            <a:ext cx="2721703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26"/>
          <p:cNvCxnSpPr>
            <a:cxnSpLocks noChangeShapeType="1"/>
          </p:cNvCxnSpPr>
          <p:nvPr/>
        </p:nvCxnSpPr>
        <p:spPr bwMode="auto">
          <a:xfrm>
            <a:off x="1270319" y="1527175"/>
            <a:ext cx="4489450" cy="0"/>
          </a:xfrm>
          <a:prstGeom prst="line">
            <a:avLst/>
          </a:prstGeom>
          <a:noFill/>
          <a:ln w="19050" algn="ctr">
            <a:solidFill>
              <a:srgbClr val="EB340D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直接连接符 53"/>
          <p:cNvCxnSpPr>
            <a:cxnSpLocks noChangeShapeType="1"/>
          </p:cNvCxnSpPr>
          <p:nvPr/>
        </p:nvCxnSpPr>
        <p:spPr bwMode="auto">
          <a:xfrm>
            <a:off x="3483928" y="2974816"/>
            <a:ext cx="3943350" cy="0"/>
          </a:xfrm>
          <a:prstGeom prst="line">
            <a:avLst/>
          </a:prstGeom>
          <a:noFill/>
          <a:ln w="19050" algn="ctr">
            <a:solidFill>
              <a:srgbClr val="EB340D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直接连接符 56"/>
          <p:cNvCxnSpPr>
            <a:cxnSpLocks noChangeShapeType="1"/>
          </p:cNvCxnSpPr>
          <p:nvPr/>
        </p:nvCxnSpPr>
        <p:spPr bwMode="auto">
          <a:xfrm>
            <a:off x="2369503" y="5127546"/>
            <a:ext cx="4138612" cy="0"/>
          </a:xfrm>
          <a:prstGeom prst="line">
            <a:avLst/>
          </a:prstGeom>
          <a:noFill/>
          <a:ln w="19050" algn="ctr">
            <a:solidFill>
              <a:srgbClr val="EB340D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KSO_GT3"/>
          <p:cNvSpPr txBox="1"/>
          <p:nvPr/>
        </p:nvSpPr>
        <p:spPr>
          <a:xfrm>
            <a:off x="3245485" y="4836795"/>
            <a:ext cx="3488055" cy="29083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>
              <a:lnSpc>
                <a:spcPct val="80000"/>
              </a:lnSpc>
              <a:defRPr/>
            </a:pPr>
            <a:r>
              <a:rPr sz="15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2018-04-21“新三板+H股”正式落地</a:t>
            </a:r>
            <a:endParaRPr lang="zh-CN" altLang="en-US" sz="15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KSO_GT2"/>
          <p:cNvSpPr txBox="1"/>
          <p:nvPr/>
        </p:nvSpPr>
        <p:spPr>
          <a:xfrm>
            <a:off x="3265805" y="2684145"/>
            <a:ext cx="4467225" cy="29083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>
              <a:lnSpc>
                <a:spcPct val="80000"/>
              </a:lnSpc>
              <a:defRPr/>
            </a:pPr>
            <a:r>
              <a:rPr lang="zh-CN" sz="16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交易制度改革</a:t>
            </a:r>
            <a:endParaRPr lang="zh-CN" sz="16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KSO_GT1"/>
          <p:cNvSpPr txBox="1"/>
          <p:nvPr/>
        </p:nvSpPr>
        <p:spPr>
          <a:xfrm>
            <a:off x="2084070" y="1236345"/>
            <a:ext cx="4518660" cy="29083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人大、证监会、股转等先后发声</a:t>
            </a:r>
            <a:endParaRPr lang="zh-CN" altLang="en-US" sz="1600" kern="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242380" y="4292919"/>
            <a:ext cx="1163637" cy="1116806"/>
            <a:chOff x="1414463" y="3014663"/>
            <a:chExt cx="1163637" cy="1116806"/>
          </a:xfrm>
          <a:solidFill>
            <a:srgbClr val="EB340D"/>
          </a:solidFill>
        </p:grpSpPr>
        <p:sp>
          <p:nvSpPr>
            <p:cNvPr id="15" name="圆角矩形 14"/>
            <p:cNvSpPr/>
            <p:nvPr/>
          </p:nvSpPr>
          <p:spPr>
            <a:xfrm rot="20248206">
              <a:off x="1414463" y="3014663"/>
              <a:ext cx="1014412" cy="1116806"/>
            </a:xfrm>
            <a:prstGeom prst="roundRect">
              <a:avLst>
                <a:gd name="adj" fmla="val 12132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" name="圆角矩形 9"/>
            <p:cNvSpPr/>
            <p:nvPr/>
          </p:nvSpPr>
          <p:spPr>
            <a:xfrm rot="20248206">
              <a:off x="1563688" y="3574257"/>
              <a:ext cx="1014412" cy="541735"/>
            </a:xfrm>
            <a:custGeom>
              <a:avLst/>
              <a:gdLst/>
              <a:ahLst/>
              <a:cxnLst/>
              <a:rect l="l" t="t" r="r" b="b"/>
              <a:pathLst>
                <a:path w="1470269" h="1046776">
                  <a:moveTo>
                    <a:pt x="0" y="0"/>
                  </a:moveTo>
                  <a:lnTo>
                    <a:pt x="1470269" y="609904"/>
                  </a:lnTo>
                  <a:lnTo>
                    <a:pt x="1470269" y="868403"/>
                  </a:lnTo>
                  <a:cubicBezTo>
                    <a:pt x="1470269" y="966916"/>
                    <a:pt x="1390409" y="1046776"/>
                    <a:pt x="1291896" y="1046776"/>
                  </a:cubicBezTo>
                  <a:lnTo>
                    <a:pt x="178373" y="1046776"/>
                  </a:lnTo>
                  <a:cubicBezTo>
                    <a:pt x="79860" y="1046776"/>
                    <a:pt x="0" y="966916"/>
                    <a:pt x="0" y="868403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" name="KSO_GN3"/>
            <p:cNvSpPr/>
            <p:nvPr/>
          </p:nvSpPr>
          <p:spPr>
            <a:xfrm rot="20248206">
              <a:off x="1458914" y="3037285"/>
              <a:ext cx="930275" cy="1071563"/>
            </a:xfrm>
            <a:prstGeom prst="roundRect">
              <a:avLst>
                <a:gd name="adj" fmla="val 12132"/>
              </a:avLst>
            </a:prstGeom>
            <a:grpFill/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600" kern="0" dirty="0">
                  <a:solidFill>
                    <a:schemeClr val="bg1"/>
                  </a:solidFill>
                  <a:latin typeface="Gungsuh" panose="02030600000101010101" pitchFamily="18" charset="-127"/>
                  <a:ea typeface="Gungsuh" panose="02030600000101010101" pitchFamily="18" charset="-127"/>
                </a:rPr>
                <a:t>3</a:t>
              </a:r>
              <a:endParaRPr lang="en-US" altLang="zh-CN" sz="6600" kern="0" dirty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354264" y="2782014"/>
            <a:ext cx="1152526" cy="1117997"/>
            <a:chOff x="3078163" y="2141934"/>
            <a:chExt cx="1152526" cy="1117997"/>
          </a:xfrm>
          <a:solidFill>
            <a:schemeClr val="bg1"/>
          </a:solidFill>
        </p:grpSpPr>
        <p:sp>
          <p:nvSpPr>
            <p:cNvPr id="19" name="圆角矩形 18"/>
            <p:cNvSpPr/>
            <p:nvPr/>
          </p:nvSpPr>
          <p:spPr>
            <a:xfrm rot="1132031">
              <a:off x="3216276" y="2141934"/>
              <a:ext cx="1014413" cy="1117997"/>
            </a:xfrm>
            <a:prstGeom prst="roundRect">
              <a:avLst>
                <a:gd name="adj" fmla="val 12132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" name="圆角矩形 26"/>
            <p:cNvSpPr/>
            <p:nvPr/>
          </p:nvSpPr>
          <p:spPr>
            <a:xfrm rot="1132031">
              <a:off x="3078163" y="2765822"/>
              <a:ext cx="1014412" cy="476250"/>
            </a:xfrm>
            <a:custGeom>
              <a:avLst/>
              <a:gdLst/>
              <a:ahLst/>
              <a:cxnLst/>
              <a:rect l="l" t="t" r="r" b="b"/>
              <a:pathLst>
                <a:path w="1321797" h="826698">
                  <a:moveTo>
                    <a:pt x="0" y="451707"/>
                  </a:moveTo>
                  <a:lnTo>
                    <a:pt x="1321797" y="0"/>
                  </a:lnTo>
                  <a:lnTo>
                    <a:pt x="1321797" y="666338"/>
                  </a:lnTo>
                  <a:cubicBezTo>
                    <a:pt x="1321797" y="754902"/>
                    <a:pt x="1250001" y="826698"/>
                    <a:pt x="1161437" y="826698"/>
                  </a:cubicBezTo>
                  <a:lnTo>
                    <a:pt x="160360" y="826698"/>
                  </a:lnTo>
                  <a:cubicBezTo>
                    <a:pt x="71796" y="826698"/>
                    <a:pt x="0" y="754902"/>
                    <a:pt x="0" y="666338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" name="KSO_GN2"/>
            <p:cNvSpPr/>
            <p:nvPr/>
          </p:nvSpPr>
          <p:spPr>
            <a:xfrm rot="1132031">
              <a:off x="3259138" y="2165747"/>
              <a:ext cx="931862" cy="1070372"/>
            </a:xfrm>
            <a:prstGeom prst="roundRect">
              <a:avLst>
                <a:gd name="adj" fmla="val 12132"/>
              </a:avLst>
            </a:prstGeom>
            <a:solidFill>
              <a:srgbClr val="EB340D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innerShdw blurRad="114300">
                <a:prstClr val="black"/>
              </a:inn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600" kern="0" dirty="0">
                  <a:solidFill>
                    <a:schemeClr val="bg1"/>
                  </a:solidFill>
                  <a:latin typeface="Gungsuh" panose="02030600000101010101" pitchFamily="18" charset="-127"/>
                  <a:ea typeface="Gungsuh" panose="02030600000101010101" pitchFamily="18" charset="-127"/>
                </a:rPr>
                <a:t>2</a:t>
              </a:r>
              <a:endParaRPr lang="en-US" altLang="zh-CN" sz="6600" kern="0" dirty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65800" y="1470026"/>
            <a:ext cx="1124586" cy="1131014"/>
            <a:chOff x="1328738" y="1323976"/>
            <a:chExt cx="1124586" cy="1131014"/>
          </a:xfrm>
        </p:grpSpPr>
        <p:sp>
          <p:nvSpPr>
            <p:cNvPr id="23" name="圆角矩形 22"/>
            <p:cNvSpPr/>
            <p:nvPr/>
          </p:nvSpPr>
          <p:spPr>
            <a:xfrm rot="20248206">
              <a:off x="1328738" y="1323976"/>
              <a:ext cx="1014412" cy="1116806"/>
            </a:xfrm>
            <a:prstGeom prst="roundRect">
              <a:avLst>
                <a:gd name="adj" fmla="val 12132"/>
              </a:avLst>
            </a:prstGeom>
            <a:solidFill>
              <a:srgbClr val="EB340D"/>
            </a:solidFill>
            <a:ln w="25400" cap="flat" cmpd="sng" algn="ctr">
              <a:noFill/>
              <a:prstDash val="solid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600" kern="0" dirty="0">
                  <a:solidFill>
                    <a:schemeClr val="bg1"/>
                  </a:solidFill>
                  <a:latin typeface="Gungsuh" panose="02030600000101010101" pitchFamily="18" charset="-127"/>
                  <a:ea typeface="Gungsuh" panose="02030600000101010101" pitchFamily="18" charset="-127"/>
                </a:rPr>
                <a:t>1</a:t>
              </a:r>
              <a:endParaRPr lang="en-US" altLang="zh-CN" sz="6600" kern="0" dirty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endParaRPr>
            </a:p>
          </p:txBody>
        </p:sp>
        <p:sp>
          <p:nvSpPr>
            <p:cNvPr id="24" name="圆角矩形 9"/>
            <p:cNvSpPr/>
            <p:nvPr/>
          </p:nvSpPr>
          <p:spPr>
            <a:xfrm rot="20248206">
              <a:off x="1438911" y="1877219"/>
              <a:ext cx="1014413" cy="541735"/>
            </a:xfrm>
            <a:custGeom>
              <a:avLst/>
              <a:gdLst/>
              <a:ahLst/>
              <a:cxnLst/>
              <a:rect l="l" t="t" r="r" b="b"/>
              <a:pathLst>
                <a:path w="1470269" h="1046776">
                  <a:moveTo>
                    <a:pt x="0" y="0"/>
                  </a:moveTo>
                  <a:lnTo>
                    <a:pt x="1470269" y="609904"/>
                  </a:lnTo>
                  <a:lnTo>
                    <a:pt x="1470269" y="868403"/>
                  </a:lnTo>
                  <a:cubicBezTo>
                    <a:pt x="1470269" y="966916"/>
                    <a:pt x="1390409" y="1046776"/>
                    <a:pt x="1291896" y="1046776"/>
                  </a:cubicBezTo>
                  <a:lnTo>
                    <a:pt x="178373" y="1046776"/>
                  </a:lnTo>
                  <a:cubicBezTo>
                    <a:pt x="79860" y="1046776"/>
                    <a:pt x="0" y="966916"/>
                    <a:pt x="0" y="868403"/>
                  </a:cubicBezTo>
                  <a:close/>
                </a:path>
              </a:pathLst>
            </a:custGeom>
            <a:solidFill>
              <a:srgbClr val="FFFFFF">
                <a:alpha val="67843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" name="KSO_GN1"/>
            <p:cNvSpPr/>
            <p:nvPr/>
          </p:nvSpPr>
          <p:spPr>
            <a:xfrm rot="20248206">
              <a:off x="1370331" y="1383427"/>
              <a:ext cx="931863" cy="1071563"/>
            </a:xfrm>
            <a:prstGeom prst="roundRect">
              <a:avLst>
                <a:gd name="adj" fmla="val 12132"/>
              </a:avLst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 kern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6" name="KSO_GT3.1"/>
          <p:cNvSpPr txBox="1"/>
          <p:nvPr/>
        </p:nvSpPr>
        <p:spPr>
          <a:xfrm>
            <a:off x="2683510" y="5384165"/>
            <a:ext cx="4612640" cy="55499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随着A股审核趋严，很多新三板公司开始撤回IPO申请，上市梦眼看又遥遥无期。4月21日，股转送来了“新三板+H股”。</a:t>
            </a:r>
            <a:endParaRPr lang="zh-CN" altLang="en-US" sz="1600" b="1" kern="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7" name="KSO_GT2.1"/>
          <p:cNvSpPr txBox="1"/>
          <p:nvPr/>
        </p:nvSpPr>
        <p:spPr>
          <a:xfrm>
            <a:off x="3961130" y="3137535"/>
            <a:ext cx="4817110" cy="141414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12月22日，全国股转公司召开新三板分层与交易制度改革新闻发布会，发布了《全国中小企业股份转让系统股票转让方式确定及变更指引》、《全国中小企业股份转让系统股票转让细则》、《全国中小企业股份转让系统挂牌公司分层管理办法》，新三板改革方案正式出台。</a:t>
            </a:r>
            <a:endParaRPr lang="zh-CN" altLang="en-US" sz="1400" b="1" kern="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8" name="KSO_GT1.1"/>
          <p:cNvSpPr txBox="1"/>
          <p:nvPr/>
        </p:nvSpPr>
        <p:spPr>
          <a:xfrm>
            <a:off x="2011045" y="1751330"/>
            <a:ext cx="5416550" cy="55372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6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2017</a:t>
            </a:r>
            <a:r>
              <a:rPr lang="zh-CN" altLang="en-US" sz="16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年8月25日，在证监会召开的“新三板市场建设媒体通气会”上，谢庚在任职全国股转公司董事长后首次公开露面，明确了新三板市场的改革目标。</a:t>
            </a:r>
            <a:endParaRPr lang="zh-CN" altLang="en-US" sz="1600" b="1" kern="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5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5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1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65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4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9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4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900"/>
                            </p:stCondLst>
                            <p:childTnLst>
                              <p:par>
                                <p:cTn id="5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450"/>
                            </p:stCondLst>
                            <p:childTnLst>
                              <p:par>
                                <p:cTn id="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26" grpId="0"/>
      <p:bldP spid="27" grpId="0"/>
      <p:bldP spid="2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p>
            <a:pPr algn="r" fontAlgn="base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文本框 5"/>
          <p:cNvSpPr txBox="1"/>
          <p:nvPr/>
        </p:nvSpPr>
        <p:spPr>
          <a:xfrm>
            <a:off x="302260" y="1117600"/>
            <a:ext cx="784415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大通证券投资银行始终以客户利益最大化为核心理念，以全方位、专业化服务为目标，凭借良好的服务水平和优秀的投行团队，成功为客户实施最佳的融资战略。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" y="2369820"/>
            <a:ext cx="8776335" cy="3658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p>
            <a:pPr algn="r" fontAlgn="base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文本框 5"/>
          <p:cNvSpPr txBox="1"/>
          <p:nvPr/>
        </p:nvSpPr>
        <p:spPr>
          <a:xfrm>
            <a:off x="313690" y="1122680"/>
            <a:ext cx="851598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大通投行立足国际视野，借鉴国际知名大投行运作经验，投行业务涵盖IPO、再融资、兼并重组等业务。同时，依托大股东华信信托在VC、PE等产业投资领域的巨大优势，力求为客户提供全方位、专业化服务。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" y="2044700"/>
            <a:ext cx="8712835" cy="4074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图片 7" descr="底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60008"/>
            <a:ext cx="9144000" cy="673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4" name="矩形 1"/>
          <p:cNvSpPr/>
          <p:nvPr/>
        </p:nvSpPr>
        <p:spPr>
          <a:xfrm>
            <a:off x="1812925" y="3541078"/>
            <a:ext cx="551942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大连市沙河口区会展路129号 大连期货大厦39层</a:t>
            </a:r>
            <a:endParaRPr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algn="ctr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网址：www.daton.com.cn</a:t>
            </a:r>
            <a:endParaRPr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algn="ctr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endParaRPr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algn="ctr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sz="2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陈宏锦  投资银行事业部</a:t>
            </a:r>
            <a:endParaRPr lang="zh-CN" sz="2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algn="ctr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sz="2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手机13644967271  座机86 411 39057035</a:t>
            </a:r>
            <a:endParaRPr lang="zh-CN" sz="2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algn="ctr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sz="2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邮箱chenhongjin@daton.com.cn</a:t>
            </a:r>
            <a:endParaRPr sz="2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algn="ctr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endParaRPr sz="2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4275" name="TextBox 6"/>
          <p:cNvSpPr/>
          <p:nvPr/>
        </p:nvSpPr>
        <p:spPr>
          <a:xfrm>
            <a:off x="2500630" y="546735"/>
            <a:ext cx="4143375" cy="203009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ctr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大通证券股份有限公司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algn="ctr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真诚期待与您</a:t>
            </a:r>
            <a:endParaRPr lang="en-US" altLang="zh-CN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algn="ctr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精诚合作 共同成长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4276" name="图片 7" descr="dat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2863" y="2893060"/>
            <a:ext cx="1439862" cy="438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76555" y="890270"/>
            <a:ext cx="8391525" cy="4772660"/>
          </a:xfrm>
          <a:prstGeom prst="roundRect">
            <a:avLst/>
          </a:prstGeom>
          <a:ln w="76200"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lvl="0" algn="l" eaLnBrk="0" hangingPunct="0">
              <a:buClrTx/>
              <a:buSzTx/>
              <a:buFont typeface="Arial" panose="020B0604020202020204" pitchFamily="34" charset="0"/>
            </a:pPr>
            <a:r>
              <a:rPr lang="en-US" altLang="zh-CN" sz="2400" b="1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目前金融市场中，融资渠道一般分为股权融资、债权融资两种形式</a:t>
            </a:r>
            <a:endParaRPr lang="en-US" altLang="zh-CN" sz="2400" b="1" smtClean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58099" y="298703"/>
            <a:ext cx="51179" cy="30880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299338"/>
            <a:ext cx="957050" cy="30880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56668" y="192864"/>
            <a:ext cx="3237230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en-US" altLang="zh-CN" sz="2400" b="1" smtClean="0">
                <a:ln>
                  <a:noFill/>
                </a:ln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三板企业融资方式概述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239745" y="607503"/>
            <a:ext cx="2721703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/>
          <p:nvPr/>
        </p:nvSpPr>
        <p:spPr bwMode="auto">
          <a:xfrm>
            <a:off x="4157980" y="2366645"/>
            <a:ext cx="840740" cy="3296285"/>
          </a:xfrm>
          <a:custGeom>
            <a:avLst/>
            <a:gdLst>
              <a:gd name="T0" fmla="*/ 182 w 260"/>
              <a:gd name="T1" fmla="*/ 130 h 1902"/>
              <a:gd name="T2" fmla="*/ 182 w 260"/>
              <a:gd name="T3" fmla="*/ 1902 h 1902"/>
              <a:gd name="T4" fmla="*/ 75 w 260"/>
              <a:gd name="T5" fmla="*/ 1902 h 1902"/>
              <a:gd name="T6" fmla="*/ 75 w 260"/>
              <a:gd name="T7" fmla="*/ 130 h 1902"/>
              <a:gd name="T8" fmla="*/ 0 w 260"/>
              <a:gd name="T9" fmla="*/ 130 h 1902"/>
              <a:gd name="T10" fmla="*/ 130 w 260"/>
              <a:gd name="T11" fmla="*/ 0 h 1902"/>
              <a:gd name="T12" fmla="*/ 260 w 260"/>
              <a:gd name="T13" fmla="*/ 130 h 1902"/>
              <a:gd name="T14" fmla="*/ 182 w 260"/>
              <a:gd name="T15" fmla="*/ 130 h 1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0" h="1902">
                <a:moveTo>
                  <a:pt x="182" y="130"/>
                </a:moveTo>
                <a:lnTo>
                  <a:pt x="182" y="1902"/>
                </a:lnTo>
                <a:lnTo>
                  <a:pt x="75" y="1902"/>
                </a:lnTo>
                <a:lnTo>
                  <a:pt x="75" y="130"/>
                </a:lnTo>
                <a:lnTo>
                  <a:pt x="0" y="130"/>
                </a:lnTo>
                <a:lnTo>
                  <a:pt x="130" y="0"/>
                </a:lnTo>
                <a:lnTo>
                  <a:pt x="260" y="130"/>
                </a:lnTo>
                <a:lnTo>
                  <a:pt x="182" y="13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59" tIns="34279" rIns="68559" bIns="34279" numCol="1" spcCol="0" rtlCol="0" fromWordArt="0" anchor="ctr" anchorCtr="0" forceAA="0" compatLnSpc="1">
            <a:noAutofit/>
          </a:bodyPr>
          <a:p>
            <a:pPr algn="ctr"/>
            <a:endParaRPr lang="zh-CN" altLang="en-US" sz="1350" dirty="0"/>
          </a:p>
        </p:txBody>
      </p:sp>
      <p:sp>
        <p:nvSpPr>
          <p:cNvPr id="17" name="Freeform 8"/>
          <p:cNvSpPr/>
          <p:nvPr/>
        </p:nvSpPr>
        <p:spPr bwMode="auto">
          <a:xfrm>
            <a:off x="2341245" y="3310255"/>
            <a:ext cx="3468370" cy="2352675"/>
          </a:xfrm>
          <a:custGeom>
            <a:avLst/>
            <a:gdLst>
              <a:gd name="T0" fmla="*/ 225 w 454"/>
              <a:gd name="T1" fmla="*/ 35 h 481"/>
              <a:gd name="T2" fmla="*/ 55 w 454"/>
              <a:gd name="T3" fmla="*/ 35 h 481"/>
              <a:gd name="T4" fmla="*/ 55 w 454"/>
              <a:gd name="T5" fmla="*/ 0 h 481"/>
              <a:gd name="T6" fmla="*/ 0 w 454"/>
              <a:gd name="T7" fmla="*/ 55 h 481"/>
              <a:gd name="T8" fmla="*/ 55 w 454"/>
              <a:gd name="T9" fmla="*/ 110 h 481"/>
              <a:gd name="T10" fmla="*/ 55 w 454"/>
              <a:gd name="T11" fmla="*/ 80 h 481"/>
              <a:gd name="T12" fmla="*/ 224 w 454"/>
              <a:gd name="T13" fmla="*/ 80 h 481"/>
              <a:gd name="T14" fmla="*/ 409 w 454"/>
              <a:gd name="T15" fmla="*/ 277 h 481"/>
              <a:gd name="T16" fmla="*/ 409 w 454"/>
              <a:gd name="T17" fmla="*/ 481 h 481"/>
              <a:gd name="T18" fmla="*/ 454 w 454"/>
              <a:gd name="T19" fmla="*/ 481 h 481"/>
              <a:gd name="T20" fmla="*/ 454 w 454"/>
              <a:gd name="T21" fmla="*/ 277 h 481"/>
              <a:gd name="T22" fmla="*/ 225 w 454"/>
              <a:gd name="T23" fmla="*/ 35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54" h="481">
                <a:moveTo>
                  <a:pt x="225" y="35"/>
                </a:moveTo>
                <a:cubicBezTo>
                  <a:pt x="55" y="35"/>
                  <a:pt x="55" y="35"/>
                  <a:pt x="55" y="35"/>
                </a:cubicBezTo>
                <a:cubicBezTo>
                  <a:pt x="55" y="0"/>
                  <a:pt x="55" y="0"/>
                  <a:pt x="55" y="0"/>
                </a:cubicBezTo>
                <a:cubicBezTo>
                  <a:pt x="0" y="55"/>
                  <a:pt x="0" y="55"/>
                  <a:pt x="0" y="55"/>
                </a:cubicBezTo>
                <a:cubicBezTo>
                  <a:pt x="55" y="110"/>
                  <a:pt x="55" y="110"/>
                  <a:pt x="55" y="110"/>
                </a:cubicBezTo>
                <a:cubicBezTo>
                  <a:pt x="55" y="80"/>
                  <a:pt x="55" y="80"/>
                  <a:pt x="55" y="80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340" y="80"/>
                  <a:pt x="409" y="168"/>
                  <a:pt x="409" y="277"/>
                </a:cubicBezTo>
                <a:cubicBezTo>
                  <a:pt x="409" y="481"/>
                  <a:pt x="409" y="481"/>
                  <a:pt x="409" y="481"/>
                </a:cubicBezTo>
                <a:cubicBezTo>
                  <a:pt x="454" y="481"/>
                  <a:pt x="454" y="481"/>
                  <a:pt x="454" y="481"/>
                </a:cubicBezTo>
                <a:cubicBezTo>
                  <a:pt x="454" y="277"/>
                  <a:pt x="454" y="277"/>
                  <a:pt x="454" y="277"/>
                </a:cubicBezTo>
                <a:cubicBezTo>
                  <a:pt x="454" y="145"/>
                  <a:pt x="363" y="35"/>
                  <a:pt x="225" y="35"/>
                </a:cubicBezTo>
                <a:close/>
              </a:path>
            </a:pathLst>
          </a:custGeom>
          <a:solidFill>
            <a:srgbClr val="49C2DD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59" tIns="34279" rIns="68559" bIns="34279" numCol="1" spcCol="0" rtlCol="0" fromWordArt="0" anchor="ctr" anchorCtr="0" forceAA="0" compatLnSpc="1">
            <a:noAutofit/>
          </a:bodyPr>
          <a:p>
            <a:pPr algn="ctr"/>
            <a:endParaRPr lang="zh-CN" altLang="en-US" sz="3300" dirty="0">
              <a:latin typeface="Avant GardeBook" pitchFamily="50" charset="0"/>
              <a:ea typeface="微软雅黑" panose="020B0503020204020204" pitchFamily="34" charset="-122"/>
            </a:endParaRPr>
          </a:p>
        </p:txBody>
      </p:sp>
      <p:sp>
        <p:nvSpPr>
          <p:cNvPr id="18" name="Oval 9"/>
          <p:cNvSpPr>
            <a:spLocks noChangeArrowheads="1"/>
          </p:cNvSpPr>
          <p:nvPr/>
        </p:nvSpPr>
        <p:spPr bwMode="auto">
          <a:xfrm>
            <a:off x="956945" y="3027045"/>
            <a:ext cx="1261110" cy="804545"/>
          </a:xfrm>
          <a:prstGeom prst="ellipse">
            <a:avLst/>
          </a:prstGeom>
          <a:solidFill>
            <a:srgbClr val="49C2DD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79" rIns="0" bIns="34279" numCol="1" spcCol="0" rtlCol="0" fromWordArt="0" anchor="ctr" anchorCtr="0" forceAA="0" compatLnSpc="1">
            <a:noAutofit/>
          </a:bodyPr>
          <a:p>
            <a:pPr algn="ctr"/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债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Oval 10"/>
          <p:cNvSpPr>
            <a:spLocks noChangeArrowheads="1"/>
          </p:cNvSpPr>
          <p:nvPr/>
        </p:nvSpPr>
        <p:spPr bwMode="auto">
          <a:xfrm>
            <a:off x="7205980" y="3026410"/>
            <a:ext cx="1268730" cy="804545"/>
          </a:xfrm>
          <a:prstGeom prst="ellipse">
            <a:avLst/>
          </a:prstGeom>
          <a:solidFill>
            <a:srgbClr val="DF5947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79" rIns="0" bIns="34279" numCol="1" spcCol="0" rtlCol="0" fromWordArt="0" anchor="ctr" anchorCtr="0" forceAA="0" compatLnSpc="1">
            <a:noAutofit/>
          </a:bodyPr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股</a:t>
            </a:r>
            <a:endParaRPr lang="zh-CN" altLang="en-US" sz="28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Freeform 7"/>
          <p:cNvSpPr/>
          <p:nvPr/>
        </p:nvSpPr>
        <p:spPr bwMode="auto">
          <a:xfrm>
            <a:off x="3383915" y="3310255"/>
            <a:ext cx="3468370" cy="2352675"/>
          </a:xfrm>
          <a:custGeom>
            <a:avLst/>
            <a:gdLst>
              <a:gd name="T0" fmla="*/ 229 w 454"/>
              <a:gd name="T1" fmla="*/ 35 h 481"/>
              <a:gd name="T2" fmla="*/ 399 w 454"/>
              <a:gd name="T3" fmla="*/ 35 h 481"/>
              <a:gd name="T4" fmla="*/ 399 w 454"/>
              <a:gd name="T5" fmla="*/ 0 h 481"/>
              <a:gd name="T6" fmla="*/ 454 w 454"/>
              <a:gd name="T7" fmla="*/ 55 h 481"/>
              <a:gd name="T8" fmla="*/ 399 w 454"/>
              <a:gd name="T9" fmla="*/ 110 h 481"/>
              <a:gd name="T10" fmla="*/ 399 w 454"/>
              <a:gd name="T11" fmla="*/ 80 h 481"/>
              <a:gd name="T12" fmla="*/ 230 w 454"/>
              <a:gd name="T13" fmla="*/ 80 h 481"/>
              <a:gd name="T14" fmla="*/ 45 w 454"/>
              <a:gd name="T15" fmla="*/ 277 h 481"/>
              <a:gd name="T16" fmla="*/ 45 w 454"/>
              <a:gd name="T17" fmla="*/ 481 h 481"/>
              <a:gd name="T18" fmla="*/ 0 w 454"/>
              <a:gd name="T19" fmla="*/ 481 h 481"/>
              <a:gd name="T20" fmla="*/ 0 w 454"/>
              <a:gd name="T21" fmla="*/ 277 h 481"/>
              <a:gd name="T22" fmla="*/ 229 w 454"/>
              <a:gd name="T23" fmla="*/ 35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54" h="481">
                <a:moveTo>
                  <a:pt x="229" y="35"/>
                </a:moveTo>
                <a:cubicBezTo>
                  <a:pt x="399" y="35"/>
                  <a:pt x="399" y="35"/>
                  <a:pt x="399" y="35"/>
                </a:cubicBezTo>
                <a:cubicBezTo>
                  <a:pt x="399" y="0"/>
                  <a:pt x="399" y="0"/>
                  <a:pt x="399" y="0"/>
                </a:cubicBezTo>
                <a:cubicBezTo>
                  <a:pt x="454" y="55"/>
                  <a:pt x="454" y="55"/>
                  <a:pt x="454" y="55"/>
                </a:cubicBezTo>
                <a:cubicBezTo>
                  <a:pt x="399" y="110"/>
                  <a:pt x="399" y="110"/>
                  <a:pt x="399" y="110"/>
                </a:cubicBezTo>
                <a:cubicBezTo>
                  <a:pt x="399" y="80"/>
                  <a:pt x="399" y="80"/>
                  <a:pt x="399" y="80"/>
                </a:cubicBezTo>
                <a:cubicBezTo>
                  <a:pt x="230" y="80"/>
                  <a:pt x="230" y="80"/>
                  <a:pt x="230" y="80"/>
                </a:cubicBezTo>
                <a:cubicBezTo>
                  <a:pt x="114" y="80"/>
                  <a:pt x="45" y="168"/>
                  <a:pt x="45" y="277"/>
                </a:cubicBezTo>
                <a:cubicBezTo>
                  <a:pt x="45" y="481"/>
                  <a:pt x="45" y="481"/>
                  <a:pt x="45" y="481"/>
                </a:cubicBezTo>
                <a:cubicBezTo>
                  <a:pt x="0" y="481"/>
                  <a:pt x="0" y="481"/>
                  <a:pt x="0" y="481"/>
                </a:cubicBezTo>
                <a:cubicBezTo>
                  <a:pt x="0" y="277"/>
                  <a:pt x="0" y="277"/>
                  <a:pt x="0" y="277"/>
                </a:cubicBezTo>
                <a:cubicBezTo>
                  <a:pt x="0" y="145"/>
                  <a:pt x="90" y="35"/>
                  <a:pt x="229" y="35"/>
                </a:cubicBezTo>
                <a:close/>
              </a:path>
            </a:pathLst>
          </a:custGeom>
          <a:solidFill>
            <a:srgbClr val="DF5947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59" tIns="34279" rIns="68559" bIns="34279" numCol="1" spcCol="0" rtlCol="0" fromWordArt="0" anchor="ctr" anchorCtr="0" forceAA="0" compatLnSpc="1">
            <a:noAutofit/>
          </a:bodyPr>
          <a:p>
            <a:pPr algn="ctr"/>
            <a:endParaRPr lang="zh-CN" altLang="en-US" sz="3300" dirty="0">
              <a:solidFill>
                <a:schemeClr val="bg1"/>
              </a:solidFill>
              <a:latin typeface="Avant GardeBook" pitchFamily="50" charset="0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53560" y="2550795"/>
            <a:ext cx="4362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 smtClean="0">
                <a:ln>
                  <a:noFill/>
                </a:ln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融资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3" descr="副页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0013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矩形 2"/>
          <p:cNvSpPr/>
          <p:nvPr/>
        </p:nvSpPr>
        <p:spPr>
          <a:xfrm>
            <a:off x="4152265" y="2708275"/>
            <a:ext cx="31864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091D5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第二部分 </a:t>
            </a:r>
            <a:endParaRPr lang="zh-CN" altLang="en-US" sz="3600" b="1" dirty="0">
              <a:solidFill>
                <a:srgbClr val="091D5D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091D5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定向增发</a:t>
            </a:r>
            <a:endParaRPr lang="zh-CN" altLang="en-US" sz="3600" b="1" dirty="0">
              <a:solidFill>
                <a:srgbClr val="091D5D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54289" y="484123"/>
            <a:ext cx="51179" cy="30880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84123"/>
            <a:ext cx="957050" cy="30880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50318" y="400509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定向增发优势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235935" y="792923"/>
            <a:ext cx="2721703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710055" y="1989455"/>
            <a:ext cx="26625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融资成本很低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24510" y="1989455"/>
            <a:ext cx="806450" cy="993775"/>
          </a:xfrm>
          <a:prstGeom prst="ellipse">
            <a:avLst/>
          </a:prstGeom>
          <a:solidFill>
            <a:srgbClr val="EB340D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14070" y="2713355"/>
            <a:ext cx="795020" cy="97917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1101090" y="3433445"/>
            <a:ext cx="806450" cy="993775"/>
          </a:xfrm>
          <a:prstGeom prst="ellipse">
            <a:avLst/>
          </a:prstGeom>
          <a:solidFill>
            <a:srgbClr val="EB340D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390015" y="4153535"/>
            <a:ext cx="795020" cy="97917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907540" y="2713355"/>
            <a:ext cx="52000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程序相对来说很简单，操作起来也很方便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67255" y="3671570"/>
            <a:ext cx="6390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不会失去控制权，好多程序和操作也容易掌控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04745" y="4404995"/>
            <a:ext cx="6350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增发定价也比较容易确定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3" name="Shape 47"/>
          <p:cNvSpPr/>
          <p:nvPr/>
        </p:nvSpPr>
        <p:spPr>
          <a:xfrm>
            <a:off x="353695" y="1062355"/>
            <a:ext cx="8251825" cy="4645025"/>
          </a:xfrm>
          <a:prstGeom prst="rect">
            <a:avLst/>
          </a:prstGeom>
          <a:ln w="3175">
            <a:solidFill>
              <a:srgbClr val="EB340D"/>
            </a:solidFill>
            <a:miter lim="400000"/>
          </a:ln>
        </p:spPr>
        <p:txBody>
          <a:bodyPr lIns="41725" tIns="41725" rIns="41725" bIns="41725" anchor="ctr"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Text Placeholder 2"/>
          <p:cNvSpPr txBox="1"/>
          <p:nvPr/>
        </p:nvSpPr>
        <p:spPr bwMode="auto">
          <a:xfrm>
            <a:off x="4964430" y="970915"/>
            <a:ext cx="1061720" cy="349885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txBody>
          <a:bodyPr vert="horz" wrap="square" lIns="86410" tIns="43205" rIns="75108" bIns="43205" numCol="1" anchor="ctr" anchorCtr="0" compatLnSpc="1">
            <a:no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r"/>
            <a:endParaRPr lang="en-GB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090535" y="5059680"/>
            <a:ext cx="752475" cy="970915"/>
            <a:chOff x="1837124" y="1808150"/>
            <a:chExt cx="1431472" cy="1582153"/>
          </a:xfrm>
        </p:grpSpPr>
        <p:sp>
          <p:nvSpPr>
            <p:cNvPr id="21" name="圆角矩形 20"/>
            <p:cNvSpPr/>
            <p:nvPr/>
          </p:nvSpPr>
          <p:spPr bwMode="auto">
            <a:xfrm>
              <a:off x="1837124" y="2636897"/>
              <a:ext cx="753406" cy="753406"/>
            </a:xfrm>
            <a:prstGeom prst="roundRect">
              <a:avLst>
                <a:gd name="adj" fmla="val 6712"/>
              </a:avLst>
            </a:prstGeom>
            <a:solidFill>
              <a:srgbClr val="0070C0"/>
            </a:solidFill>
            <a:ln w="9525" cap="flat" cmpd="sng" algn="ctr">
              <a:gradFill flip="none" rotWithShape="1">
                <a:gsLst>
                  <a:gs pos="0">
                    <a:srgbClr val="0070C0"/>
                  </a:gs>
                  <a:gs pos="50000">
                    <a:srgbClr val="00B0F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68300" dist="101600" dir="90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22" name="圆角矩形 21"/>
            <p:cNvSpPr/>
            <p:nvPr/>
          </p:nvSpPr>
          <p:spPr bwMode="auto">
            <a:xfrm>
              <a:off x="2590530" y="1808150"/>
              <a:ext cx="678066" cy="678066"/>
            </a:xfrm>
            <a:prstGeom prst="roundRect">
              <a:avLst>
                <a:gd name="adj" fmla="val 6712"/>
              </a:avLst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31" name="圆角矩形 30"/>
            <p:cNvSpPr/>
            <p:nvPr/>
          </p:nvSpPr>
          <p:spPr bwMode="auto">
            <a:xfrm>
              <a:off x="2289168" y="2335534"/>
              <a:ext cx="527384" cy="527384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9405" tIns="29702" rIns="59405" bIns="29702" numCol="1" rtlCol="0" anchor="ctr" anchorCtr="0" compatLnSpc="1">
              <a:noAutofit/>
            </a:bodyPr>
            <a:p>
              <a:pPr algn="ctr" defTabSz="845185">
                <a:lnSpc>
                  <a:spcPct val="130000"/>
                </a:lnSpc>
              </a:pPr>
              <a:endParaRPr lang="zh-CN" altLang="en-US" sz="18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:fade thruBlk="1"/>
      </p:transition>
    </mc:Choice>
    <mc:Fallback>
      <p:transition spd="slow">
        <p:fade thruBlk="1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4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2">
                                                <p:bg/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 bldLvl="0" animBg="1"/>
          <p:bldP spid="13" grpId="0" bldLvl="0" animBg="1"/>
          <p:bldP spid="18" grpId="0"/>
          <p:bldP spid="19" grpId="0"/>
          <p:bldP spid="20" grpId="0"/>
          <p:bldP spid="3" grpId="0" bldLvl="0" animBg="1"/>
          <p:bldP spid="2" grpId="0" animBg="1" build="p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4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2">
                                                <p:bg/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 bldLvl="0" animBg="1"/>
          <p:bldP spid="13" grpId="0" bldLvl="0" animBg="1"/>
          <p:bldP spid="18" grpId="0"/>
          <p:bldP spid="19" grpId="0"/>
          <p:bldP spid="20" grpId="0"/>
          <p:bldP spid="3" grpId="0" bldLvl="0" animBg="1"/>
          <p:bldP spid="2" grpId="0" animBg="1" build="p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355FC8-6F56-4950-BD68-860365E7A660}" type="slidenum">
              <a:rPr lang="zh-CN" altLang="en-US" smtClean="0"/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0012" y="261283"/>
            <a:ext cx="36433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发行流程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概述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227964" y="1472235"/>
            <a:ext cx="8624918" cy="4681668"/>
            <a:chOff x="161924" y="1324366"/>
            <a:chExt cx="9563100" cy="5000352"/>
          </a:xfrm>
        </p:grpSpPr>
        <p:cxnSp>
          <p:nvCxnSpPr>
            <p:cNvPr id="83" name="肘形连接符 82"/>
            <p:cNvCxnSpPr>
              <a:stCxn id="91" idx="3"/>
              <a:endCxn id="86" idx="3"/>
            </p:cNvCxnSpPr>
            <p:nvPr/>
          </p:nvCxnSpPr>
          <p:spPr>
            <a:xfrm>
              <a:off x="7868155" y="4435407"/>
              <a:ext cx="2669" cy="1432111"/>
            </a:xfrm>
            <a:prstGeom prst="bentConnector3">
              <a:avLst>
                <a:gd name="adj1" fmla="val 8665006"/>
              </a:avLst>
            </a:prstGeom>
            <a:noFill/>
            <a:ln w="9525" cap="flat" cmpd="sng" algn="ctr">
              <a:solidFill>
                <a:srgbClr val="CC0000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84" name="肘形连接符 83"/>
            <p:cNvCxnSpPr>
              <a:stCxn id="86" idx="1"/>
              <a:endCxn id="92" idx="3"/>
            </p:cNvCxnSpPr>
            <p:nvPr/>
          </p:nvCxnSpPr>
          <p:spPr>
            <a:xfrm rot="10800000">
              <a:off x="4375148" y="5099352"/>
              <a:ext cx="1895476" cy="768166"/>
            </a:xfrm>
            <a:prstGeom prst="bentConnector3">
              <a:avLst/>
            </a:prstGeom>
            <a:noFill/>
            <a:ln w="9525" cap="flat" cmpd="sng" algn="ctr">
              <a:solidFill>
                <a:srgbClr val="CC0000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sp>
          <p:nvSpPr>
            <p:cNvPr id="85" name="内容占位符 4"/>
            <p:cNvSpPr txBox="1"/>
            <p:nvPr/>
          </p:nvSpPr>
          <p:spPr bwMode="auto">
            <a:xfrm>
              <a:off x="4152900" y="2813352"/>
              <a:ext cx="1600200" cy="914400"/>
            </a:xfrm>
            <a:prstGeom prst="rect">
              <a:avLst/>
            </a:prstGeom>
            <a:solidFill>
              <a:srgbClr val="CC0000"/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rtlCol="0" anchor="ctr" anchorCtr="0" compatLnSpc="1"/>
            <a:lstStyle>
              <a:lvl1pPr indent="0" algn="ctr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None/>
                <a:defRPr sz="3200"/>
              </a:lvl1pPr>
              <a:lvl2pPr marL="180975" indent="171450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2pPr>
              <a:lvl3pPr marL="542925" indent="-18097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3pPr>
              <a:lvl4pPr marL="704850" indent="-152400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4pPr>
              <a:lvl5pPr marL="866775" indent="-16192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/>
                  <a:ea typeface="华文楷体" panose="02010600040101010101" pitchFamily="2" charset="-122"/>
                  <a:cs typeface="+mn-cs"/>
                </a:rPr>
                <a:t>申请核准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86" name="内容占位符 4"/>
            <p:cNvSpPr txBox="1"/>
            <p:nvPr/>
          </p:nvSpPr>
          <p:spPr bwMode="auto">
            <a:xfrm>
              <a:off x="6270624" y="5410318"/>
              <a:ext cx="1600200" cy="914400"/>
            </a:xfrm>
            <a:prstGeom prst="rect">
              <a:avLst/>
            </a:prstGeom>
            <a:solidFill>
              <a:srgbClr val="CC0000"/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rtlCol="0" anchor="ctr" anchorCtr="0" compatLnSpc="1"/>
            <a:lstStyle>
              <a:defPPr>
                <a:defRPr lang="zh-CN"/>
              </a:defPPr>
              <a:lvl1pPr indent="0" algn="ctr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None/>
                <a:defRPr sz="3200"/>
              </a:lvl1pPr>
              <a:lvl2pPr marL="180975" indent="171450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2pPr>
              <a:lvl3pPr marL="542925" indent="-18097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3pPr>
              <a:lvl4pPr marL="704850" indent="-152400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4pPr>
              <a:lvl5pPr marL="866775" indent="-16192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/>
                  <a:ea typeface="华文楷体" panose="02010600040101010101" pitchFamily="2" charset="-122"/>
                  <a:cs typeface="+mn-cs"/>
                </a:rPr>
                <a:t>办理挂牌手续</a:t>
              </a:r>
              <a:endPara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华文楷体" panose="02010600040101010101" pitchFamily="2" charset="-122"/>
                <a:cs typeface="+mn-cs"/>
              </a:endParaRP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/>
                  <a:ea typeface="华文楷体" panose="02010600040101010101" pitchFamily="2" charset="-122"/>
                  <a:cs typeface="+mn-cs"/>
                </a:rPr>
                <a:t>（核准后发行）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华文楷体" panose="02010600040101010101" pitchFamily="2" charset="-122"/>
                <a:cs typeface="+mn-cs"/>
              </a:endParaRPr>
            </a:p>
          </p:txBody>
        </p:sp>
        <p:cxnSp>
          <p:nvCxnSpPr>
            <p:cNvPr id="87" name="肘形连接符 86"/>
            <p:cNvCxnSpPr>
              <a:stCxn id="91" idx="1"/>
              <a:endCxn id="92" idx="3"/>
            </p:cNvCxnSpPr>
            <p:nvPr/>
          </p:nvCxnSpPr>
          <p:spPr>
            <a:xfrm rot="10800000" flipV="1">
              <a:off x="4375149" y="4435406"/>
              <a:ext cx="1892807" cy="663945"/>
            </a:xfrm>
            <a:prstGeom prst="bentConnector3">
              <a:avLst/>
            </a:prstGeom>
            <a:noFill/>
            <a:ln w="9525" cap="flat" cmpd="sng" algn="ctr">
              <a:solidFill>
                <a:srgbClr val="CC0000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sp>
          <p:nvSpPr>
            <p:cNvPr id="88" name="内容占位符 4"/>
            <p:cNvSpPr txBox="1"/>
            <p:nvPr/>
          </p:nvSpPr>
          <p:spPr bwMode="auto">
            <a:xfrm>
              <a:off x="2816224" y="1378615"/>
              <a:ext cx="1600200" cy="914400"/>
            </a:xfrm>
            <a:prstGeom prst="rect">
              <a:avLst/>
            </a:prstGeom>
            <a:solidFill>
              <a:srgbClr val="CC0000"/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rtlCol="0" anchor="ctr" anchorCtr="0" compatLnSpc="1"/>
            <a:lstStyle>
              <a:lvl1pPr indent="0" algn="ctr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None/>
                <a:defRPr sz="3200"/>
              </a:lvl1pPr>
              <a:lvl2pPr marL="180975" indent="171450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2pPr>
              <a:lvl3pPr marL="542925" indent="-18097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3pPr>
              <a:lvl4pPr marL="704850" indent="-152400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4pPr>
              <a:lvl5pPr marL="866775" indent="-16192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/>
                  <a:ea typeface="华文楷体" panose="02010600040101010101" pitchFamily="2" charset="-122"/>
                  <a:cs typeface="+mn-cs"/>
                </a:rPr>
                <a:t>股东大会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89" name="内容占位符 4"/>
            <p:cNvSpPr txBox="1"/>
            <p:nvPr/>
          </p:nvSpPr>
          <p:spPr bwMode="auto">
            <a:xfrm>
              <a:off x="5470524" y="1378615"/>
              <a:ext cx="1600200" cy="914400"/>
            </a:xfrm>
            <a:prstGeom prst="rect">
              <a:avLst/>
            </a:prstGeom>
            <a:solidFill>
              <a:srgbClr val="CC0000"/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rtlCol="0" anchor="ctr" anchorCtr="0" compatLnSpc="1"/>
            <a:lstStyle>
              <a:lvl1pPr indent="0" algn="ctr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None/>
                <a:defRPr sz="3200"/>
              </a:lvl1pPr>
              <a:lvl2pPr marL="180975" indent="171450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2pPr>
              <a:lvl3pPr marL="542925" indent="-18097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3pPr>
              <a:lvl4pPr marL="704850" indent="-152400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4pPr>
              <a:lvl5pPr marL="866775" indent="-16192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/>
                  <a:ea typeface="华文楷体" panose="02010600040101010101" pitchFamily="2" charset="-122"/>
                  <a:cs typeface="+mn-cs"/>
                </a:rPr>
                <a:t>缴款认购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90" name="内容占位符 4"/>
            <p:cNvSpPr txBox="1"/>
            <p:nvPr/>
          </p:nvSpPr>
          <p:spPr bwMode="auto">
            <a:xfrm>
              <a:off x="8124824" y="1378615"/>
              <a:ext cx="1600200" cy="914400"/>
            </a:xfrm>
            <a:prstGeom prst="rect">
              <a:avLst/>
            </a:prstGeom>
            <a:solidFill>
              <a:srgbClr val="CC0000"/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rtlCol="0" anchor="ctr" anchorCtr="0" compatLnSpc="1"/>
            <a:lstStyle>
              <a:lvl1pPr indent="0" algn="ctr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None/>
                <a:defRPr sz="3200"/>
              </a:lvl1pPr>
              <a:lvl2pPr marL="180975" indent="171450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2pPr>
              <a:lvl3pPr marL="542925" indent="-18097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3pPr>
              <a:lvl4pPr marL="704850" indent="-152400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4pPr>
              <a:lvl5pPr marL="866775" indent="-16192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/>
                  <a:ea typeface="华文楷体" panose="02010600040101010101" pitchFamily="2" charset="-122"/>
                  <a:cs typeface="+mn-cs"/>
                </a:rPr>
                <a:t>验资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91" name="内容占位符 4"/>
            <p:cNvSpPr txBox="1"/>
            <p:nvPr/>
          </p:nvSpPr>
          <p:spPr bwMode="auto">
            <a:xfrm>
              <a:off x="6267955" y="3978207"/>
              <a:ext cx="1600200" cy="914400"/>
            </a:xfrm>
            <a:prstGeom prst="rect">
              <a:avLst/>
            </a:prstGeom>
            <a:solidFill>
              <a:srgbClr val="CC0000"/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rtlCol="0" anchor="ctr" anchorCtr="0" compatLnSpc="1"/>
            <a:lstStyle>
              <a:defPPr>
                <a:defRPr lang="zh-CN"/>
              </a:defPPr>
              <a:lvl1pPr indent="0" algn="ctr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None/>
                <a:defRPr sz="3200"/>
              </a:lvl1pPr>
              <a:lvl2pPr marL="180975" indent="171450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2pPr>
              <a:lvl3pPr marL="542925" indent="-18097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3pPr>
              <a:lvl4pPr marL="704850" indent="-152400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4pPr>
              <a:lvl5pPr marL="866775" indent="-16192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/>
                  <a:ea typeface="华文楷体" panose="02010600040101010101" pitchFamily="2" charset="-122"/>
                  <a:cs typeface="+mn-cs"/>
                </a:rPr>
                <a:t>备案</a:t>
              </a:r>
              <a:endPara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华文楷体" panose="02010600040101010101" pitchFamily="2" charset="-122"/>
                <a:cs typeface="+mn-cs"/>
              </a:endParaRP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/>
                  <a:ea typeface="华文楷体" panose="02010600040101010101" pitchFamily="2" charset="-122"/>
                  <a:cs typeface="+mn-cs"/>
                </a:rPr>
                <a:t>（豁免核准）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92" name="内容占位符 4"/>
            <p:cNvSpPr txBox="1"/>
            <p:nvPr/>
          </p:nvSpPr>
          <p:spPr bwMode="auto">
            <a:xfrm>
              <a:off x="2774948" y="4642152"/>
              <a:ext cx="1600200" cy="914400"/>
            </a:xfrm>
            <a:prstGeom prst="rect">
              <a:avLst/>
            </a:prstGeom>
            <a:solidFill>
              <a:srgbClr val="CC0000"/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rtlCol="0" anchor="ctr" anchorCtr="0" compatLnSpc="1"/>
            <a:lstStyle>
              <a:defPPr>
                <a:defRPr lang="zh-CN"/>
              </a:defPPr>
              <a:lvl1pPr indent="0" algn="ctr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None/>
                <a:defRPr sz="3200"/>
              </a:lvl1pPr>
              <a:lvl2pPr marL="180975" indent="171450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2pPr>
              <a:lvl3pPr marL="542925" indent="-18097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3pPr>
              <a:lvl4pPr marL="704850" indent="-152400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4pPr>
              <a:lvl5pPr marL="866775" indent="-16192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/>
                  <a:ea typeface="华文楷体" panose="02010600040101010101" pitchFamily="2" charset="-122"/>
                  <a:cs typeface="+mn-cs"/>
                </a:rPr>
                <a:t>股份登记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93" name="内容占位符 4"/>
            <p:cNvSpPr txBox="1"/>
            <p:nvPr/>
          </p:nvSpPr>
          <p:spPr bwMode="auto">
            <a:xfrm>
              <a:off x="161924" y="4642152"/>
              <a:ext cx="1600200" cy="914400"/>
            </a:xfrm>
            <a:prstGeom prst="rect">
              <a:avLst/>
            </a:prstGeom>
            <a:solidFill>
              <a:srgbClr val="CC0000"/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rtlCol="0" anchor="ctr" anchorCtr="0" compatLnSpc="1"/>
            <a:lstStyle>
              <a:lvl1pPr indent="0" algn="ctr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None/>
                <a:defRPr sz="3200"/>
              </a:lvl1pPr>
              <a:lvl2pPr marL="180975" indent="171450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2pPr>
              <a:lvl3pPr marL="542925" indent="-18097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3pPr>
              <a:lvl4pPr marL="704850" indent="-152400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4pPr>
              <a:lvl5pPr marL="866775" indent="-16192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/>
                  <a:ea typeface="华文楷体" panose="02010600040101010101" pitchFamily="2" charset="-122"/>
                  <a:cs typeface="+mn-cs"/>
                </a:rPr>
                <a:t>公开转让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94" name="文本框 25"/>
            <p:cNvSpPr txBox="1"/>
            <p:nvPr/>
          </p:nvSpPr>
          <p:spPr>
            <a:xfrm>
              <a:off x="4479955" y="1324366"/>
              <a:ext cx="94609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tIns="91440" bIns="9144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/>
                  <a:ea typeface="华文楷体" panose="02010600040101010101" pitchFamily="2" charset="-122"/>
                </a:rPr>
                <a:t>股东</a:t>
              </a:r>
              <a:r>
                <a: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/>
                  <a:ea typeface="华文楷体" panose="02010600040101010101" pitchFamily="2" charset="-122"/>
                </a:rPr>
                <a:t>&lt;200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华文楷体" panose="02010600040101010101" pitchFamily="2" charset="-122"/>
              </a:endParaRPr>
            </a:p>
          </p:txBody>
        </p:sp>
        <p:sp>
          <p:nvSpPr>
            <p:cNvPr id="95" name="文本框 26"/>
            <p:cNvSpPr txBox="1"/>
            <p:nvPr/>
          </p:nvSpPr>
          <p:spPr>
            <a:xfrm>
              <a:off x="4479954" y="2292529"/>
              <a:ext cx="94609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tIns="91440" bIns="9144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/>
                  <a:ea typeface="华文楷体" panose="02010600040101010101" pitchFamily="2" charset="-122"/>
                </a:rPr>
                <a:t>股东</a:t>
              </a:r>
              <a:r>
                <a: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/>
                  <a:ea typeface="华文楷体" panose="02010600040101010101" pitchFamily="2" charset="-122"/>
                </a:rPr>
                <a:t>&gt;200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华文楷体" panose="02010600040101010101" pitchFamily="2" charset="-122"/>
              </a:endParaRPr>
            </a:p>
          </p:txBody>
        </p:sp>
        <p:sp>
          <p:nvSpPr>
            <p:cNvPr id="96" name="内容占位符 4"/>
            <p:cNvSpPr txBox="1"/>
            <p:nvPr/>
          </p:nvSpPr>
          <p:spPr bwMode="auto">
            <a:xfrm>
              <a:off x="161924" y="1378615"/>
              <a:ext cx="1600200" cy="914400"/>
            </a:xfrm>
            <a:prstGeom prst="rect">
              <a:avLst/>
            </a:prstGeom>
            <a:solidFill>
              <a:srgbClr val="CC0000"/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rtlCol="0" anchor="ctr" anchorCtr="0" compatLnSpc="1"/>
            <a:lstStyle>
              <a:lvl1pPr indent="0" algn="ctr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None/>
                <a:defRPr sz="3200"/>
              </a:lvl1pPr>
              <a:lvl2pPr marL="180975" indent="171450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2pPr>
              <a:lvl3pPr marL="542925" indent="-18097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3pPr>
              <a:lvl4pPr marL="704850" indent="-152400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4pPr>
              <a:lvl5pPr marL="866775" indent="-16192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12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/>
                  <a:ea typeface="华文楷体" panose="02010600040101010101" pitchFamily="2" charset="-122"/>
                  <a:cs typeface="+mn-cs"/>
                </a:rPr>
                <a:t>董事会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华文楷体" panose="02010600040101010101" pitchFamily="2" charset="-122"/>
                <a:cs typeface="+mn-cs"/>
              </a:endParaRPr>
            </a:p>
          </p:txBody>
        </p:sp>
        <p:cxnSp>
          <p:nvCxnSpPr>
            <p:cNvPr id="97" name="Straight Arrow Connector 22"/>
            <p:cNvCxnSpPr>
              <a:stCxn id="96" idx="3"/>
              <a:endCxn id="88" idx="1"/>
            </p:cNvCxnSpPr>
            <p:nvPr/>
          </p:nvCxnSpPr>
          <p:spPr>
            <a:xfrm>
              <a:off x="1762124" y="1835815"/>
              <a:ext cx="1054100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CC0000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98" name="Straight Arrow Connector 31"/>
            <p:cNvCxnSpPr>
              <a:stCxn id="88" idx="3"/>
              <a:endCxn id="89" idx="1"/>
            </p:cNvCxnSpPr>
            <p:nvPr/>
          </p:nvCxnSpPr>
          <p:spPr>
            <a:xfrm>
              <a:off x="4416424" y="1835815"/>
              <a:ext cx="1054100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CC0000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99" name="Straight Arrow Connector 34"/>
            <p:cNvCxnSpPr>
              <a:stCxn id="89" idx="3"/>
              <a:endCxn id="90" idx="1"/>
            </p:cNvCxnSpPr>
            <p:nvPr/>
          </p:nvCxnSpPr>
          <p:spPr>
            <a:xfrm>
              <a:off x="7070724" y="1835815"/>
              <a:ext cx="1054100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CC0000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100" name="Straight Arrow Connector 48"/>
            <p:cNvCxnSpPr>
              <a:stCxn id="92" idx="1"/>
              <a:endCxn id="93" idx="3"/>
            </p:cNvCxnSpPr>
            <p:nvPr/>
          </p:nvCxnSpPr>
          <p:spPr>
            <a:xfrm flipH="1">
              <a:off x="1762124" y="5099352"/>
              <a:ext cx="1012824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CC0000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101" name="Elbow Connector 51"/>
            <p:cNvCxnSpPr>
              <a:stCxn id="88" idx="2"/>
              <a:endCxn id="85" idx="1"/>
            </p:cNvCxnSpPr>
            <p:nvPr/>
          </p:nvCxnSpPr>
          <p:spPr>
            <a:xfrm rot="16200000" flipH="1">
              <a:off x="3395844" y="2513495"/>
              <a:ext cx="977537" cy="536576"/>
            </a:xfrm>
            <a:prstGeom prst="bentConnector2">
              <a:avLst/>
            </a:prstGeom>
            <a:noFill/>
            <a:ln w="9525" cap="flat" cmpd="sng" algn="ctr">
              <a:solidFill>
                <a:srgbClr val="CC0000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102" name="Elbow Connector 54"/>
            <p:cNvCxnSpPr>
              <a:stCxn id="85" idx="3"/>
              <a:endCxn id="89" idx="2"/>
            </p:cNvCxnSpPr>
            <p:nvPr/>
          </p:nvCxnSpPr>
          <p:spPr>
            <a:xfrm flipV="1">
              <a:off x="5753100" y="2293015"/>
              <a:ext cx="517524" cy="977537"/>
            </a:xfrm>
            <a:prstGeom prst="bentConnector2">
              <a:avLst/>
            </a:prstGeom>
            <a:noFill/>
            <a:ln w="9525" cap="flat" cmpd="sng" algn="ctr">
              <a:solidFill>
                <a:srgbClr val="CC0000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103" name="肘形连接符 102"/>
            <p:cNvCxnSpPr/>
            <p:nvPr/>
          </p:nvCxnSpPr>
          <p:spPr>
            <a:xfrm rot="5400000">
              <a:off x="7044278" y="3072256"/>
              <a:ext cx="3107643" cy="946549"/>
            </a:xfrm>
            <a:prstGeom prst="bentConnector3">
              <a:avLst>
                <a:gd name="adj1" fmla="val 99731"/>
              </a:avLst>
            </a:prstGeom>
            <a:noFill/>
            <a:ln w="9525" cap="flat" cmpd="sng" algn="ctr">
              <a:solidFill>
                <a:srgbClr val="CC0000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</p:sld>
</file>

<file path=ppt/tags/tag1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1_自定义设计方案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第一PPT，www.1ppt.com">
  <a:themeElements>
    <a:clrScheme name="自定义 37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DDD"/>
      </a:accent1>
      <a:accent2>
        <a:srgbClr val="00B0F2"/>
      </a:accent2>
      <a:accent3>
        <a:srgbClr val="007DDD"/>
      </a:accent3>
      <a:accent4>
        <a:srgbClr val="00B0F2"/>
      </a:accent4>
      <a:accent5>
        <a:srgbClr val="007DDD"/>
      </a:accent5>
      <a:accent6>
        <a:srgbClr val="00B0F2"/>
      </a:accent6>
      <a:hlink>
        <a:srgbClr val="007DDD"/>
      </a:hlink>
      <a:folHlink>
        <a:srgbClr val="00B0F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4318</Words>
  <Application>WPS 演示</Application>
  <PresentationFormat>全屏显示(4:3)</PresentationFormat>
  <Paragraphs>565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52</vt:i4>
      </vt:variant>
    </vt:vector>
  </HeadingPairs>
  <TitlesOfParts>
    <vt:vector size="86" baseType="lpstr">
      <vt:lpstr>Arial</vt:lpstr>
      <vt:lpstr>宋体</vt:lpstr>
      <vt:lpstr>Wingdings</vt:lpstr>
      <vt:lpstr>黑体</vt:lpstr>
      <vt:lpstr>Calibri</vt:lpstr>
      <vt:lpstr>楷体</vt:lpstr>
      <vt:lpstr>微软雅黑</vt:lpstr>
      <vt:lpstr>Impact</vt:lpstr>
      <vt:lpstr>华文楷体</vt:lpstr>
      <vt:lpstr>仿宋_GB2312</vt:lpstr>
      <vt:lpstr>华文新魏</vt:lpstr>
      <vt:lpstr>Calibri</vt:lpstr>
      <vt:lpstr>Gungsuh</vt:lpstr>
      <vt:lpstr>Avant GardeBook</vt:lpstr>
      <vt:lpstr>Helvetica Light</vt:lpstr>
      <vt:lpstr>SF Orson Casual Heavy</vt:lpstr>
      <vt:lpstr>幼圆</vt:lpstr>
      <vt:lpstr>Arial</vt:lpstr>
      <vt:lpstr>Arial Unicode MS</vt:lpstr>
      <vt:lpstr>Berlin Sans FB</vt:lpstr>
      <vt:lpstr>Adobe 繁黑體 Std B</vt:lpstr>
      <vt:lpstr>Times New Roman</vt:lpstr>
      <vt:lpstr>Segoe UI Semilight</vt:lpstr>
      <vt:lpstr>Helvetica</vt:lpstr>
      <vt:lpstr>Times New Roman</vt:lpstr>
      <vt:lpstr>华文黑体</vt:lpstr>
      <vt:lpstr>仿宋</vt:lpstr>
      <vt:lpstr>Segoe Print</vt:lpstr>
      <vt:lpstr>Segoe UI</vt:lpstr>
      <vt:lpstr>Calibri Light</vt:lpstr>
      <vt:lpstr>华文琥珀</vt:lpstr>
      <vt:lpstr>1_自定义设计方案</vt:lpstr>
      <vt:lpstr>自定义设计方案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发行条件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资产证券化与其他融资方式比较</vt:lpstr>
      <vt:lpstr>PowerPoint 演示文稿</vt:lpstr>
      <vt:lpstr>新三板+H股</vt:lpstr>
      <vt:lpstr>     在香港市场，内地资金、海外资金都能参与。内地资金可以通过互联互通机制南下参与，而海外资金本身就可以进出香港。这是企业在香港上市最大的优势； 在港上市，企业品牌影响力可以辐射更广的区域； 在港上市进程相对较短，上市时间以及进度均可控。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大通证券幻灯片模板</dc:title>
  <dc:creator>李靖</dc:creator>
  <cp:keywords>大通证券幻灯片模板</cp:keywords>
  <dc:subject>大通证券幻灯片模板</dc:subject>
  <cp:lastModifiedBy>陈宏锦</cp:lastModifiedBy>
  <cp:revision>989</cp:revision>
  <cp:lastPrinted>2014-08-01T08:23:00Z</cp:lastPrinted>
  <dcterms:created xsi:type="dcterms:W3CDTF">2007-03-20T05:55:00Z</dcterms:created>
  <dcterms:modified xsi:type="dcterms:W3CDTF">2018-05-31T06:19:13Z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  <property fmtid="{D5CDD505-2E9C-101B-9397-08002B2CF9AE}" pid="3" name="KSORubyTemplateID">
    <vt:lpwstr>2</vt:lpwstr>
  </property>
</Properties>
</file>