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7"/>
  </p:notesMasterIdLst>
  <p:sldIdLst>
    <p:sldId id="257" r:id="rId3"/>
    <p:sldId id="261" r:id="rId4"/>
    <p:sldId id="869" r:id="rId5"/>
    <p:sldId id="870" r:id="rId6"/>
    <p:sldId id="872" r:id="rId7"/>
    <p:sldId id="873" r:id="rId8"/>
    <p:sldId id="877" r:id="rId9"/>
    <p:sldId id="793" r:id="rId10"/>
    <p:sldId id="874" r:id="rId11"/>
    <p:sldId id="878" r:id="rId12"/>
    <p:sldId id="879" r:id="rId13"/>
    <p:sldId id="883" r:id="rId14"/>
    <p:sldId id="888" r:id="rId15"/>
    <p:sldId id="886" r:id="rId16"/>
    <p:sldId id="887" r:id="rId17"/>
    <p:sldId id="889" r:id="rId18"/>
    <p:sldId id="891" r:id="rId19"/>
    <p:sldId id="894" r:id="rId20"/>
    <p:sldId id="893" r:id="rId21"/>
    <p:sldId id="895" r:id="rId22"/>
    <p:sldId id="896" r:id="rId23"/>
    <p:sldId id="897" r:id="rId24"/>
    <p:sldId id="914" r:id="rId25"/>
    <p:sldId id="875" r:id="rId26"/>
    <p:sldId id="840" r:id="rId27"/>
    <p:sldId id="881" r:id="rId28"/>
    <p:sldId id="866" r:id="rId29"/>
    <p:sldId id="912" r:id="rId30"/>
    <p:sldId id="892" r:id="rId31"/>
    <p:sldId id="915" r:id="rId32"/>
    <p:sldId id="922" r:id="rId33"/>
    <p:sldId id="911" r:id="rId34"/>
    <p:sldId id="876" r:id="rId35"/>
    <p:sldId id="900" r:id="rId36"/>
    <p:sldId id="901" r:id="rId37"/>
    <p:sldId id="902" r:id="rId38"/>
    <p:sldId id="903" r:id="rId39"/>
    <p:sldId id="904" r:id="rId40"/>
    <p:sldId id="905" r:id="rId41"/>
    <p:sldId id="906" r:id="rId42"/>
    <p:sldId id="907" r:id="rId43"/>
    <p:sldId id="908" r:id="rId44"/>
    <p:sldId id="910" r:id="rId45"/>
    <p:sldId id="909"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3399FF"/>
    <a:srgbClr val="CC3300"/>
    <a:srgbClr val="FF66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8" d="100"/>
          <a:sy n="108" d="100"/>
        </p:scale>
        <p:origin x="-1704"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D3E43A2-EA9A-4306-982B-62FF53BE66F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zh-CN" altLang="en-US"/>
        </a:p>
      </dgm:t>
    </dgm:pt>
    <dgm:pt modelId="{5B1D15B1-F664-4D2C-B64E-50B852A3B53D}">
      <dgm:prSet phldrT="[文本]" custT="1"/>
      <dgm:spPr>
        <a:solidFill>
          <a:srgbClr val="990000"/>
        </a:solidFill>
      </dgm:spPr>
      <dgm:t>
        <a:bodyPr/>
        <a:lstStyle/>
        <a:p>
          <a:r>
            <a:rPr lang="zh-CN" altLang="en-US" sz="2000" dirty="0">
              <a:latin typeface="微软雅黑" panose="020B0503020204020204" pitchFamily="34" charset="-122"/>
              <a:ea typeface="微软雅黑" panose="020B0503020204020204" pitchFamily="34" charset="-122"/>
            </a:rPr>
            <a:t>挂牌公司</a:t>
          </a:r>
        </a:p>
      </dgm:t>
    </dgm:pt>
    <dgm:pt modelId="{6D554F70-1824-4A87-9577-E33826989C63}" type="parTrans" cxnId="{FBD6440B-D129-4CAD-8E16-9FACCAC0228D}">
      <dgm:prSet/>
      <dgm:spPr/>
      <dgm:t>
        <a:bodyPr/>
        <a:lstStyle/>
        <a:p>
          <a:endParaRPr lang="zh-CN" altLang="en-US" sz="2400"/>
        </a:p>
      </dgm:t>
    </dgm:pt>
    <dgm:pt modelId="{2808616F-EEBB-481E-B548-55A2869A9325}" type="sibTrans" cxnId="{FBD6440B-D129-4CAD-8E16-9FACCAC0228D}">
      <dgm:prSet/>
      <dgm:spPr/>
      <dgm:t>
        <a:bodyPr/>
        <a:lstStyle/>
        <a:p>
          <a:endParaRPr lang="zh-CN" altLang="en-US" sz="2400"/>
        </a:p>
      </dgm:t>
    </dgm:pt>
    <dgm:pt modelId="{BF892F2F-89B5-420B-A7D0-84DF7933489E}">
      <dgm:prSet phldrT="[文本]" custT="1"/>
      <dgm:spPr/>
      <dgm:t>
        <a:bodyPr/>
        <a:lstStyle/>
        <a:p>
          <a:pPr>
            <a:lnSpc>
              <a:spcPct val="100000"/>
            </a:lnSpc>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制定、披露并实施权益分派方案；委托中国结算实施权益分派。</a:t>
          </a:r>
        </a:p>
      </dgm:t>
    </dgm:pt>
    <dgm:pt modelId="{45DD7D65-2CC9-4AE5-ACB2-F7BA019FE8E2}" type="parTrans" cxnId="{37482FBB-D57A-4DAE-963C-C1319B1770AD}">
      <dgm:prSet/>
      <dgm:spPr/>
      <dgm:t>
        <a:bodyPr/>
        <a:lstStyle/>
        <a:p>
          <a:endParaRPr lang="zh-CN" altLang="en-US" sz="2400"/>
        </a:p>
      </dgm:t>
    </dgm:pt>
    <dgm:pt modelId="{3AC3ECB3-92AD-4AB2-8927-43A2CB7541F7}" type="sibTrans" cxnId="{37482FBB-D57A-4DAE-963C-C1319B1770AD}">
      <dgm:prSet/>
      <dgm:spPr/>
      <dgm:t>
        <a:bodyPr/>
        <a:lstStyle/>
        <a:p>
          <a:endParaRPr lang="zh-CN" altLang="en-US" sz="2400"/>
        </a:p>
      </dgm:t>
    </dgm:pt>
    <dgm:pt modelId="{36CC6326-42F1-4BAB-ADC8-E942242831EB}">
      <dgm:prSet phldrT="[文本]" custT="1"/>
      <dgm:spPr>
        <a:solidFill>
          <a:srgbClr val="990000"/>
        </a:solidFill>
      </dgm:spPr>
      <dgm:t>
        <a:bodyPr/>
        <a:lstStyle/>
        <a:p>
          <a:r>
            <a:rPr lang="zh-CN" altLang="en-US" sz="2000" dirty="0">
              <a:latin typeface="微软雅黑" panose="020B0503020204020204" pitchFamily="34" charset="-122"/>
              <a:ea typeface="微软雅黑" panose="020B0503020204020204" pitchFamily="34" charset="-122"/>
            </a:rPr>
            <a:t>中国结算</a:t>
          </a:r>
        </a:p>
      </dgm:t>
    </dgm:pt>
    <dgm:pt modelId="{B0C2E52C-A53A-4A06-875C-A1F2FF869761}" type="parTrans" cxnId="{8FE90B6E-2E89-4C84-B2D4-C4F405ACE959}">
      <dgm:prSet/>
      <dgm:spPr/>
      <dgm:t>
        <a:bodyPr/>
        <a:lstStyle/>
        <a:p>
          <a:endParaRPr lang="zh-CN" altLang="en-US" sz="2400"/>
        </a:p>
      </dgm:t>
    </dgm:pt>
    <dgm:pt modelId="{8B7487B4-BD24-44F6-904C-2F3EDBBE82FC}" type="sibTrans" cxnId="{8FE90B6E-2E89-4C84-B2D4-C4F405ACE959}">
      <dgm:prSet/>
      <dgm:spPr/>
      <dgm:t>
        <a:bodyPr/>
        <a:lstStyle/>
        <a:p>
          <a:endParaRPr lang="zh-CN" altLang="en-US" sz="2400"/>
        </a:p>
      </dgm:t>
    </dgm:pt>
    <dgm:pt modelId="{428D9320-E8D2-4F7E-B4CE-5B4F1CD73857}">
      <dgm:prSet phldrT="[文本]" custT="1"/>
      <dgm:spPr/>
      <dgm:t>
        <a:bodyPr/>
        <a:lstStyle/>
        <a:p>
          <a:pPr algn="l"/>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审核挂牌公司权益分派实施方案；向证券公司下发权益分派数据和资金。</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dgm:t>
    </dgm:pt>
    <dgm:pt modelId="{58A5D70D-5E4A-476A-A60C-487C4CD61E17}" type="parTrans" cxnId="{AE59962D-46B9-46A0-BA4A-9328CBB018AB}">
      <dgm:prSet/>
      <dgm:spPr/>
      <dgm:t>
        <a:bodyPr/>
        <a:lstStyle/>
        <a:p>
          <a:endParaRPr lang="zh-CN" altLang="en-US" sz="2400"/>
        </a:p>
      </dgm:t>
    </dgm:pt>
    <dgm:pt modelId="{675D44F1-F3AE-4CFC-9199-D27DD826DFD5}" type="sibTrans" cxnId="{AE59962D-46B9-46A0-BA4A-9328CBB018AB}">
      <dgm:prSet/>
      <dgm:spPr/>
      <dgm:t>
        <a:bodyPr/>
        <a:lstStyle/>
        <a:p>
          <a:endParaRPr lang="zh-CN" altLang="en-US" sz="2400"/>
        </a:p>
      </dgm:t>
    </dgm:pt>
    <dgm:pt modelId="{BB3726C4-991D-470A-A9F3-50E8843E9CAF}">
      <dgm:prSet phldrT="[文本]" custT="1"/>
      <dgm:spPr>
        <a:solidFill>
          <a:srgbClr val="990000"/>
        </a:solidFill>
      </dgm:spPr>
      <dgm:t>
        <a:bodyPr/>
        <a:lstStyle/>
        <a:p>
          <a:r>
            <a:rPr lang="zh-CN" altLang="en-US" sz="2000" dirty="0">
              <a:latin typeface="微软雅黑" panose="020B0503020204020204" pitchFamily="34" charset="-122"/>
              <a:ea typeface="微软雅黑" panose="020B0503020204020204" pitchFamily="34" charset="-122"/>
            </a:rPr>
            <a:t>证券公司</a:t>
          </a:r>
        </a:p>
      </dgm:t>
    </dgm:pt>
    <dgm:pt modelId="{054DFFEE-9C3D-4976-BFDE-36DB75614AF1}" type="parTrans" cxnId="{705CF767-224A-4A3C-99C8-7AFFFF9D31F2}">
      <dgm:prSet/>
      <dgm:spPr/>
      <dgm:t>
        <a:bodyPr/>
        <a:lstStyle/>
        <a:p>
          <a:endParaRPr lang="zh-CN" altLang="en-US" sz="2400"/>
        </a:p>
      </dgm:t>
    </dgm:pt>
    <dgm:pt modelId="{F6563BE5-6C94-409E-A1CB-6B1D7CDE120D}" type="sibTrans" cxnId="{705CF767-224A-4A3C-99C8-7AFFFF9D31F2}">
      <dgm:prSet/>
      <dgm:spPr/>
      <dgm:t>
        <a:bodyPr/>
        <a:lstStyle/>
        <a:p>
          <a:endParaRPr lang="zh-CN" altLang="en-US" sz="2400"/>
        </a:p>
      </dgm:t>
    </dgm:pt>
    <dgm:pt modelId="{4831CCB2-1B1F-4EBC-B6DB-7AC87BCFFF0A}">
      <dgm:prSet phldrT="[文本]" custT="1"/>
      <dgm:spPr/>
      <dgm:t>
        <a:bodyPr/>
        <a:lstStyle/>
        <a:p>
          <a:pPr algn="l"/>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接收中国结算划付的权益分派数据和资金；将现金红利资金划付至投资者资金账户。</a:t>
          </a:r>
        </a:p>
      </dgm:t>
    </dgm:pt>
    <dgm:pt modelId="{4631A07E-DB32-4B6C-990E-4E5FAD7F3AB4}" type="parTrans" cxnId="{2A610AFE-DE6F-4E97-810F-4CF0B4FD4C7B}">
      <dgm:prSet/>
      <dgm:spPr/>
      <dgm:t>
        <a:bodyPr/>
        <a:lstStyle/>
        <a:p>
          <a:endParaRPr lang="zh-CN" altLang="en-US" sz="2400"/>
        </a:p>
      </dgm:t>
    </dgm:pt>
    <dgm:pt modelId="{F2DBB92C-C107-4FE4-BBE9-435B368E6593}" type="sibTrans" cxnId="{2A610AFE-DE6F-4E97-810F-4CF0B4FD4C7B}">
      <dgm:prSet/>
      <dgm:spPr/>
      <dgm:t>
        <a:bodyPr/>
        <a:lstStyle/>
        <a:p>
          <a:endParaRPr lang="zh-CN" altLang="en-US" sz="2400"/>
        </a:p>
      </dgm:t>
    </dgm:pt>
    <dgm:pt modelId="{1B9265E0-074F-4FC0-9271-1F0AD6A7F167}">
      <dgm:prSet phldrT="[文本]" custT="1"/>
      <dgm:spPr>
        <a:solidFill>
          <a:srgbClr val="990000"/>
        </a:solidFill>
      </dgm:spPr>
      <dgm:t>
        <a:bodyPr/>
        <a:lstStyle/>
        <a:p>
          <a:r>
            <a:rPr lang="zh-CN" altLang="en-US" sz="2000" dirty="0">
              <a:latin typeface="微软雅黑" panose="020B0503020204020204" pitchFamily="34" charset="-122"/>
              <a:ea typeface="微软雅黑" panose="020B0503020204020204" pitchFamily="34" charset="-122"/>
            </a:rPr>
            <a:t>投资者</a:t>
          </a:r>
        </a:p>
      </dgm:t>
    </dgm:pt>
    <dgm:pt modelId="{7694E084-ECFD-4BBF-81D8-2960014AC701}" type="parTrans" cxnId="{785E25E1-8AA8-4F11-8A61-DF199B2D6759}">
      <dgm:prSet/>
      <dgm:spPr/>
      <dgm:t>
        <a:bodyPr/>
        <a:lstStyle/>
        <a:p>
          <a:endParaRPr lang="zh-CN" altLang="en-US" sz="2400"/>
        </a:p>
      </dgm:t>
    </dgm:pt>
    <dgm:pt modelId="{8977F57D-19EC-4A2B-8706-0BECE8124522}" type="sibTrans" cxnId="{785E25E1-8AA8-4F11-8A61-DF199B2D6759}">
      <dgm:prSet/>
      <dgm:spPr/>
      <dgm:t>
        <a:bodyPr/>
        <a:lstStyle/>
        <a:p>
          <a:endParaRPr lang="zh-CN" altLang="en-US" sz="2400"/>
        </a:p>
      </dgm:t>
    </dgm:pt>
    <dgm:pt modelId="{C936E72B-2981-44A1-8B97-D0AAEB703593}">
      <dgm:prSet custT="1"/>
      <dgm:spPr/>
      <dgm: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享有红利</a:t>
          </a:r>
        </a:p>
      </dgm:t>
    </dgm:pt>
    <dgm:pt modelId="{4A3F5E41-3F29-419F-AFEF-145913621890}" type="parTrans" cxnId="{B878D680-ABF6-4D0B-B3DA-A523F984523C}">
      <dgm:prSet/>
      <dgm:spPr/>
      <dgm:t>
        <a:bodyPr/>
        <a:lstStyle/>
        <a:p>
          <a:endParaRPr lang="zh-CN" altLang="en-US" sz="2400"/>
        </a:p>
      </dgm:t>
    </dgm:pt>
    <dgm:pt modelId="{252F0CDF-2A7A-4950-828A-E216C735EB34}" type="sibTrans" cxnId="{B878D680-ABF6-4D0B-B3DA-A523F984523C}">
      <dgm:prSet/>
      <dgm:spPr/>
      <dgm:t>
        <a:bodyPr/>
        <a:lstStyle/>
        <a:p>
          <a:endParaRPr lang="zh-CN" altLang="en-US" sz="2400"/>
        </a:p>
      </dgm:t>
    </dgm:pt>
    <dgm:pt modelId="{D3A8F7AE-D047-43AB-B628-655BE4A6F0C8}" type="pres">
      <dgm:prSet presAssocID="{4D3E43A2-EA9A-4306-982B-62FF53BE66F2}" presName="Name0" presStyleCnt="0">
        <dgm:presLayoutVars>
          <dgm:dir/>
          <dgm:animLvl val="lvl"/>
          <dgm:resizeHandles val="exact"/>
        </dgm:presLayoutVars>
      </dgm:prSet>
      <dgm:spPr/>
      <dgm:t>
        <a:bodyPr/>
        <a:lstStyle/>
        <a:p>
          <a:endParaRPr lang="zh-CN" altLang="en-US"/>
        </a:p>
      </dgm:t>
    </dgm:pt>
    <dgm:pt modelId="{36F2BEDB-36DF-4712-9D93-251647C604DA}" type="pres">
      <dgm:prSet presAssocID="{1B9265E0-074F-4FC0-9271-1F0AD6A7F167}" presName="boxAndChildren" presStyleCnt="0"/>
      <dgm:spPr/>
    </dgm:pt>
    <dgm:pt modelId="{FAFCC51E-FFDB-43EB-955A-9AA6E8F8775C}" type="pres">
      <dgm:prSet presAssocID="{1B9265E0-074F-4FC0-9271-1F0AD6A7F167}" presName="parentTextBox" presStyleLbl="node1" presStyleIdx="0" presStyleCnt="4" custLinFactNeighborX="4602" custLinFactNeighborY="10005"/>
      <dgm:spPr/>
      <dgm:t>
        <a:bodyPr/>
        <a:lstStyle/>
        <a:p>
          <a:endParaRPr lang="zh-CN" altLang="en-US"/>
        </a:p>
      </dgm:t>
    </dgm:pt>
    <dgm:pt modelId="{B9E206C6-A5E4-4EED-A1D4-16E72861CD6F}" type="pres">
      <dgm:prSet presAssocID="{1B9265E0-074F-4FC0-9271-1F0AD6A7F167}" presName="entireBox" presStyleLbl="node1" presStyleIdx="0" presStyleCnt="4"/>
      <dgm:spPr/>
      <dgm:t>
        <a:bodyPr/>
        <a:lstStyle/>
        <a:p>
          <a:endParaRPr lang="zh-CN" altLang="en-US"/>
        </a:p>
      </dgm:t>
    </dgm:pt>
    <dgm:pt modelId="{5043C283-6D2E-4EB7-9FF6-C077BE88F4BA}" type="pres">
      <dgm:prSet presAssocID="{1B9265E0-074F-4FC0-9271-1F0AD6A7F167}" presName="descendantBox" presStyleCnt="0"/>
      <dgm:spPr/>
    </dgm:pt>
    <dgm:pt modelId="{7D1F9097-9089-45FD-8754-423C84B998BC}" type="pres">
      <dgm:prSet presAssocID="{C936E72B-2981-44A1-8B97-D0AAEB703593}" presName="childTextBox" presStyleLbl="fgAccFollowNode1" presStyleIdx="0" presStyleCnt="4">
        <dgm:presLayoutVars>
          <dgm:bulletEnabled val="1"/>
        </dgm:presLayoutVars>
      </dgm:prSet>
      <dgm:spPr/>
      <dgm:t>
        <a:bodyPr/>
        <a:lstStyle/>
        <a:p>
          <a:endParaRPr lang="zh-CN" altLang="en-US"/>
        </a:p>
      </dgm:t>
    </dgm:pt>
    <dgm:pt modelId="{A28EBF48-A17D-4CCC-A541-A2482245E226}" type="pres">
      <dgm:prSet presAssocID="{F6563BE5-6C94-409E-A1CB-6B1D7CDE120D}" presName="sp" presStyleCnt="0"/>
      <dgm:spPr/>
    </dgm:pt>
    <dgm:pt modelId="{92385B5B-7F2B-4EF1-B213-B2FF189DD596}" type="pres">
      <dgm:prSet presAssocID="{BB3726C4-991D-470A-A9F3-50E8843E9CAF}" presName="arrowAndChildren" presStyleCnt="0"/>
      <dgm:spPr/>
    </dgm:pt>
    <dgm:pt modelId="{A2B4D7B1-E6EA-49E8-B3EF-70457027CC07}" type="pres">
      <dgm:prSet presAssocID="{BB3726C4-991D-470A-A9F3-50E8843E9CAF}" presName="parentTextArrow" presStyleLbl="node1" presStyleIdx="0" presStyleCnt="4"/>
      <dgm:spPr/>
      <dgm:t>
        <a:bodyPr/>
        <a:lstStyle/>
        <a:p>
          <a:endParaRPr lang="zh-CN" altLang="en-US"/>
        </a:p>
      </dgm:t>
    </dgm:pt>
    <dgm:pt modelId="{3BBC3C21-3674-4DA4-AE04-E0182BC9CF47}" type="pres">
      <dgm:prSet presAssocID="{BB3726C4-991D-470A-A9F3-50E8843E9CAF}" presName="arrow" presStyleLbl="node1" presStyleIdx="1" presStyleCnt="4"/>
      <dgm:spPr/>
      <dgm:t>
        <a:bodyPr/>
        <a:lstStyle/>
        <a:p>
          <a:endParaRPr lang="zh-CN" altLang="en-US"/>
        </a:p>
      </dgm:t>
    </dgm:pt>
    <dgm:pt modelId="{BAB46FF2-17FA-480B-AABB-AB676C1CFE99}" type="pres">
      <dgm:prSet presAssocID="{BB3726C4-991D-470A-A9F3-50E8843E9CAF}" presName="descendantArrow" presStyleCnt="0"/>
      <dgm:spPr/>
    </dgm:pt>
    <dgm:pt modelId="{1BA627B0-1601-44B6-9CB5-76E43EC10166}" type="pres">
      <dgm:prSet presAssocID="{4831CCB2-1B1F-4EBC-B6DB-7AC87BCFFF0A}" presName="childTextArrow" presStyleLbl="fgAccFollowNode1" presStyleIdx="1" presStyleCnt="4">
        <dgm:presLayoutVars>
          <dgm:bulletEnabled val="1"/>
        </dgm:presLayoutVars>
      </dgm:prSet>
      <dgm:spPr/>
      <dgm:t>
        <a:bodyPr/>
        <a:lstStyle/>
        <a:p>
          <a:endParaRPr lang="zh-CN" altLang="en-US"/>
        </a:p>
      </dgm:t>
    </dgm:pt>
    <dgm:pt modelId="{C8A18E29-5578-4271-940E-50CBE176AD8E}" type="pres">
      <dgm:prSet presAssocID="{8B7487B4-BD24-44F6-904C-2F3EDBBE82FC}" presName="sp" presStyleCnt="0"/>
      <dgm:spPr/>
    </dgm:pt>
    <dgm:pt modelId="{469F03C4-6CCD-41D5-B487-C31E4D8C0EE0}" type="pres">
      <dgm:prSet presAssocID="{36CC6326-42F1-4BAB-ADC8-E942242831EB}" presName="arrowAndChildren" presStyleCnt="0"/>
      <dgm:spPr/>
    </dgm:pt>
    <dgm:pt modelId="{C04EF693-D305-435F-A838-7399F256643B}" type="pres">
      <dgm:prSet presAssocID="{36CC6326-42F1-4BAB-ADC8-E942242831EB}" presName="parentTextArrow" presStyleLbl="node1" presStyleIdx="1" presStyleCnt="4"/>
      <dgm:spPr/>
      <dgm:t>
        <a:bodyPr/>
        <a:lstStyle/>
        <a:p>
          <a:endParaRPr lang="zh-CN" altLang="en-US"/>
        </a:p>
      </dgm:t>
    </dgm:pt>
    <dgm:pt modelId="{878E3F57-15E3-433C-B6F0-CE97B51349E5}" type="pres">
      <dgm:prSet presAssocID="{36CC6326-42F1-4BAB-ADC8-E942242831EB}" presName="arrow" presStyleLbl="node1" presStyleIdx="2" presStyleCnt="4"/>
      <dgm:spPr/>
      <dgm:t>
        <a:bodyPr/>
        <a:lstStyle/>
        <a:p>
          <a:endParaRPr lang="zh-CN" altLang="en-US"/>
        </a:p>
      </dgm:t>
    </dgm:pt>
    <dgm:pt modelId="{AAE737D5-8DB7-42B5-A6F2-E1A8D990AC95}" type="pres">
      <dgm:prSet presAssocID="{36CC6326-42F1-4BAB-ADC8-E942242831EB}" presName="descendantArrow" presStyleCnt="0"/>
      <dgm:spPr/>
    </dgm:pt>
    <dgm:pt modelId="{22F7DA59-9DE3-49B3-A3A2-188FA0164EB5}" type="pres">
      <dgm:prSet presAssocID="{428D9320-E8D2-4F7E-B4CE-5B4F1CD73857}" presName="childTextArrow" presStyleLbl="fgAccFollowNode1" presStyleIdx="2" presStyleCnt="4">
        <dgm:presLayoutVars>
          <dgm:bulletEnabled val="1"/>
        </dgm:presLayoutVars>
      </dgm:prSet>
      <dgm:spPr/>
      <dgm:t>
        <a:bodyPr/>
        <a:lstStyle/>
        <a:p>
          <a:endParaRPr lang="zh-CN" altLang="en-US"/>
        </a:p>
      </dgm:t>
    </dgm:pt>
    <dgm:pt modelId="{B4F82FE7-D935-41BC-ACE8-02D50C0C5A5E}" type="pres">
      <dgm:prSet presAssocID="{2808616F-EEBB-481E-B548-55A2869A9325}" presName="sp" presStyleCnt="0"/>
      <dgm:spPr/>
    </dgm:pt>
    <dgm:pt modelId="{15B3D4D5-2DA1-4240-8D9C-B21637486786}" type="pres">
      <dgm:prSet presAssocID="{5B1D15B1-F664-4D2C-B64E-50B852A3B53D}" presName="arrowAndChildren" presStyleCnt="0"/>
      <dgm:spPr/>
    </dgm:pt>
    <dgm:pt modelId="{0173FC1F-513D-4370-8E1C-55BAEF1C2CFC}" type="pres">
      <dgm:prSet presAssocID="{5B1D15B1-F664-4D2C-B64E-50B852A3B53D}" presName="parentTextArrow" presStyleLbl="node1" presStyleIdx="2" presStyleCnt="4"/>
      <dgm:spPr/>
      <dgm:t>
        <a:bodyPr/>
        <a:lstStyle/>
        <a:p>
          <a:endParaRPr lang="zh-CN" altLang="en-US"/>
        </a:p>
      </dgm:t>
    </dgm:pt>
    <dgm:pt modelId="{0C3C9918-5F27-45D7-BA21-28F5373B2A60}" type="pres">
      <dgm:prSet presAssocID="{5B1D15B1-F664-4D2C-B64E-50B852A3B53D}" presName="arrow" presStyleLbl="node1" presStyleIdx="3" presStyleCnt="4" custLinFactNeighborY="-5529"/>
      <dgm:spPr/>
      <dgm:t>
        <a:bodyPr/>
        <a:lstStyle/>
        <a:p>
          <a:endParaRPr lang="zh-CN" altLang="en-US"/>
        </a:p>
      </dgm:t>
    </dgm:pt>
    <dgm:pt modelId="{FCDA0BE1-58EB-4A1F-A689-036052429CAF}" type="pres">
      <dgm:prSet presAssocID="{5B1D15B1-F664-4D2C-B64E-50B852A3B53D}" presName="descendantArrow" presStyleCnt="0"/>
      <dgm:spPr/>
    </dgm:pt>
    <dgm:pt modelId="{8EF2E288-BB02-4383-A773-53743D47AC65}" type="pres">
      <dgm:prSet presAssocID="{BF892F2F-89B5-420B-A7D0-84DF7933489E}" presName="childTextArrow" presStyleLbl="fgAccFollowNode1" presStyleIdx="3" presStyleCnt="4" custLinFactNeighborX="2488" custLinFactNeighborY="-7089">
        <dgm:presLayoutVars>
          <dgm:bulletEnabled val="1"/>
        </dgm:presLayoutVars>
      </dgm:prSet>
      <dgm:spPr/>
      <dgm:t>
        <a:bodyPr/>
        <a:lstStyle/>
        <a:p>
          <a:endParaRPr lang="zh-CN" altLang="en-US"/>
        </a:p>
      </dgm:t>
    </dgm:pt>
  </dgm:ptLst>
  <dgm:cxnLst>
    <dgm:cxn modelId="{37482FBB-D57A-4DAE-963C-C1319B1770AD}" srcId="{5B1D15B1-F664-4D2C-B64E-50B852A3B53D}" destId="{BF892F2F-89B5-420B-A7D0-84DF7933489E}" srcOrd="0" destOrd="0" parTransId="{45DD7D65-2CC9-4AE5-ACB2-F7BA019FE8E2}" sibTransId="{3AC3ECB3-92AD-4AB2-8927-43A2CB7541F7}"/>
    <dgm:cxn modelId="{71AD8308-F37A-4A88-B397-B6DA3C013615}" type="presOf" srcId="{5B1D15B1-F664-4D2C-B64E-50B852A3B53D}" destId="{0173FC1F-513D-4370-8E1C-55BAEF1C2CFC}" srcOrd="0" destOrd="0" presId="urn:microsoft.com/office/officeart/2005/8/layout/process4"/>
    <dgm:cxn modelId="{D8F7384C-7172-49E9-AE04-BE045D4D1933}" type="presOf" srcId="{BF892F2F-89B5-420B-A7D0-84DF7933489E}" destId="{8EF2E288-BB02-4383-A773-53743D47AC65}" srcOrd="0" destOrd="0" presId="urn:microsoft.com/office/officeart/2005/8/layout/process4"/>
    <dgm:cxn modelId="{FC43DBFD-CB15-42D4-8F94-A31B4EA4B6D3}" type="presOf" srcId="{1B9265E0-074F-4FC0-9271-1F0AD6A7F167}" destId="{B9E206C6-A5E4-4EED-A1D4-16E72861CD6F}" srcOrd="1" destOrd="0" presId="urn:microsoft.com/office/officeart/2005/8/layout/process4"/>
    <dgm:cxn modelId="{3859A9B0-5EFF-4381-9F5C-DFF1DD2CAA1A}" type="presOf" srcId="{5B1D15B1-F664-4D2C-B64E-50B852A3B53D}" destId="{0C3C9918-5F27-45D7-BA21-28F5373B2A60}" srcOrd="1" destOrd="0" presId="urn:microsoft.com/office/officeart/2005/8/layout/process4"/>
    <dgm:cxn modelId="{8FE90B6E-2E89-4C84-B2D4-C4F405ACE959}" srcId="{4D3E43A2-EA9A-4306-982B-62FF53BE66F2}" destId="{36CC6326-42F1-4BAB-ADC8-E942242831EB}" srcOrd="1" destOrd="0" parTransId="{B0C2E52C-A53A-4A06-875C-A1F2FF869761}" sibTransId="{8B7487B4-BD24-44F6-904C-2F3EDBBE82FC}"/>
    <dgm:cxn modelId="{CDF5F2CB-2A70-4323-9E3E-11A892644AB2}" type="presOf" srcId="{4831CCB2-1B1F-4EBC-B6DB-7AC87BCFFF0A}" destId="{1BA627B0-1601-44B6-9CB5-76E43EC10166}" srcOrd="0" destOrd="0" presId="urn:microsoft.com/office/officeart/2005/8/layout/process4"/>
    <dgm:cxn modelId="{4204C887-84F5-4EDC-80D7-7F7284EA8432}" type="presOf" srcId="{BB3726C4-991D-470A-A9F3-50E8843E9CAF}" destId="{3BBC3C21-3674-4DA4-AE04-E0182BC9CF47}" srcOrd="1" destOrd="0" presId="urn:microsoft.com/office/officeart/2005/8/layout/process4"/>
    <dgm:cxn modelId="{785E25E1-8AA8-4F11-8A61-DF199B2D6759}" srcId="{4D3E43A2-EA9A-4306-982B-62FF53BE66F2}" destId="{1B9265E0-074F-4FC0-9271-1F0AD6A7F167}" srcOrd="3" destOrd="0" parTransId="{7694E084-ECFD-4BBF-81D8-2960014AC701}" sibTransId="{8977F57D-19EC-4A2B-8706-0BECE8124522}"/>
    <dgm:cxn modelId="{2A610AFE-DE6F-4E97-810F-4CF0B4FD4C7B}" srcId="{BB3726C4-991D-470A-A9F3-50E8843E9CAF}" destId="{4831CCB2-1B1F-4EBC-B6DB-7AC87BCFFF0A}" srcOrd="0" destOrd="0" parTransId="{4631A07E-DB32-4B6C-990E-4E5FAD7F3AB4}" sibTransId="{F2DBB92C-C107-4FE4-BBE9-435B368E6593}"/>
    <dgm:cxn modelId="{2182A327-CDA1-48B2-8FE3-34F04EE3761D}" type="presOf" srcId="{36CC6326-42F1-4BAB-ADC8-E942242831EB}" destId="{C04EF693-D305-435F-A838-7399F256643B}" srcOrd="0" destOrd="0" presId="urn:microsoft.com/office/officeart/2005/8/layout/process4"/>
    <dgm:cxn modelId="{AE59962D-46B9-46A0-BA4A-9328CBB018AB}" srcId="{36CC6326-42F1-4BAB-ADC8-E942242831EB}" destId="{428D9320-E8D2-4F7E-B4CE-5B4F1CD73857}" srcOrd="0" destOrd="0" parTransId="{58A5D70D-5E4A-476A-A60C-487C4CD61E17}" sibTransId="{675D44F1-F3AE-4CFC-9199-D27DD826DFD5}"/>
    <dgm:cxn modelId="{C3FEE6F5-940E-4FD4-B7CB-B3AEC24CC9A5}" type="presOf" srcId="{4D3E43A2-EA9A-4306-982B-62FF53BE66F2}" destId="{D3A8F7AE-D047-43AB-B628-655BE4A6F0C8}" srcOrd="0" destOrd="0" presId="urn:microsoft.com/office/officeart/2005/8/layout/process4"/>
    <dgm:cxn modelId="{ADAE6BEA-C965-43D8-A5F2-06AA7E33288B}" type="presOf" srcId="{428D9320-E8D2-4F7E-B4CE-5B4F1CD73857}" destId="{22F7DA59-9DE3-49B3-A3A2-188FA0164EB5}" srcOrd="0" destOrd="0" presId="urn:microsoft.com/office/officeart/2005/8/layout/process4"/>
    <dgm:cxn modelId="{261C7436-1767-44F2-A733-5C7FD9BC653C}" type="presOf" srcId="{1B9265E0-074F-4FC0-9271-1F0AD6A7F167}" destId="{FAFCC51E-FFDB-43EB-955A-9AA6E8F8775C}" srcOrd="0" destOrd="0" presId="urn:microsoft.com/office/officeart/2005/8/layout/process4"/>
    <dgm:cxn modelId="{FBD6440B-D129-4CAD-8E16-9FACCAC0228D}" srcId="{4D3E43A2-EA9A-4306-982B-62FF53BE66F2}" destId="{5B1D15B1-F664-4D2C-B64E-50B852A3B53D}" srcOrd="0" destOrd="0" parTransId="{6D554F70-1824-4A87-9577-E33826989C63}" sibTransId="{2808616F-EEBB-481E-B548-55A2869A9325}"/>
    <dgm:cxn modelId="{DCCB1C51-CC58-4B85-9A67-E399333AB7B0}" type="presOf" srcId="{BB3726C4-991D-470A-A9F3-50E8843E9CAF}" destId="{A2B4D7B1-E6EA-49E8-B3EF-70457027CC07}" srcOrd="0" destOrd="0" presId="urn:microsoft.com/office/officeart/2005/8/layout/process4"/>
    <dgm:cxn modelId="{B878D680-ABF6-4D0B-B3DA-A523F984523C}" srcId="{1B9265E0-074F-4FC0-9271-1F0AD6A7F167}" destId="{C936E72B-2981-44A1-8B97-D0AAEB703593}" srcOrd="0" destOrd="0" parTransId="{4A3F5E41-3F29-419F-AFEF-145913621890}" sibTransId="{252F0CDF-2A7A-4950-828A-E216C735EB34}"/>
    <dgm:cxn modelId="{3A889F47-31C8-4A53-8511-C9AD0AD1F404}" type="presOf" srcId="{36CC6326-42F1-4BAB-ADC8-E942242831EB}" destId="{878E3F57-15E3-433C-B6F0-CE97B51349E5}" srcOrd="1" destOrd="0" presId="urn:microsoft.com/office/officeart/2005/8/layout/process4"/>
    <dgm:cxn modelId="{705CF767-224A-4A3C-99C8-7AFFFF9D31F2}" srcId="{4D3E43A2-EA9A-4306-982B-62FF53BE66F2}" destId="{BB3726C4-991D-470A-A9F3-50E8843E9CAF}" srcOrd="2" destOrd="0" parTransId="{054DFFEE-9C3D-4976-BFDE-36DB75614AF1}" sibTransId="{F6563BE5-6C94-409E-A1CB-6B1D7CDE120D}"/>
    <dgm:cxn modelId="{FB058EFB-B031-434B-963F-0FB214F76B31}" type="presOf" srcId="{C936E72B-2981-44A1-8B97-D0AAEB703593}" destId="{7D1F9097-9089-45FD-8754-423C84B998BC}" srcOrd="0" destOrd="0" presId="urn:microsoft.com/office/officeart/2005/8/layout/process4"/>
    <dgm:cxn modelId="{CBA4705F-F56A-42DC-A8D5-98DFE37944B5}" type="presParOf" srcId="{D3A8F7AE-D047-43AB-B628-655BE4A6F0C8}" destId="{36F2BEDB-36DF-4712-9D93-251647C604DA}" srcOrd="0" destOrd="0" presId="urn:microsoft.com/office/officeart/2005/8/layout/process4"/>
    <dgm:cxn modelId="{5370FA07-9BE0-4208-BA6C-8D2667697CC9}" type="presParOf" srcId="{36F2BEDB-36DF-4712-9D93-251647C604DA}" destId="{FAFCC51E-FFDB-43EB-955A-9AA6E8F8775C}" srcOrd="0" destOrd="0" presId="urn:microsoft.com/office/officeart/2005/8/layout/process4"/>
    <dgm:cxn modelId="{E84D5E64-A880-40A9-93E3-863BA0C8DBCA}" type="presParOf" srcId="{36F2BEDB-36DF-4712-9D93-251647C604DA}" destId="{B9E206C6-A5E4-4EED-A1D4-16E72861CD6F}" srcOrd="1" destOrd="0" presId="urn:microsoft.com/office/officeart/2005/8/layout/process4"/>
    <dgm:cxn modelId="{5734EFA1-F32A-4574-AD6E-64A2D58D9CDF}" type="presParOf" srcId="{36F2BEDB-36DF-4712-9D93-251647C604DA}" destId="{5043C283-6D2E-4EB7-9FF6-C077BE88F4BA}" srcOrd="2" destOrd="0" presId="urn:microsoft.com/office/officeart/2005/8/layout/process4"/>
    <dgm:cxn modelId="{3A74C03B-7071-41C4-9855-DB9B0FC333C0}" type="presParOf" srcId="{5043C283-6D2E-4EB7-9FF6-C077BE88F4BA}" destId="{7D1F9097-9089-45FD-8754-423C84B998BC}" srcOrd="0" destOrd="0" presId="urn:microsoft.com/office/officeart/2005/8/layout/process4"/>
    <dgm:cxn modelId="{234B8624-732C-46F1-BF08-660F80F5327A}" type="presParOf" srcId="{D3A8F7AE-D047-43AB-B628-655BE4A6F0C8}" destId="{A28EBF48-A17D-4CCC-A541-A2482245E226}" srcOrd="1" destOrd="0" presId="urn:microsoft.com/office/officeart/2005/8/layout/process4"/>
    <dgm:cxn modelId="{34CB7A44-9B81-4B58-822A-08CE005D30EF}" type="presParOf" srcId="{D3A8F7AE-D047-43AB-B628-655BE4A6F0C8}" destId="{92385B5B-7F2B-4EF1-B213-B2FF189DD596}" srcOrd="2" destOrd="0" presId="urn:microsoft.com/office/officeart/2005/8/layout/process4"/>
    <dgm:cxn modelId="{331A2D1F-8BAE-4E6D-8D4A-1CD50FB33AF4}" type="presParOf" srcId="{92385B5B-7F2B-4EF1-B213-B2FF189DD596}" destId="{A2B4D7B1-E6EA-49E8-B3EF-70457027CC07}" srcOrd="0" destOrd="0" presId="urn:microsoft.com/office/officeart/2005/8/layout/process4"/>
    <dgm:cxn modelId="{E8F280E8-8DA9-480A-B9DC-811A960C7C18}" type="presParOf" srcId="{92385B5B-7F2B-4EF1-B213-B2FF189DD596}" destId="{3BBC3C21-3674-4DA4-AE04-E0182BC9CF47}" srcOrd="1" destOrd="0" presId="urn:microsoft.com/office/officeart/2005/8/layout/process4"/>
    <dgm:cxn modelId="{649FF231-0DE2-41E1-A7D4-186D1569E090}" type="presParOf" srcId="{92385B5B-7F2B-4EF1-B213-B2FF189DD596}" destId="{BAB46FF2-17FA-480B-AABB-AB676C1CFE99}" srcOrd="2" destOrd="0" presId="urn:microsoft.com/office/officeart/2005/8/layout/process4"/>
    <dgm:cxn modelId="{B230115C-9D13-446B-92D6-A38BBED9F23B}" type="presParOf" srcId="{BAB46FF2-17FA-480B-AABB-AB676C1CFE99}" destId="{1BA627B0-1601-44B6-9CB5-76E43EC10166}" srcOrd="0" destOrd="0" presId="urn:microsoft.com/office/officeart/2005/8/layout/process4"/>
    <dgm:cxn modelId="{C880DEC3-5305-4D02-B72C-05710CC42ED2}" type="presParOf" srcId="{D3A8F7AE-D047-43AB-B628-655BE4A6F0C8}" destId="{C8A18E29-5578-4271-940E-50CBE176AD8E}" srcOrd="3" destOrd="0" presId="urn:microsoft.com/office/officeart/2005/8/layout/process4"/>
    <dgm:cxn modelId="{0A104AAA-0FB1-4894-AF19-71A25B098670}" type="presParOf" srcId="{D3A8F7AE-D047-43AB-B628-655BE4A6F0C8}" destId="{469F03C4-6CCD-41D5-B487-C31E4D8C0EE0}" srcOrd="4" destOrd="0" presId="urn:microsoft.com/office/officeart/2005/8/layout/process4"/>
    <dgm:cxn modelId="{9CF2162F-CF74-491D-B803-9CEB4AFFD3BC}" type="presParOf" srcId="{469F03C4-6CCD-41D5-B487-C31E4D8C0EE0}" destId="{C04EF693-D305-435F-A838-7399F256643B}" srcOrd="0" destOrd="0" presId="urn:microsoft.com/office/officeart/2005/8/layout/process4"/>
    <dgm:cxn modelId="{BFD862F8-C2BC-480E-B2A3-A7077FEDD15B}" type="presParOf" srcId="{469F03C4-6CCD-41D5-B487-C31E4D8C0EE0}" destId="{878E3F57-15E3-433C-B6F0-CE97B51349E5}" srcOrd="1" destOrd="0" presId="urn:microsoft.com/office/officeart/2005/8/layout/process4"/>
    <dgm:cxn modelId="{AC78CFB9-BA26-4448-9ACF-7363F711E507}" type="presParOf" srcId="{469F03C4-6CCD-41D5-B487-C31E4D8C0EE0}" destId="{AAE737D5-8DB7-42B5-A6F2-E1A8D990AC95}" srcOrd="2" destOrd="0" presId="urn:microsoft.com/office/officeart/2005/8/layout/process4"/>
    <dgm:cxn modelId="{1F34AFC4-BB4A-4D4B-8C3F-A3D09D35C16D}" type="presParOf" srcId="{AAE737D5-8DB7-42B5-A6F2-E1A8D990AC95}" destId="{22F7DA59-9DE3-49B3-A3A2-188FA0164EB5}" srcOrd="0" destOrd="0" presId="urn:microsoft.com/office/officeart/2005/8/layout/process4"/>
    <dgm:cxn modelId="{3FA605BD-843B-46F2-8A7C-1BB24AD999FA}" type="presParOf" srcId="{D3A8F7AE-D047-43AB-B628-655BE4A6F0C8}" destId="{B4F82FE7-D935-41BC-ACE8-02D50C0C5A5E}" srcOrd="5" destOrd="0" presId="urn:microsoft.com/office/officeart/2005/8/layout/process4"/>
    <dgm:cxn modelId="{D69D6246-BA01-4929-A7A9-DE608471F71C}" type="presParOf" srcId="{D3A8F7AE-D047-43AB-B628-655BE4A6F0C8}" destId="{15B3D4D5-2DA1-4240-8D9C-B21637486786}" srcOrd="6" destOrd="0" presId="urn:microsoft.com/office/officeart/2005/8/layout/process4"/>
    <dgm:cxn modelId="{F1BC376E-F6A5-4AD2-98DB-D609B082EE72}" type="presParOf" srcId="{15B3D4D5-2DA1-4240-8D9C-B21637486786}" destId="{0173FC1F-513D-4370-8E1C-55BAEF1C2CFC}" srcOrd="0" destOrd="0" presId="urn:microsoft.com/office/officeart/2005/8/layout/process4"/>
    <dgm:cxn modelId="{F34D2B4F-0D5C-4BDE-A946-0C6B4E07682D}" type="presParOf" srcId="{15B3D4D5-2DA1-4240-8D9C-B21637486786}" destId="{0C3C9918-5F27-45D7-BA21-28F5373B2A60}" srcOrd="1" destOrd="0" presId="urn:microsoft.com/office/officeart/2005/8/layout/process4"/>
    <dgm:cxn modelId="{0871C61F-539E-4A8B-9CA2-20221A439E2E}" type="presParOf" srcId="{15B3D4D5-2DA1-4240-8D9C-B21637486786}" destId="{FCDA0BE1-58EB-4A1F-A689-036052429CAF}" srcOrd="2" destOrd="0" presId="urn:microsoft.com/office/officeart/2005/8/layout/process4"/>
    <dgm:cxn modelId="{9ECAF0A1-78D4-49BB-9C5B-509D6E96EF8C}" type="presParOf" srcId="{FCDA0BE1-58EB-4A1F-A689-036052429CAF}" destId="{8EF2E288-BB02-4383-A773-53743D47AC65}" srcOrd="0" destOrd="0" presId="urn:microsoft.com/office/officeart/2005/8/layout/process4"/>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E4028B-27B2-485E-82AE-2E7332D54C33}" type="doc">
      <dgm:prSet loTypeId="urn:microsoft.com/office/officeart/2005/8/layout/hProcess11#1" loCatId="process" qsTypeId="urn:microsoft.com/office/officeart/2005/8/quickstyle/simple1#1" qsCatId="simple" csTypeId="urn:microsoft.com/office/officeart/2005/8/colors/accent1_2#1" csCatId="accent1" phldr="1"/>
      <dgm:spPr/>
    </dgm:pt>
    <dgm:pt modelId="{EF87E2AF-7F52-42D6-AB0D-B57ED76798AD}">
      <dgm:prSet/>
      <dgm:spPr/>
      <dgm:t>
        <a:bodyPr/>
        <a:lstStyle/>
        <a:p>
          <a:r>
            <a:rPr lang="en-US" altLang="zh-CN" dirty="0"/>
            <a:t> </a:t>
          </a:r>
          <a:endParaRPr lang="zh-CN" altLang="en-US" dirty="0"/>
        </a:p>
      </dgm:t>
    </dgm:pt>
    <dgm:pt modelId="{BDD7B455-2266-44A0-BAEA-FDA70F2DDFF9}" type="parTrans" cxnId="{D803A1BB-A011-4A7E-BA2C-5CB46164C0C0}">
      <dgm:prSet/>
      <dgm:spPr/>
      <dgm:t>
        <a:bodyPr/>
        <a:lstStyle/>
        <a:p>
          <a:endParaRPr lang="zh-CN" altLang="en-US"/>
        </a:p>
      </dgm:t>
    </dgm:pt>
    <dgm:pt modelId="{9820DA0A-774B-46F6-AF1D-7914F4434523}" type="sibTrans" cxnId="{D803A1BB-A011-4A7E-BA2C-5CB46164C0C0}">
      <dgm:prSet/>
      <dgm:spPr/>
      <dgm:t>
        <a:bodyPr/>
        <a:lstStyle/>
        <a:p>
          <a:endParaRPr lang="zh-CN" altLang="en-US"/>
        </a:p>
      </dgm:t>
    </dgm:pt>
    <dgm:pt modelId="{85E45F26-8903-42B1-B142-4A5DE38CBA1D}">
      <dgm:prSet/>
      <dgm:spPr/>
      <dgm:t>
        <a:bodyPr/>
        <a:lstStyle/>
        <a:p>
          <a:endParaRPr lang="zh-CN" altLang="en-US" dirty="0"/>
        </a:p>
      </dgm:t>
    </dgm:pt>
    <dgm:pt modelId="{66E2A45C-5061-418F-88BC-5F52B32AE1B1}" type="parTrans" cxnId="{C1EBB94A-3B6B-4565-9848-AC092FD5B5F4}">
      <dgm:prSet/>
      <dgm:spPr/>
      <dgm:t>
        <a:bodyPr/>
        <a:lstStyle/>
        <a:p>
          <a:endParaRPr lang="zh-CN" altLang="en-US"/>
        </a:p>
      </dgm:t>
    </dgm:pt>
    <dgm:pt modelId="{EE1C08F6-5D96-4F3C-896F-1DDC786E7A47}" type="sibTrans" cxnId="{C1EBB94A-3B6B-4565-9848-AC092FD5B5F4}">
      <dgm:prSet/>
      <dgm:spPr/>
      <dgm:t>
        <a:bodyPr/>
        <a:lstStyle/>
        <a:p>
          <a:endParaRPr lang="zh-CN" altLang="en-US"/>
        </a:p>
      </dgm:t>
    </dgm:pt>
    <dgm:pt modelId="{83617FA0-6A63-4DB7-953F-11F0547F84A0}">
      <dgm:prSet/>
      <dgm:spPr/>
      <dgm:t>
        <a:bodyPr/>
        <a:lstStyle/>
        <a:p>
          <a:endParaRPr lang="zh-CN" altLang="en-US" dirty="0"/>
        </a:p>
      </dgm:t>
    </dgm:pt>
    <dgm:pt modelId="{AF96D4C2-3560-49A6-9830-611F86380E9C}" type="parTrans" cxnId="{2BCA7379-9EE7-41F3-AE9A-153559757750}">
      <dgm:prSet/>
      <dgm:spPr/>
      <dgm:t>
        <a:bodyPr/>
        <a:lstStyle/>
        <a:p>
          <a:endParaRPr lang="zh-CN" altLang="en-US"/>
        </a:p>
      </dgm:t>
    </dgm:pt>
    <dgm:pt modelId="{A39A3B7D-A359-4EC4-A4C9-8A00F6CACFA9}" type="sibTrans" cxnId="{2BCA7379-9EE7-41F3-AE9A-153559757750}">
      <dgm:prSet/>
      <dgm:spPr/>
      <dgm:t>
        <a:bodyPr/>
        <a:lstStyle/>
        <a:p>
          <a:endParaRPr lang="zh-CN" altLang="en-US"/>
        </a:p>
      </dgm:t>
    </dgm:pt>
    <dgm:pt modelId="{30793951-168F-4F34-8050-A2F7DCE85AD4}">
      <dgm:prSet/>
      <dgm:spPr/>
      <dgm:t>
        <a:bodyPr/>
        <a:lstStyle/>
        <a:p>
          <a:endParaRPr lang="zh-CN" altLang="en-US" dirty="0"/>
        </a:p>
      </dgm:t>
    </dgm:pt>
    <dgm:pt modelId="{6EC41EE8-B2AE-4369-82A4-8E8553D8F77D}" type="parTrans" cxnId="{480FED20-863B-48C1-9FA6-6ABEC9425EFA}">
      <dgm:prSet/>
      <dgm:spPr/>
      <dgm:t>
        <a:bodyPr/>
        <a:lstStyle/>
        <a:p>
          <a:endParaRPr lang="zh-CN" altLang="en-US"/>
        </a:p>
      </dgm:t>
    </dgm:pt>
    <dgm:pt modelId="{DE6C22AE-504D-463B-85E9-FD9D55232FD1}" type="sibTrans" cxnId="{480FED20-863B-48C1-9FA6-6ABEC9425EFA}">
      <dgm:prSet/>
      <dgm:spPr/>
      <dgm:t>
        <a:bodyPr/>
        <a:lstStyle/>
        <a:p>
          <a:endParaRPr lang="zh-CN" altLang="en-US"/>
        </a:p>
      </dgm:t>
    </dgm:pt>
    <dgm:pt modelId="{FC5F9307-0282-4D54-BBA4-469CC7E3839C}">
      <dgm:prSet/>
      <dgm:spPr/>
      <dgm:t>
        <a:bodyPr/>
        <a:lstStyle/>
        <a:p>
          <a:endParaRPr lang="zh-CN" altLang="en-US" dirty="0"/>
        </a:p>
      </dgm:t>
    </dgm:pt>
    <dgm:pt modelId="{77024F34-61AD-41F5-9146-E46DC6547384}" type="parTrans" cxnId="{2BD87ED4-0286-4B52-ADCC-25A83AB7D2AD}">
      <dgm:prSet/>
      <dgm:spPr/>
      <dgm:t>
        <a:bodyPr/>
        <a:lstStyle/>
        <a:p>
          <a:endParaRPr lang="zh-CN" altLang="en-US"/>
        </a:p>
      </dgm:t>
    </dgm:pt>
    <dgm:pt modelId="{2877302F-1551-4DB9-BD88-11B0E5E9090D}" type="sibTrans" cxnId="{2BD87ED4-0286-4B52-ADCC-25A83AB7D2AD}">
      <dgm:prSet/>
      <dgm:spPr/>
      <dgm:t>
        <a:bodyPr/>
        <a:lstStyle/>
        <a:p>
          <a:endParaRPr lang="zh-CN" altLang="en-US"/>
        </a:p>
      </dgm:t>
    </dgm:pt>
    <dgm:pt modelId="{85FC3A5C-EB9B-49D5-8B08-44C6EB66AE73}">
      <dgm:prSet/>
      <dgm:spPr/>
      <dgm:t>
        <a:bodyPr/>
        <a:lstStyle/>
        <a:p>
          <a:endParaRPr lang="zh-CN" altLang="en-US" dirty="0"/>
        </a:p>
      </dgm:t>
    </dgm:pt>
    <dgm:pt modelId="{A533F348-E18C-4474-B51D-11B24B5E1BCE}" type="parTrans" cxnId="{DF980DC7-8185-4CC6-95E9-249C4FFDBEBC}">
      <dgm:prSet/>
      <dgm:spPr/>
      <dgm:t>
        <a:bodyPr/>
        <a:lstStyle/>
        <a:p>
          <a:endParaRPr lang="zh-CN" altLang="en-US"/>
        </a:p>
      </dgm:t>
    </dgm:pt>
    <dgm:pt modelId="{E5D59C5A-CB78-4F81-B993-555FBCEA8858}" type="sibTrans" cxnId="{DF980DC7-8185-4CC6-95E9-249C4FFDBEBC}">
      <dgm:prSet/>
      <dgm:spPr/>
      <dgm:t>
        <a:bodyPr/>
        <a:lstStyle/>
        <a:p>
          <a:endParaRPr lang="zh-CN" altLang="en-US"/>
        </a:p>
      </dgm:t>
    </dgm:pt>
    <dgm:pt modelId="{799D2935-DD1D-4DFC-9C5B-1A217FF93271}" type="pres">
      <dgm:prSet presAssocID="{48E4028B-27B2-485E-82AE-2E7332D54C33}" presName="Name0" presStyleCnt="0">
        <dgm:presLayoutVars>
          <dgm:dir/>
          <dgm:resizeHandles val="exact"/>
        </dgm:presLayoutVars>
      </dgm:prSet>
      <dgm:spPr/>
    </dgm:pt>
    <dgm:pt modelId="{AD91FF94-9E6D-4995-BD3F-1F21CF928E0D}" type="pres">
      <dgm:prSet presAssocID="{48E4028B-27B2-485E-82AE-2E7332D54C33}" presName="arrow" presStyleLbl="bgShp" presStyleIdx="0" presStyleCnt="1"/>
      <dgm:spPr>
        <a:solidFill>
          <a:srgbClr val="BCDBEE"/>
        </a:solidFill>
      </dgm:spPr>
    </dgm:pt>
    <dgm:pt modelId="{DFD26A72-8BC9-4F33-B67A-346B97F5FE4B}" type="pres">
      <dgm:prSet presAssocID="{48E4028B-27B2-485E-82AE-2E7332D54C33}" presName="points" presStyleCnt="0"/>
      <dgm:spPr/>
    </dgm:pt>
    <dgm:pt modelId="{9573B72D-39B7-40F1-80E6-AD920A2D501E}" type="pres">
      <dgm:prSet presAssocID="{EF87E2AF-7F52-42D6-AB0D-B57ED76798AD}" presName="compositeA" presStyleCnt="0"/>
      <dgm:spPr/>
    </dgm:pt>
    <dgm:pt modelId="{E80BCF96-DB21-4CBF-BA85-E66241634EA2}" type="pres">
      <dgm:prSet presAssocID="{EF87E2AF-7F52-42D6-AB0D-B57ED76798AD}" presName="textA" presStyleLbl="revTx" presStyleIdx="0" presStyleCnt="6">
        <dgm:presLayoutVars>
          <dgm:bulletEnabled val="1"/>
        </dgm:presLayoutVars>
      </dgm:prSet>
      <dgm:spPr/>
      <dgm:t>
        <a:bodyPr/>
        <a:lstStyle/>
        <a:p>
          <a:endParaRPr lang="zh-CN" altLang="en-US"/>
        </a:p>
      </dgm:t>
    </dgm:pt>
    <dgm:pt modelId="{17FE4F42-9E6F-4527-92E2-B36D316A1F6A}" type="pres">
      <dgm:prSet presAssocID="{EF87E2AF-7F52-42D6-AB0D-B57ED76798AD}" presName="circleA" presStyleLbl="node1" presStyleIdx="0" presStyleCnt="6"/>
      <dgm:spPr>
        <a:solidFill>
          <a:srgbClr val="C00000"/>
        </a:solidFill>
      </dgm:spPr>
    </dgm:pt>
    <dgm:pt modelId="{5C510B7C-898C-4E27-8BC7-162F996CC52F}" type="pres">
      <dgm:prSet presAssocID="{EF87E2AF-7F52-42D6-AB0D-B57ED76798AD}" presName="spaceA" presStyleCnt="0"/>
      <dgm:spPr/>
    </dgm:pt>
    <dgm:pt modelId="{3680D207-1729-4DA5-A62B-C50009643255}" type="pres">
      <dgm:prSet presAssocID="{9820DA0A-774B-46F6-AF1D-7914F4434523}" presName="space" presStyleCnt="0"/>
      <dgm:spPr/>
    </dgm:pt>
    <dgm:pt modelId="{A06454DB-9800-4E83-B1EE-2D5C7BAB532D}" type="pres">
      <dgm:prSet presAssocID="{83617FA0-6A63-4DB7-953F-11F0547F84A0}" presName="compositeB" presStyleCnt="0"/>
      <dgm:spPr/>
    </dgm:pt>
    <dgm:pt modelId="{8AF037E5-AEBB-4C04-9DA5-2A090DE59E4D}" type="pres">
      <dgm:prSet presAssocID="{83617FA0-6A63-4DB7-953F-11F0547F84A0}" presName="textB" presStyleLbl="revTx" presStyleIdx="1" presStyleCnt="6">
        <dgm:presLayoutVars>
          <dgm:bulletEnabled val="1"/>
        </dgm:presLayoutVars>
      </dgm:prSet>
      <dgm:spPr/>
      <dgm:t>
        <a:bodyPr/>
        <a:lstStyle/>
        <a:p>
          <a:endParaRPr lang="zh-CN" altLang="en-US"/>
        </a:p>
      </dgm:t>
    </dgm:pt>
    <dgm:pt modelId="{6A4EB926-0CE3-4B70-ABFE-E5F62E27464D}" type="pres">
      <dgm:prSet presAssocID="{83617FA0-6A63-4DB7-953F-11F0547F84A0}" presName="circleB" presStyleLbl="node1" presStyleIdx="1" presStyleCnt="6"/>
      <dgm:spPr>
        <a:solidFill>
          <a:srgbClr val="C00000"/>
        </a:solidFill>
      </dgm:spPr>
    </dgm:pt>
    <dgm:pt modelId="{243B61FA-E394-4398-B5A5-CED7780A09AA}" type="pres">
      <dgm:prSet presAssocID="{83617FA0-6A63-4DB7-953F-11F0547F84A0}" presName="spaceB" presStyleCnt="0"/>
      <dgm:spPr/>
    </dgm:pt>
    <dgm:pt modelId="{58EA9615-9637-4276-A022-5A2F70633491}" type="pres">
      <dgm:prSet presAssocID="{A39A3B7D-A359-4EC4-A4C9-8A00F6CACFA9}" presName="space" presStyleCnt="0"/>
      <dgm:spPr/>
    </dgm:pt>
    <dgm:pt modelId="{C2C4B7E7-3402-490B-8D42-B2E98882C4E9}" type="pres">
      <dgm:prSet presAssocID="{30793951-168F-4F34-8050-A2F7DCE85AD4}" presName="compositeA" presStyleCnt="0"/>
      <dgm:spPr/>
    </dgm:pt>
    <dgm:pt modelId="{330E5E71-F954-4271-9F2D-CF1A557ABCC6}" type="pres">
      <dgm:prSet presAssocID="{30793951-168F-4F34-8050-A2F7DCE85AD4}" presName="textA" presStyleLbl="revTx" presStyleIdx="2" presStyleCnt="6">
        <dgm:presLayoutVars>
          <dgm:bulletEnabled val="1"/>
        </dgm:presLayoutVars>
      </dgm:prSet>
      <dgm:spPr/>
      <dgm:t>
        <a:bodyPr/>
        <a:lstStyle/>
        <a:p>
          <a:endParaRPr lang="zh-CN" altLang="en-US"/>
        </a:p>
      </dgm:t>
    </dgm:pt>
    <dgm:pt modelId="{D94F1484-A814-4075-A0FB-EDF5ED925C6D}" type="pres">
      <dgm:prSet presAssocID="{30793951-168F-4F34-8050-A2F7DCE85AD4}" presName="circleA" presStyleLbl="node1" presStyleIdx="2" presStyleCnt="6"/>
      <dgm:spPr>
        <a:solidFill>
          <a:srgbClr val="C00000"/>
        </a:solidFill>
      </dgm:spPr>
    </dgm:pt>
    <dgm:pt modelId="{58153721-8616-4B52-99F6-30118674C295}" type="pres">
      <dgm:prSet presAssocID="{30793951-168F-4F34-8050-A2F7DCE85AD4}" presName="spaceA" presStyleCnt="0"/>
      <dgm:spPr/>
    </dgm:pt>
    <dgm:pt modelId="{EDDE0326-9050-40EF-B75F-FCD2AD9374F2}" type="pres">
      <dgm:prSet presAssocID="{DE6C22AE-504D-463B-85E9-FD9D55232FD1}" presName="space" presStyleCnt="0"/>
      <dgm:spPr/>
    </dgm:pt>
    <dgm:pt modelId="{E304099E-5D02-48C4-8D3F-AA4F73E1A827}" type="pres">
      <dgm:prSet presAssocID="{FC5F9307-0282-4D54-BBA4-469CC7E3839C}" presName="compositeB" presStyleCnt="0"/>
      <dgm:spPr/>
    </dgm:pt>
    <dgm:pt modelId="{B36842BD-C9B7-4EC7-B444-4BE4E5375EE5}" type="pres">
      <dgm:prSet presAssocID="{FC5F9307-0282-4D54-BBA4-469CC7E3839C}" presName="textB" presStyleLbl="revTx" presStyleIdx="3" presStyleCnt="6">
        <dgm:presLayoutVars>
          <dgm:bulletEnabled val="1"/>
        </dgm:presLayoutVars>
      </dgm:prSet>
      <dgm:spPr/>
      <dgm:t>
        <a:bodyPr/>
        <a:lstStyle/>
        <a:p>
          <a:endParaRPr lang="zh-CN" altLang="en-US"/>
        </a:p>
      </dgm:t>
    </dgm:pt>
    <dgm:pt modelId="{D2E34011-C225-4CDF-96E4-E6F35B928B54}" type="pres">
      <dgm:prSet presAssocID="{FC5F9307-0282-4D54-BBA4-469CC7E3839C}" presName="circleB" presStyleLbl="node1" presStyleIdx="3" presStyleCnt="6"/>
      <dgm:spPr>
        <a:solidFill>
          <a:srgbClr val="C00000"/>
        </a:solidFill>
      </dgm:spPr>
    </dgm:pt>
    <dgm:pt modelId="{71C1630C-5146-457E-8B6E-EFC5EE72BA3E}" type="pres">
      <dgm:prSet presAssocID="{FC5F9307-0282-4D54-BBA4-469CC7E3839C}" presName="spaceB" presStyleCnt="0"/>
      <dgm:spPr/>
    </dgm:pt>
    <dgm:pt modelId="{88141017-88E4-4376-B47C-81C631B0CA98}" type="pres">
      <dgm:prSet presAssocID="{2877302F-1551-4DB9-BD88-11B0E5E9090D}" presName="space" presStyleCnt="0"/>
      <dgm:spPr/>
    </dgm:pt>
    <dgm:pt modelId="{1EF7CB2A-5A86-4F7D-B697-EE591AB8A0E5}" type="pres">
      <dgm:prSet presAssocID="{85FC3A5C-EB9B-49D5-8B08-44C6EB66AE73}" presName="compositeA" presStyleCnt="0"/>
      <dgm:spPr/>
    </dgm:pt>
    <dgm:pt modelId="{DF944521-611F-4432-BF77-51C5F74A39AB}" type="pres">
      <dgm:prSet presAssocID="{85FC3A5C-EB9B-49D5-8B08-44C6EB66AE73}" presName="textA" presStyleLbl="revTx" presStyleIdx="4" presStyleCnt="6">
        <dgm:presLayoutVars>
          <dgm:bulletEnabled val="1"/>
        </dgm:presLayoutVars>
      </dgm:prSet>
      <dgm:spPr/>
      <dgm:t>
        <a:bodyPr/>
        <a:lstStyle/>
        <a:p>
          <a:endParaRPr lang="zh-CN" altLang="en-US"/>
        </a:p>
      </dgm:t>
    </dgm:pt>
    <dgm:pt modelId="{A2A42308-9A2B-4625-A1F8-36B5582576F9}" type="pres">
      <dgm:prSet presAssocID="{85FC3A5C-EB9B-49D5-8B08-44C6EB66AE73}" presName="circleA" presStyleLbl="node1" presStyleIdx="4" presStyleCnt="6"/>
      <dgm:spPr>
        <a:solidFill>
          <a:srgbClr val="C00000"/>
        </a:solidFill>
      </dgm:spPr>
    </dgm:pt>
    <dgm:pt modelId="{2183ADAF-9092-4E61-8286-F8330FC5A2C3}" type="pres">
      <dgm:prSet presAssocID="{85FC3A5C-EB9B-49D5-8B08-44C6EB66AE73}" presName="spaceA" presStyleCnt="0"/>
      <dgm:spPr/>
    </dgm:pt>
    <dgm:pt modelId="{48E2EFD4-3A76-4658-A457-9083E8148B5D}" type="pres">
      <dgm:prSet presAssocID="{E5D59C5A-CB78-4F81-B993-555FBCEA8858}" presName="space" presStyleCnt="0"/>
      <dgm:spPr/>
    </dgm:pt>
    <dgm:pt modelId="{85B8AC2F-CFB2-48B2-BA85-385BDE8013F0}" type="pres">
      <dgm:prSet presAssocID="{85E45F26-8903-42B1-B142-4A5DE38CBA1D}" presName="compositeB" presStyleCnt="0"/>
      <dgm:spPr/>
    </dgm:pt>
    <dgm:pt modelId="{90655BE8-05F7-4BDD-9540-69150B58FB74}" type="pres">
      <dgm:prSet presAssocID="{85E45F26-8903-42B1-B142-4A5DE38CBA1D}" presName="textB" presStyleLbl="revTx" presStyleIdx="5" presStyleCnt="6">
        <dgm:presLayoutVars>
          <dgm:bulletEnabled val="1"/>
        </dgm:presLayoutVars>
      </dgm:prSet>
      <dgm:spPr/>
      <dgm:t>
        <a:bodyPr/>
        <a:lstStyle/>
        <a:p>
          <a:endParaRPr lang="zh-CN" altLang="en-US"/>
        </a:p>
      </dgm:t>
    </dgm:pt>
    <dgm:pt modelId="{D4D07729-5A02-41D7-AFC5-AF6D3E3BB758}" type="pres">
      <dgm:prSet presAssocID="{85E45F26-8903-42B1-B142-4A5DE38CBA1D}" presName="circleB" presStyleLbl="node1" presStyleIdx="5" presStyleCnt="6"/>
      <dgm:spPr>
        <a:solidFill>
          <a:srgbClr val="C00000"/>
        </a:solidFill>
      </dgm:spPr>
    </dgm:pt>
    <dgm:pt modelId="{08AF2DC2-2D91-48F5-A917-865B0F87CB75}" type="pres">
      <dgm:prSet presAssocID="{85E45F26-8903-42B1-B142-4A5DE38CBA1D}" presName="spaceB" presStyleCnt="0"/>
      <dgm:spPr/>
    </dgm:pt>
  </dgm:ptLst>
  <dgm:cxnLst>
    <dgm:cxn modelId="{480FED20-863B-48C1-9FA6-6ABEC9425EFA}" srcId="{48E4028B-27B2-485E-82AE-2E7332D54C33}" destId="{30793951-168F-4F34-8050-A2F7DCE85AD4}" srcOrd="2" destOrd="0" parTransId="{6EC41EE8-B2AE-4369-82A4-8E8553D8F77D}" sibTransId="{DE6C22AE-504D-463B-85E9-FD9D55232FD1}"/>
    <dgm:cxn modelId="{C1EBB94A-3B6B-4565-9848-AC092FD5B5F4}" srcId="{48E4028B-27B2-485E-82AE-2E7332D54C33}" destId="{85E45F26-8903-42B1-B142-4A5DE38CBA1D}" srcOrd="5" destOrd="0" parTransId="{66E2A45C-5061-418F-88BC-5F52B32AE1B1}" sibTransId="{EE1C08F6-5D96-4F3C-896F-1DDC786E7A47}"/>
    <dgm:cxn modelId="{D803A1BB-A011-4A7E-BA2C-5CB46164C0C0}" srcId="{48E4028B-27B2-485E-82AE-2E7332D54C33}" destId="{EF87E2AF-7F52-42D6-AB0D-B57ED76798AD}" srcOrd="0" destOrd="0" parTransId="{BDD7B455-2266-44A0-BAEA-FDA70F2DDFF9}" sibTransId="{9820DA0A-774B-46F6-AF1D-7914F4434523}"/>
    <dgm:cxn modelId="{3804A423-900C-4A8F-A487-E9A11AD43D7D}" type="presOf" srcId="{EF87E2AF-7F52-42D6-AB0D-B57ED76798AD}" destId="{E80BCF96-DB21-4CBF-BA85-E66241634EA2}" srcOrd="0" destOrd="0" presId="urn:microsoft.com/office/officeart/2005/8/layout/hProcess11#1"/>
    <dgm:cxn modelId="{2BCA7379-9EE7-41F3-AE9A-153559757750}" srcId="{48E4028B-27B2-485E-82AE-2E7332D54C33}" destId="{83617FA0-6A63-4DB7-953F-11F0547F84A0}" srcOrd="1" destOrd="0" parTransId="{AF96D4C2-3560-49A6-9830-611F86380E9C}" sibTransId="{A39A3B7D-A359-4EC4-A4C9-8A00F6CACFA9}"/>
    <dgm:cxn modelId="{7EF351C8-20CF-4745-92C6-145DFCBDB42A}" type="presOf" srcId="{85E45F26-8903-42B1-B142-4A5DE38CBA1D}" destId="{90655BE8-05F7-4BDD-9540-69150B58FB74}" srcOrd="0" destOrd="0" presId="urn:microsoft.com/office/officeart/2005/8/layout/hProcess11#1"/>
    <dgm:cxn modelId="{2BD87ED4-0286-4B52-ADCC-25A83AB7D2AD}" srcId="{48E4028B-27B2-485E-82AE-2E7332D54C33}" destId="{FC5F9307-0282-4D54-BBA4-469CC7E3839C}" srcOrd="3" destOrd="0" parTransId="{77024F34-61AD-41F5-9146-E46DC6547384}" sibTransId="{2877302F-1551-4DB9-BD88-11B0E5E9090D}"/>
    <dgm:cxn modelId="{9237754D-1A4C-4719-8FF1-BE6A99290EC4}" type="presOf" srcId="{48E4028B-27B2-485E-82AE-2E7332D54C33}" destId="{799D2935-DD1D-4DFC-9C5B-1A217FF93271}" srcOrd="0" destOrd="0" presId="urn:microsoft.com/office/officeart/2005/8/layout/hProcess11#1"/>
    <dgm:cxn modelId="{47231189-EA8E-4B22-B683-E57FCED987AC}" type="presOf" srcId="{FC5F9307-0282-4D54-BBA4-469CC7E3839C}" destId="{B36842BD-C9B7-4EC7-B444-4BE4E5375EE5}" srcOrd="0" destOrd="0" presId="urn:microsoft.com/office/officeart/2005/8/layout/hProcess11#1"/>
    <dgm:cxn modelId="{B9520864-DCD2-4352-9A97-A78B0CC7B915}" type="presOf" srcId="{30793951-168F-4F34-8050-A2F7DCE85AD4}" destId="{330E5E71-F954-4271-9F2D-CF1A557ABCC6}" srcOrd="0" destOrd="0" presId="urn:microsoft.com/office/officeart/2005/8/layout/hProcess11#1"/>
    <dgm:cxn modelId="{CF50E0FC-4085-47F4-A8C7-0CAD07B072D6}" type="presOf" srcId="{85FC3A5C-EB9B-49D5-8B08-44C6EB66AE73}" destId="{DF944521-611F-4432-BF77-51C5F74A39AB}" srcOrd="0" destOrd="0" presId="urn:microsoft.com/office/officeart/2005/8/layout/hProcess11#1"/>
    <dgm:cxn modelId="{30B7D6DF-6A6A-4119-96DC-959306042D9A}" type="presOf" srcId="{83617FA0-6A63-4DB7-953F-11F0547F84A0}" destId="{8AF037E5-AEBB-4C04-9DA5-2A090DE59E4D}" srcOrd="0" destOrd="0" presId="urn:microsoft.com/office/officeart/2005/8/layout/hProcess11#1"/>
    <dgm:cxn modelId="{DF980DC7-8185-4CC6-95E9-249C4FFDBEBC}" srcId="{48E4028B-27B2-485E-82AE-2E7332D54C33}" destId="{85FC3A5C-EB9B-49D5-8B08-44C6EB66AE73}" srcOrd="4" destOrd="0" parTransId="{A533F348-E18C-4474-B51D-11B24B5E1BCE}" sibTransId="{E5D59C5A-CB78-4F81-B993-555FBCEA8858}"/>
    <dgm:cxn modelId="{D8DDA3E3-1FC1-411C-A86F-3C58D665E3B3}" type="presParOf" srcId="{799D2935-DD1D-4DFC-9C5B-1A217FF93271}" destId="{AD91FF94-9E6D-4995-BD3F-1F21CF928E0D}" srcOrd="0" destOrd="0" presId="urn:microsoft.com/office/officeart/2005/8/layout/hProcess11#1"/>
    <dgm:cxn modelId="{1461DAB3-F9E2-4879-82FB-C217DAE3AEC4}" type="presParOf" srcId="{799D2935-DD1D-4DFC-9C5B-1A217FF93271}" destId="{DFD26A72-8BC9-4F33-B67A-346B97F5FE4B}" srcOrd="1" destOrd="0" presId="urn:microsoft.com/office/officeart/2005/8/layout/hProcess11#1"/>
    <dgm:cxn modelId="{D99F8AF0-F142-4F31-885A-D9B148925D15}" type="presParOf" srcId="{DFD26A72-8BC9-4F33-B67A-346B97F5FE4B}" destId="{9573B72D-39B7-40F1-80E6-AD920A2D501E}" srcOrd="0" destOrd="0" presId="urn:microsoft.com/office/officeart/2005/8/layout/hProcess11#1"/>
    <dgm:cxn modelId="{E7F52AF2-4263-4199-BA2D-4303224AFEA7}" type="presParOf" srcId="{9573B72D-39B7-40F1-80E6-AD920A2D501E}" destId="{E80BCF96-DB21-4CBF-BA85-E66241634EA2}" srcOrd="0" destOrd="0" presId="urn:microsoft.com/office/officeart/2005/8/layout/hProcess11#1"/>
    <dgm:cxn modelId="{8BDFEC22-3D46-403C-9B69-F08268D37630}" type="presParOf" srcId="{9573B72D-39B7-40F1-80E6-AD920A2D501E}" destId="{17FE4F42-9E6F-4527-92E2-B36D316A1F6A}" srcOrd="1" destOrd="0" presId="urn:microsoft.com/office/officeart/2005/8/layout/hProcess11#1"/>
    <dgm:cxn modelId="{136F983B-494A-40C1-B6DC-55BFCCC4BFCF}" type="presParOf" srcId="{9573B72D-39B7-40F1-80E6-AD920A2D501E}" destId="{5C510B7C-898C-4E27-8BC7-162F996CC52F}" srcOrd="2" destOrd="0" presId="urn:microsoft.com/office/officeart/2005/8/layout/hProcess11#1"/>
    <dgm:cxn modelId="{67F23A08-7828-4DCB-80B7-3F301699AD03}" type="presParOf" srcId="{DFD26A72-8BC9-4F33-B67A-346B97F5FE4B}" destId="{3680D207-1729-4DA5-A62B-C50009643255}" srcOrd="1" destOrd="0" presId="urn:microsoft.com/office/officeart/2005/8/layout/hProcess11#1"/>
    <dgm:cxn modelId="{C99C6BFF-B842-4BA6-80F6-DA0AD0C16F13}" type="presParOf" srcId="{DFD26A72-8BC9-4F33-B67A-346B97F5FE4B}" destId="{A06454DB-9800-4E83-B1EE-2D5C7BAB532D}" srcOrd="2" destOrd="0" presId="urn:microsoft.com/office/officeart/2005/8/layout/hProcess11#1"/>
    <dgm:cxn modelId="{534DD3C3-9A35-4E87-9C17-093934FB7EA0}" type="presParOf" srcId="{A06454DB-9800-4E83-B1EE-2D5C7BAB532D}" destId="{8AF037E5-AEBB-4C04-9DA5-2A090DE59E4D}" srcOrd="0" destOrd="0" presId="urn:microsoft.com/office/officeart/2005/8/layout/hProcess11#1"/>
    <dgm:cxn modelId="{878EA5F2-C817-4D33-9295-6C2262E5A7D9}" type="presParOf" srcId="{A06454DB-9800-4E83-B1EE-2D5C7BAB532D}" destId="{6A4EB926-0CE3-4B70-ABFE-E5F62E27464D}" srcOrd="1" destOrd="0" presId="urn:microsoft.com/office/officeart/2005/8/layout/hProcess11#1"/>
    <dgm:cxn modelId="{BF4A878C-FEFD-4D05-BA87-7CE89CFF3CAA}" type="presParOf" srcId="{A06454DB-9800-4E83-B1EE-2D5C7BAB532D}" destId="{243B61FA-E394-4398-B5A5-CED7780A09AA}" srcOrd="2" destOrd="0" presId="urn:microsoft.com/office/officeart/2005/8/layout/hProcess11#1"/>
    <dgm:cxn modelId="{05BD226E-0E43-44D2-B54B-D8F6540E7916}" type="presParOf" srcId="{DFD26A72-8BC9-4F33-B67A-346B97F5FE4B}" destId="{58EA9615-9637-4276-A022-5A2F70633491}" srcOrd="3" destOrd="0" presId="urn:microsoft.com/office/officeart/2005/8/layout/hProcess11#1"/>
    <dgm:cxn modelId="{1A1AB807-0979-4EA1-8165-1DD9BBE71B7A}" type="presParOf" srcId="{DFD26A72-8BC9-4F33-B67A-346B97F5FE4B}" destId="{C2C4B7E7-3402-490B-8D42-B2E98882C4E9}" srcOrd="4" destOrd="0" presId="urn:microsoft.com/office/officeart/2005/8/layout/hProcess11#1"/>
    <dgm:cxn modelId="{5355802E-E70E-4263-9CEA-7AAAA78BA5DC}" type="presParOf" srcId="{C2C4B7E7-3402-490B-8D42-B2E98882C4E9}" destId="{330E5E71-F954-4271-9F2D-CF1A557ABCC6}" srcOrd="0" destOrd="0" presId="urn:microsoft.com/office/officeart/2005/8/layout/hProcess11#1"/>
    <dgm:cxn modelId="{00E8B1D5-F21D-4252-B722-C5461C0F9F1D}" type="presParOf" srcId="{C2C4B7E7-3402-490B-8D42-B2E98882C4E9}" destId="{D94F1484-A814-4075-A0FB-EDF5ED925C6D}" srcOrd="1" destOrd="0" presId="urn:microsoft.com/office/officeart/2005/8/layout/hProcess11#1"/>
    <dgm:cxn modelId="{1F7506B7-F094-4C53-A390-37C53E180184}" type="presParOf" srcId="{C2C4B7E7-3402-490B-8D42-B2E98882C4E9}" destId="{58153721-8616-4B52-99F6-30118674C295}" srcOrd="2" destOrd="0" presId="urn:microsoft.com/office/officeart/2005/8/layout/hProcess11#1"/>
    <dgm:cxn modelId="{7D5339C0-B544-4824-880F-1F4A86ECBB36}" type="presParOf" srcId="{DFD26A72-8BC9-4F33-B67A-346B97F5FE4B}" destId="{EDDE0326-9050-40EF-B75F-FCD2AD9374F2}" srcOrd="5" destOrd="0" presId="urn:microsoft.com/office/officeart/2005/8/layout/hProcess11#1"/>
    <dgm:cxn modelId="{1FD03257-9073-449A-9E03-A9C3094745E3}" type="presParOf" srcId="{DFD26A72-8BC9-4F33-B67A-346B97F5FE4B}" destId="{E304099E-5D02-48C4-8D3F-AA4F73E1A827}" srcOrd="6" destOrd="0" presId="urn:microsoft.com/office/officeart/2005/8/layout/hProcess11#1"/>
    <dgm:cxn modelId="{2301B05C-5118-4089-8BCB-2287748E7B71}" type="presParOf" srcId="{E304099E-5D02-48C4-8D3F-AA4F73E1A827}" destId="{B36842BD-C9B7-4EC7-B444-4BE4E5375EE5}" srcOrd="0" destOrd="0" presId="urn:microsoft.com/office/officeart/2005/8/layout/hProcess11#1"/>
    <dgm:cxn modelId="{B7479AC6-8E11-443B-8404-014FC31A9CEF}" type="presParOf" srcId="{E304099E-5D02-48C4-8D3F-AA4F73E1A827}" destId="{D2E34011-C225-4CDF-96E4-E6F35B928B54}" srcOrd="1" destOrd="0" presId="urn:microsoft.com/office/officeart/2005/8/layout/hProcess11#1"/>
    <dgm:cxn modelId="{5CE25E7B-04E0-47F1-B807-9E279A73FC64}" type="presParOf" srcId="{E304099E-5D02-48C4-8D3F-AA4F73E1A827}" destId="{71C1630C-5146-457E-8B6E-EFC5EE72BA3E}" srcOrd="2" destOrd="0" presId="urn:microsoft.com/office/officeart/2005/8/layout/hProcess11#1"/>
    <dgm:cxn modelId="{163C0F9B-9342-41C3-AE94-AAEF6EEFD6D8}" type="presParOf" srcId="{DFD26A72-8BC9-4F33-B67A-346B97F5FE4B}" destId="{88141017-88E4-4376-B47C-81C631B0CA98}" srcOrd="7" destOrd="0" presId="urn:microsoft.com/office/officeart/2005/8/layout/hProcess11#1"/>
    <dgm:cxn modelId="{EEB3F085-2C4F-4757-88BD-9407DA8B12E5}" type="presParOf" srcId="{DFD26A72-8BC9-4F33-B67A-346B97F5FE4B}" destId="{1EF7CB2A-5A86-4F7D-B697-EE591AB8A0E5}" srcOrd="8" destOrd="0" presId="urn:microsoft.com/office/officeart/2005/8/layout/hProcess11#1"/>
    <dgm:cxn modelId="{55B382C0-BA8B-4B64-9C22-94FBD90844B1}" type="presParOf" srcId="{1EF7CB2A-5A86-4F7D-B697-EE591AB8A0E5}" destId="{DF944521-611F-4432-BF77-51C5F74A39AB}" srcOrd="0" destOrd="0" presId="urn:microsoft.com/office/officeart/2005/8/layout/hProcess11#1"/>
    <dgm:cxn modelId="{92CB456C-602F-439C-B401-C860B023B0FD}" type="presParOf" srcId="{1EF7CB2A-5A86-4F7D-B697-EE591AB8A0E5}" destId="{A2A42308-9A2B-4625-A1F8-36B5582576F9}" srcOrd="1" destOrd="0" presId="urn:microsoft.com/office/officeart/2005/8/layout/hProcess11#1"/>
    <dgm:cxn modelId="{68D92E7E-4C51-45F2-B193-FFDC00828C1A}" type="presParOf" srcId="{1EF7CB2A-5A86-4F7D-B697-EE591AB8A0E5}" destId="{2183ADAF-9092-4E61-8286-F8330FC5A2C3}" srcOrd="2" destOrd="0" presId="urn:microsoft.com/office/officeart/2005/8/layout/hProcess11#1"/>
    <dgm:cxn modelId="{3CE4B30C-8028-4A51-9FDF-90AD2B2E6966}" type="presParOf" srcId="{DFD26A72-8BC9-4F33-B67A-346B97F5FE4B}" destId="{48E2EFD4-3A76-4658-A457-9083E8148B5D}" srcOrd="9" destOrd="0" presId="urn:microsoft.com/office/officeart/2005/8/layout/hProcess11#1"/>
    <dgm:cxn modelId="{37CEC754-9C5B-4BBD-B925-853C3F6211B4}" type="presParOf" srcId="{DFD26A72-8BC9-4F33-B67A-346B97F5FE4B}" destId="{85B8AC2F-CFB2-48B2-BA85-385BDE8013F0}" srcOrd="10" destOrd="0" presId="urn:microsoft.com/office/officeart/2005/8/layout/hProcess11#1"/>
    <dgm:cxn modelId="{CA2F7243-52A9-4839-B940-729CD71F4BEC}" type="presParOf" srcId="{85B8AC2F-CFB2-48B2-BA85-385BDE8013F0}" destId="{90655BE8-05F7-4BDD-9540-69150B58FB74}" srcOrd="0" destOrd="0" presId="urn:microsoft.com/office/officeart/2005/8/layout/hProcess11#1"/>
    <dgm:cxn modelId="{498C6A5A-93CD-4511-B44F-40FEB91C0AE2}" type="presParOf" srcId="{85B8AC2F-CFB2-48B2-BA85-385BDE8013F0}" destId="{D4D07729-5A02-41D7-AFC5-AF6D3E3BB758}" srcOrd="1" destOrd="0" presId="urn:microsoft.com/office/officeart/2005/8/layout/hProcess11#1"/>
    <dgm:cxn modelId="{4A96F4F1-FB48-4A84-96DE-A4D339CFBE00}" type="presParOf" srcId="{85B8AC2F-CFB2-48B2-BA85-385BDE8013F0}" destId="{08AF2DC2-2D91-48F5-A917-865B0F87CB75}" srcOrd="2" destOrd="0" presId="urn:microsoft.com/office/officeart/2005/8/layout/hProcess11#1"/>
  </dgm:cxnLst>
  <dgm:bg/>
  <dgm:whole/>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206C6-A5E4-4EED-A1D4-16E72861CD6F}">
      <dsp:nvSpPr>
        <dsp:cNvPr id="0" name=""/>
        <dsp:cNvSpPr/>
      </dsp:nvSpPr>
      <dsp:spPr>
        <a:xfrm>
          <a:off x="0" y="3867246"/>
          <a:ext cx="4500594" cy="846058"/>
        </a:xfrm>
        <a:prstGeom prst="rec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投资者</a:t>
          </a:r>
        </a:p>
      </dsp:txBody>
      <dsp:txXfrm>
        <a:off x="0" y="3867246"/>
        <a:ext cx="4500594" cy="456871"/>
      </dsp:txXfrm>
    </dsp:sp>
    <dsp:sp modelId="{7D1F9097-9089-45FD-8754-423C84B998BC}">
      <dsp:nvSpPr>
        <dsp:cNvPr id="0" name=""/>
        <dsp:cNvSpPr/>
      </dsp:nvSpPr>
      <dsp:spPr>
        <a:xfrm>
          <a:off x="0" y="4307196"/>
          <a:ext cx="4500594" cy="38918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zh-CN" altLang="en-US" sz="1200" b="1" kern="1200" dirty="0">
              <a:solidFill>
                <a:schemeClr val="tx1">
                  <a:lumMod val="65000"/>
                  <a:lumOff val="35000"/>
                </a:schemeClr>
              </a:solidFill>
              <a:latin typeface="微软雅黑" panose="020B0503020204020204" pitchFamily="34" charset="-122"/>
              <a:ea typeface="微软雅黑" panose="020B0503020204020204" pitchFamily="34" charset="-122"/>
            </a:rPr>
            <a:t>享有红利</a:t>
          </a:r>
        </a:p>
      </dsp:txBody>
      <dsp:txXfrm>
        <a:off x="0" y="4307196"/>
        <a:ext cx="4500594" cy="389187"/>
      </dsp:txXfrm>
    </dsp:sp>
    <dsp:sp modelId="{3BBC3C21-3674-4DA4-AE04-E0182BC9CF47}">
      <dsp:nvSpPr>
        <dsp:cNvPr id="0" name=""/>
        <dsp:cNvSpPr/>
      </dsp:nvSpPr>
      <dsp:spPr>
        <a:xfrm rot="10800000">
          <a:off x="0" y="2578698"/>
          <a:ext cx="4500594" cy="1301238"/>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证券公司</a:t>
          </a:r>
        </a:p>
      </dsp:txBody>
      <dsp:txXfrm rot="-10800000">
        <a:off x="0" y="2578698"/>
        <a:ext cx="4500594" cy="456734"/>
      </dsp:txXfrm>
    </dsp:sp>
    <dsp:sp modelId="{1BA627B0-1601-44B6-9CB5-76E43EC10166}">
      <dsp:nvSpPr>
        <dsp:cNvPr id="0" name=""/>
        <dsp:cNvSpPr/>
      </dsp:nvSpPr>
      <dsp:spPr>
        <a:xfrm>
          <a:off x="0" y="3035433"/>
          <a:ext cx="4500594" cy="38907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l" defTabSz="488950">
            <a:lnSpc>
              <a:spcPct val="90000"/>
            </a:lnSpc>
            <a:spcBef>
              <a:spcPct val="0"/>
            </a:spcBef>
            <a:spcAft>
              <a:spcPct val="35000"/>
            </a:spcAft>
            <a:buNone/>
          </a:pPr>
          <a:r>
            <a:rPr lang="zh-CN" altLang="en-US" sz="1100" b="1" kern="1200" dirty="0">
              <a:solidFill>
                <a:schemeClr val="tx1">
                  <a:lumMod val="65000"/>
                  <a:lumOff val="35000"/>
                </a:schemeClr>
              </a:solidFill>
              <a:latin typeface="微软雅黑" panose="020B0503020204020204" pitchFamily="34" charset="-122"/>
              <a:ea typeface="微软雅黑" panose="020B0503020204020204" pitchFamily="34" charset="-122"/>
            </a:rPr>
            <a:t>接收中国结算划付的权益分派数据和资金；将现金红利资金划付至投资者资金账户。</a:t>
          </a:r>
        </a:p>
      </dsp:txBody>
      <dsp:txXfrm>
        <a:off x="0" y="3035433"/>
        <a:ext cx="4500594" cy="389070"/>
      </dsp:txXfrm>
    </dsp:sp>
    <dsp:sp modelId="{878E3F57-15E3-433C-B6F0-CE97B51349E5}">
      <dsp:nvSpPr>
        <dsp:cNvPr id="0" name=""/>
        <dsp:cNvSpPr/>
      </dsp:nvSpPr>
      <dsp:spPr>
        <a:xfrm rot="10800000">
          <a:off x="0" y="1290150"/>
          <a:ext cx="4500594" cy="1301238"/>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中国结算</a:t>
          </a:r>
        </a:p>
      </dsp:txBody>
      <dsp:txXfrm rot="-10800000">
        <a:off x="0" y="1290150"/>
        <a:ext cx="4500594" cy="456734"/>
      </dsp:txXfrm>
    </dsp:sp>
    <dsp:sp modelId="{22F7DA59-9DE3-49B3-A3A2-188FA0164EB5}">
      <dsp:nvSpPr>
        <dsp:cNvPr id="0" name=""/>
        <dsp:cNvSpPr/>
      </dsp:nvSpPr>
      <dsp:spPr>
        <a:xfrm>
          <a:off x="0" y="1746885"/>
          <a:ext cx="4500594" cy="38907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l" defTabSz="533400">
            <a:lnSpc>
              <a:spcPct val="90000"/>
            </a:lnSpc>
            <a:spcBef>
              <a:spcPct val="0"/>
            </a:spcBef>
            <a:spcAft>
              <a:spcPct val="35000"/>
            </a:spcAft>
            <a:buNone/>
          </a:pPr>
          <a:r>
            <a:rPr lang="zh-CN" altLang="en-US" sz="1200" b="1" kern="1200" dirty="0">
              <a:solidFill>
                <a:schemeClr val="tx1">
                  <a:lumMod val="65000"/>
                  <a:lumOff val="35000"/>
                </a:schemeClr>
              </a:solidFill>
              <a:latin typeface="微软雅黑" panose="020B0503020204020204" pitchFamily="34" charset="-122"/>
              <a:ea typeface="微软雅黑" panose="020B0503020204020204" pitchFamily="34" charset="-122"/>
            </a:rPr>
            <a:t>审核挂牌公司权益分派实施方案；向证券公司下发权益分派数据和资金。</a:t>
          </a:r>
          <a:endParaRPr lang="en-US" altLang="zh-CN" sz="1200" b="1" kern="1200" dirty="0">
            <a:solidFill>
              <a:schemeClr val="tx1">
                <a:lumMod val="65000"/>
                <a:lumOff val="35000"/>
              </a:schemeClr>
            </a:solidFill>
            <a:latin typeface="微软雅黑" panose="020B0503020204020204" pitchFamily="34" charset="-122"/>
            <a:ea typeface="微软雅黑" panose="020B0503020204020204" pitchFamily="34" charset="-122"/>
          </a:endParaRPr>
        </a:p>
      </dsp:txBody>
      <dsp:txXfrm>
        <a:off x="0" y="1746885"/>
        <a:ext cx="4500594" cy="389070"/>
      </dsp:txXfrm>
    </dsp:sp>
    <dsp:sp modelId="{0C3C9918-5F27-45D7-BA21-28F5373B2A60}">
      <dsp:nvSpPr>
        <dsp:cNvPr id="0" name=""/>
        <dsp:cNvSpPr/>
      </dsp:nvSpPr>
      <dsp:spPr>
        <a:xfrm rot="10800000">
          <a:off x="0" y="0"/>
          <a:ext cx="4500594" cy="1301238"/>
        </a:xfrm>
        <a:prstGeom prst="upArrowCallout">
          <a:avLst/>
        </a:prstGeom>
        <a:solidFill>
          <a:srgbClr val="99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挂牌公司</a:t>
          </a:r>
        </a:p>
      </dsp:txBody>
      <dsp:txXfrm rot="-10800000">
        <a:off x="0" y="0"/>
        <a:ext cx="4500594" cy="456734"/>
      </dsp:txXfrm>
    </dsp:sp>
    <dsp:sp modelId="{8EF2E288-BB02-4383-A773-53743D47AC65}">
      <dsp:nvSpPr>
        <dsp:cNvPr id="0" name=""/>
        <dsp:cNvSpPr/>
      </dsp:nvSpPr>
      <dsp:spPr>
        <a:xfrm>
          <a:off x="0" y="430756"/>
          <a:ext cx="4500594" cy="38907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100000"/>
            </a:lnSpc>
            <a:spcBef>
              <a:spcPct val="0"/>
            </a:spcBef>
            <a:spcAft>
              <a:spcPct val="35000"/>
            </a:spcAft>
            <a:buNone/>
          </a:pPr>
          <a:r>
            <a:rPr lang="zh-CN" altLang="en-US" sz="1200" b="1" kern="1200" dirty="0">
              <a:solidFill>
                <a:schemeClr val="tx1">
                  <a:lumMod val="65000"/>
                  <a:lumOff val="35000"/>
                </a:schemeClr>
              </a:solidFill>
              <a:latin typeface="微软雅黑" panose="020B0503020204020204" pitchFamily="34" charset="-122"/>
              <a:ea typeface="微软雅黑" panose="020B0503020204020204" pitchFamily="34" charset="-122"/>
            </a:rPr>
            <a:t>制定、披露并实施权益分派方案；委托中国结算实施权益分派。</a:t>
          </a:r>
        </a:p>
      </dsp:txBody>
      <dsp:txXfrm>
        <a:off x="0" y="430756"/>
        <a:ext cx="4500594" cy="38907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HorzCh" val="ctr"/>
                  <dgm:param type="txAnchorVertCh" val="b"/>
                  <dgm:param type="txAnchorVert" val="b"/>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HorzCh" val="ctr"/>
                  <dgm:param type="txAnchorVertCh" val="t"/>
                  <dgm:param type="txAnchorVert" val="t"/>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131337-BABB-4F77-91F0-7A4AC4531DF1}" type="datetimeFigureOut">
              <a:rPr lang="zh-CN" altLang="en-US" smtClean="0"/>
              <a:pPr/>
              <a:t>2018/6/4 Monday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9E6158-3EF1-49D0-A4B2-11F17702EE4C}" type="slidenum">
              <a:rPr lang="zh-CN" altLang="en-US" smtClean="0"/>
              <a:pPr/>
              <a:t>‹#›</a:t>
            </a:fld>
            <a:endParaRPr lang="zh-CN" altLang="en-US"/>
          </a:p>
        </p:txBody>
      </p:sp>
    </p:spTree>
    <p:extLst>
      <p:ext uri="{BB962C8B-B14F-4D97-AF65-F5344CB8AC3E}">
        <p14:creationId xmlns="" xmlns:p14="http://schemas.microsoft.com/office/powerpoint/2010/main" val="1191260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a:extLst>
              <a:ext uri="{FF2B5EF4-FFF2-40B4-BE49-F238E27FC236}">
                <a16:creationId xmlns="" xmlns:a16="http://schemas.microsoft.com/office/drawing/2014/main" id="{C6C1ED68-447C-4927-963C-2D83801375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备注占位符 2">
            <a:extLst>
              <a:ext uri="{FF2B5EF4-FFF2-40B4-BE49-F238E27FC236}">
                <a16:creationId xmlns="" xmlns:a16="http://schemas.microsoft.com/office/drawing/2014/main" id="{4D0E48AF-6E74-4AAE-84AC-03BD4E7EF75D}"/>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a:extLst>
              <a:ext uri="{FF2B5EF4-FFF2-40B4-BE49-F238E27FC236}">
                <a16:creationId xmlns="" xmlns:a16="http://schemas.microsoft.com/office/drawing/2014/main" id="{E2929E2E-9C3A-47FB-82D6-CB39B4CB8B83}"/>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15D1A02-1B91-46BE-932D-CFB9500A6467}" type="slidenum">
              <a:rPr lang="zh-CN" altLang="en-US"/>
              <a:pPr eaLnBrk="1" hangingPunct="1"/>
              <a:t>1</a:t>
            </a:fld>
            <a:endParaRPr lang="zh-CN" altLang="en-US"/>
          </a:p>
        </p:txBody>
      </p:sp>
    </p:spTree>
    <p:extLst>
      <p:ext uri="{BB962C8B-B14F-4D97-AF65-F5344CB8AC3E}">
        <p14:creationId xmlns="" xmlns:p14="http://schemas.microsoft.com/office/powerpoint/2010/main" val="3594257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9E6158-3EF1-49D0-A4B2-11F17702EE4C}" type="slidenum">
              <a:rPr lang="zh-CN" altLang="en-US" smtClean="0"/>
              <a:pPr/>
              <a:t>22</a:t>
            </a:fld>
            <a:endParaRPr lang="zh-CN" altLang="en-US"/>
          </a:p>
        </p:txBody>
      </p:sp>
    </p:spTree>
    <p:extLst>
      <p:ext uri="{BB962C8B-B14F-4D97-AF65-F5344CB8AC3E}">
        <p14:creationId xmlns="" xmlns:p14="http://schemas.microsoft.com/office/powerpoint/2010/main" val="3064831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41</a:t>
            </a:fld>
            <a:endParaRPr lang="zh-CN" altLang="en-US"/>
          </a:p>
        </p:txBody>
      </p:sp>
    </p:spTree>
    <p:extLst>
      <p:ext uri="{BB962C8B-B14F-4D97-AF65-F5344CB8AC3E}">
        <p14:creationId xmlns="" xmlns:p14="http://schemas.microsoft.com/office/powerpoint/2010/main" val="2317909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42</a:t>
            </a:fld>
            <a:endParaRPr lang="zh-CN" altLang="en-US"/>
          </a:p>
        </p:txBody>
      </p:sp>
    </p:spTree>
    <p:extLst>
      <p:ext uri="{BB962C8B-B14F-4D97-AF65-F5344CB8AC3E}">
        <p14:creationId xmlns="" xmlns:p14="http://schemas.microsoft.com/office/powerpoint/2010/main" val="3687787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43</a:t>
            </a:fld>
            <a:endParaRPr lang="zh-CN" altLang="en-US"/>
          </a:p>
        </p:txBody>
      </p:sp>
    </p:spTree>
    <p:extLst>
      <p:ext uri="{BB962C8B-B14F-4D97-AF65-F5344CB8AC3E}">
        <p14:creationId xmlns:p14="http://schemas.microsoft.com/office/powerpoint/2010/main" xmlns="" val="700926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44</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941746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3859957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2688864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 xmlns:a16="http://schemas.microsoft.com/office/drawing/2014/main" id="{5C5BF286-AE9A-443F-A415-19DCA9C401D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81E915C6-E3ED-47BC-84E5-6AAF6A76E87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DEE2AFE2-2FCC-4330-8E13-CD227F666CC6}"/>
              </a:ext>
            </a:extLst>
          </p:cNvPr>
          <p:cNvSpPr>
            <a:spLocks noGrp="1" noChangeArrowheads="1"/>
          </p:cNvSpPr>
          <p:nvPr>
            <p:ph type="sldNum" sz="quarter" idx="12"/>
          </p:nvPr>
        </p:nvSpPr>
        <p:spPr>
          <a:ln/>
        </p:spPr>
        <p:txBody>
          <a:bodyPr/>
          <a:lstStyle>
            <a:lvl1pPr>
              <a:defRPr/>
            </a:lvl1pPr>
          </a:lstStyle>
          <a:p>
            <a:fld id="{E1E983A8-E14D-413D-A36C-CE1A4EAEC6B2}" type="slidenum">
              <a:rPr lang="en-US" altLang="zh-CN"/>
              <a:pPr/>
              <a:t>‹#›</a:t>
            </a:fld>
            <a:endParaRPr lang="en-US" altLang="zh-CN"/>
          </a:p>
        </p:txBody>
      </p:sp>
    </p:spTree>
    <p:extLst>
      <p:ext uri="{BB962C8B-B14F-4D97-AF65-F5344CB8AC3E}">
        <p14:creationId xmlns="" xmlns:p14="http://schemas.microsoft.com/office/powerpoint/2010/main" val="1840107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8694FFB0-6891-413B-8EDE-38104BEE4A9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41383C1E-3ED1-4FC1-AEF0-4CED6D5FE6C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C2F32F3D-5771-4104-B679-6CB806517A59}"/>
              </a:ext>
            </a:extLst>
          </p:cNvPr>
          <p:cNvSpPr>
            <a:spLocks noGrp="1" noChangeArrowheads="1"/>
          </p:cNvSpPr>
          <p:nvPr>
            <p:ph type="sldNum" sz="quarter" idx="12"/>
          </p:nvPr>
        </p:nvSpPr>
        <p:spPr>
          <a:ln/>
        </p:spPr>
        <p:txBody>
          <a:bodyPr/>
          <a:lstStyle>
            <a:lvl1pPr>
              <a:defRPr/>
            </a:lvl1pPr>
          </a:lstStyle>
          <a:p>
            <a:fld id="{B4DEF60D-F256-4C8E-BB84-6FC5A0B6511A}" type="slidenum">
              <a:rPr lang="en-US" altLang="zh-CN"/>
              <a:pPr/>
              <a:t>‹#›</a:t>
            </a:fld>
            <a:endParaRPr lang="en-US" altLang="zh-CN"/>
          </a:p>
        </p:txBody>
      </p:sp>
    </p:spTree>
    <p:extLst>
      <p:ext uri="{BB962C8B-B14F-4D97-AF65-F5344CB8AC3E}">
        <p14:creationId xmlns="" xmlns:p14="http://schemas.microsoft.com/office/powerpoint/2010/main" val="3389446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 xmlns:a16="http://schemas.microsoft.com/office/drawing/2014/main" id="{E5F0C023-1A09-4983-ABC7-E06FBCE201E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F988A7BD-CB1D-4D16-8C2E-DE6A10E2261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E15ABCF2-6FDA-405B-9298-863397E2D4AA}"/>
              </a:ext>
            </a:extLst>
          </p:cNvPr>
          <p:cNvSpPr>
            <a:spLocks noGrp="1" noChangeArrowheads="1"/>
          </p:cNvSpPr>
          <p:nvPr>
            <p:ph type="sldNum" sz="quarter" idx="12"/>
          </p:nvPr>
        </p:nvSpPr>
        <p:spPr>
          <a:ln/>
        </p:spPr>
        <p:txBody>
          <a:bodyPr/>
          <a:lstStyle>
            <a:lvl1pPr>
              <a:defRPr/>
            </a:lvl1pPr>
          </a:lstStyle>
          <a:p>
            <a:fld id="{0DE2EB27-BE03-4A13-9F51-3998D805F46F}" type="slidenum">
              <a:rPr lang="en-US" altLang="zh-CN"/>
              <a:pPr/>
              <a:t>‹#›</a:t>
            </a:fld>
            <a:endParaRPr lang="en-US" altLang="zh-CN"/>
          </a:p>
        </p:txBody>
      </p:sp>
    </p:spTree>
    <p:extLst>
      <p:ext uri="{BB962C8B-B14F-4D97-AF65-F5344CB8AC3E}">
        <p14:creationId xmlns="" xmlns:p14="http://schemas.microsoft.com/office/powerpoint/2010/main" val="3673454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 xmlns:a16="http://schemas.microsoft.com/office/drawing/2014/main" id="{E67CA624-52E3-4558-AE76-08E4747432C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B302DFEE-872D-4F50-AE1D-048F49D08A6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AF2A9BE4-367E-4E2A-84F4-F9E3E5C1E458}"/>
              </a:ext>
            </a:extLst>
          </p:cNvPr>
          <p:cNvSpPr>
            <a:spLocks noGrp="1" noChangeArrowheads="1"/>
          </p:cNvSpPr>
          <p:nvPr>
            <p:ph type="sldNum" sz="quarter" idx="12"/>
          </p:nvPr>
        </p:nvSpPr>
        <p:spPr>
          <a:ln/>
        </p:spPr>
        <p:txBody>
          <a:bodyPr/>
          <a:lstStyle>
            <a:lvl1pPr>
              <a:defRPr/>
            </a:lvl1pPr>
          </a:lstStyle>
          <a:p>
            <a:fld id="{3CA65F9E-2F45-4F6C-ACEF-24A18840E4BE}" type="slidenum">
              <a:rPr lang="en-US" altLang="zh-CN"/>
              <a:pPr/>
              <a:t>‹#›</a:t>
            </a:fld>
            <a:endParaRPr lang="en-US" altLang="zh-CN"/>
          </a:p>
        </p:txBody>
      </p:sp>
    </p:spTree>
    <p:extLst>
      <p:ext uri="{BB962C8B-B14F-4D97-AF65-F5344CB8AC3E}">
        <p14:creationId xmlns="" xmlns:p14="http://schemas.microsoft.com/office/powerpoint/2010/main" val="23954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 xmlns:a16="http://schemas.microsoft.com/office/drawing/2014/main" id="{1B975739-7C6E-41B2-956F-5E8F2987ACC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 xmlns:a16="http://schemas.microsoft.com/office/drawing/2014/main" id="{BB595CAF-C39A-4FC9-8E06-AFCA70EE9DC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 xmlns:a16="http://schemas.microsoft.com/office/drawing/2014/main" id="{F3823443-53B1-4C7D-BC46-261590E799E7}"/>
              </a:ext>
            </a:extLst>
          </p:cNvPr>
          <p:cNvSpPr>
            <a:spLocks noGrp="1" noChangeArrowheads="1"/>
          </p:cNvSpPr>
          <p:nvPr>
            <p:ph type="sldNum" sz="quarter" idx="12"/>
          </p:nvPr>
        </p:nvSpPr>
        <p:spPr>
          <a:ln/>
        </p:spPr>
        <p:txBody>
          <a:bodyPr/>
          <a:lstStyle>
            <a:lvl1pPr>
              <a:defRPr/>
            </a:lvl1pPr>
          </a:lstStyle>
          <a:p>
            <a:fld id="{4921E4A7-74C3-4C66-94A2-C1CB91FF1A73}" type="slidenum">
              <a:rPr lang="en-US" altLang="zh-CN"/>
              <a:pPr/>
              <a:t>‹#›</a:t>
            </a:fld>
            <a:endParaRPr lang="en-US" altLang="zh-CN"/>
          </a:p>
        </p:txBody>
      </p:sp>
    </p:spTree>
    <p:extLst>
      <p:ext uri="{BB962C8B-B14F-4D97-AF65-F5344CB8AC3E}">
        <p14:creationId xmlns="" xmlns:p14="http://schemas.microsoft.com/office/powerpoint/2010/main" val="882028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 xmlns:a16="http://schemas.microsoft.com/office/drawing/2014/main" id="{FD48C408-B28A-4FC1-B4A8-2D20A3A01B8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 xmlns:a16="http://schemas.microsoft.com/office/drawing/2014/main" id="{37E2B14E-F0A6-4F64-8F35-17C866DC0E3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 xmlns:a16="http://schemas.microsoft.com/office/drawing/2014/main" id="{DF15FD70-2A6A-4DEC-B6B2-7EA31E65B1D1}"/>
              </a:ext>
            </a:extLst>
          </p:cNvPr>
          <p:cNvSpPr>
            <a:spLocks noGrp="1" noChangeArrowheads="1"/>
          </p:cNvSpPr>
          <p:nvPr>
            <p:ph type="sldNum" sz="quarter" idx="12"/>
          </p:nvPr>
        </p:nvSpPr>
        <p:spPr>
          <a:ln/>
        </p:spPr>
        <p:txBody>
          <a:bodyPr/>
          <a:lstStyle>
            <a:lvl1pPr>
              <a:defRPr/>
            </a:lvl1pPr>
          </a:lstStyle>
          <a:p>
            <a:fld id="{91486227-5C60-4D74-BEF4-66C5DF76AC74}" type="slidenum">
              <a:rPr lang="en-US" altLang="zh-CN"/>
              <a:pPr/>
              <a:t>‹#›</a:t>
            </a:fld>
            <a:endParaRPr lang="en-US" altLang="zh-CN"/>
          </a:p>
        </p:txBody>
      </p:sp>
    </p:spTree>
    <p:extLst>
      <p:ext uri="{BB962C8B-B14F-4D97-AF65-F5344CB8AC3E}">
        <p14:creationId xmlns="" xmlns:p14="http://schemas.microsoft.com/office/powerpoint/2010/main" val="1036595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 xmlns:a16="http://schemas.microsoft.com/office/drawing/2014/main" id="{09A539D6-7690-4415-B2A6-C26338478B2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 xmlns:a16="http://schemas.microsoft.com/office/drawing/2014/main" id="{1B847959-8C54-455B-B14F-D20EF5D0A58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 xmlns:a16="http://schemas.microsoft.com/office/drawing/2014/main" id="{E543A12C-213B-4655-A179-C5E6D51FC245}"/>
              </a:ext>
            </a:extLst>
          </p:cNvPr>
          <p:cNvSpPr>
            <a:spLocks noGrp="1" noChangeArrowheads="1"/>
          </p:cNvSpPr>
          <p:nvPr>
            <p:ph type="sldNum" sz="quarter" idx="12"/>
          </p:nvPr>
        </p:nvSpPr>
        <p:spPr>
          <a:ln/>
        </p:spPr>
        <p:txBody>
          <a:bodyPr/>
          <a:lstStyle>
            <a:lvl1pPr>
              <a:defRPr/>
            </a:lvl1pPr>
          </a:lstStyle>
          <a:p>
            <a:fld id="{96DACBE4-481A-460D-8277-52F137107EAF}" type="slidenum">
              <a:rPr lang="en-US" altLang="zh-CN"/>
              <a:pPr/>
              <a:t>‹#›</a:t>
            </a:fld>
            <a:endParaRPr lang="en-US" altLang="zh-CN"/>
          </a:p>
        </p:txBody>
      </p:sp>
    </p:spTree>
    <p:extLst>
      <p:ext uri="{BB962C8B-B14F-4D97-AF65-F5344CB8AC3E}">
        <p14:creationId xmlns="" xmlns:p14="http://schemas.microsoft.com/office/powerpoint/2010/main" val="3276783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 xmlns:a16="http://schemas.microsoft.com/office/drawing/2014/main" id="{A271CE03-0DE0-42EF-82A2-980ED5D6E0BA}"/>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6B046F82-1540-4E5D-9EAE-EA6DBC32E0E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C3CA65C4-06B1-4F3F-8A26-A2FFCF05D49B}"/>
              </a:ext>
            </a:extLst>
          </p:cNvPr>
          <p:cNvSpPr>
            <a:spLocks noGrp="1" noChangeArrowheads="1"/>
          </p:cNvSpPr>
          <p:nvPr>
            <p:ph type="sldNum" sz="quarter" idx="12"/>
          </p:nvPr>
        </p:nvSpPr>
        <p:spPr>
          <a:ln/>
        </p:spPr>
        <p:txBody>
          <a:bodyPr/>
          <a:lstStyle>
            <a:lvl1pPr>
              <a:defRPr/>
            </a:lvl1pPr>
          </a:lstStyle>
          <a:p>
            <a:fld id="{AAF38D81-6E67-4EE6-9B75-7FABEC3D6AB9}" type="slidenum">
              <a:rPr lang="en-US" altLang="zh-CN"/>
              <a:pPr/>
              <a:t>‹#›</a:t>
            </a:fld>
            <a:endParaRPr lang="en-US" altLang="zh-CN"/>
          </a:p>
        </p:txBody>
      </p:sp>
    </p:spTree>
    <p:extLst>
      <p:ext uri="{BB962C8B-B14F-4D97-AF65-F5344CB8AC3E}">
        <p14:creationId xmlns="" xmlns:p14="http://schemas.microsoft.com/office/powerpoint/2010/main" val="183125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25644883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 xmlns:a16="http://schemas.microsoft.com/office/drawing/2014/main" id="{8845E795-1DBB-43E6-8705-217F1E52E7C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95AF8E99-587B-4C8D-B09A-C533A1F73AA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AEA28FD8-9A96-4928-92DE-56E6FD3DC05C}"/>
              </a:ext>
            </a:extLst>
          </p:cNvPr>
          <p:cNvSpPr>
            <a:spLocks noGrp="1" noChangeArrowheads="1"/>
          </p:cNvSpPr>
          <p:nvPr>
            <p:ph type="sldNum" sz="quarter" idx="12"/>
          </p:nvPr>
        </p:nvSpPr>
        <p:spPr>
          <a:ln/>
        </p:spPr>
        <p:txBody>
          <a:bodyPr/>
          <a:lstStyle>
            <a:lvl1pPr>
              <a:defRPr/>
            </a:lvl1pPr>
          </a:lstStyle>
          <a:p>
            <a:fld id="{27440F60-DABA-4E82-BB4C-39929FB5F67E}" type="slidenum">
              <a:rPr lang="en-US" altLang="zh-CN"/>
              <a:pPr/>
              <a:t>‹#›</a:t>
            </a:fld>
            <a:endParaRPr lang="en-US" altLang="zh-CN"/>
          </a:p>
        </p:txBody>
      </p:sp>
    </p:spTree>
    <p:extLst>
      <p:ext uri="{BB962C8B-B14F-4D97-AF65-F5344CB8AC3E}">
        <p14:creationId xmlns="" xmlns:p14="http://schemas.microsoft.com/office/powerpoint/2010/main" val="3308593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3C966062-C0CF-4FC2-88C8-F2EA77AAB72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CE266C71-E273-4E97-A4E0-D7C732838C2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42C3D853-D91C-48FC-8CF9-ACB5DAD5BD7E}"/>
              </a:ext>
            </a:extLst>
          </p:cNvPr>
          <p:cNvSpPr>
            <a:spLocks noGrp="1" noChangeArrowheads="1"/>
          </p:cNvSpPr>
          <p:nvPr>
            <p:ph type="sldNum" sz="quarter" idx="12"/>
          </p:nvPr>
        </p:nvSpPr>
        <p:spPr>
          <a:ln/>
        </p:spPr>
        <p:txBody>
          <a:bodyPr/>
          <a:lstStyle>
            <a:lvl1pPr>
              <a:defRPr/>
            </a:lvl1pPr>
          </a:lstStyle>
          <a:p>
            <a:fld id="{73B846C5-493E-400A-BA9C-07AF810DDEB4}" type="slidenum">
              <a:rPr lang="en-US" altLang="zh-CN"/>
              <a:pPr/>
              <a:t>‹#›</a:t>
            </a:fld>
            <a:endParaRPr lang="en-US" altLang="zh-CN"/>
          </a:p>
        </p:txBody>
      </p:sp>
    </p:spTree>
    <p:extLst>
      <p:ext uri="{BB962C8B-B14F-4D97-AF65-F5344CB8AC3E}">
        <p14:creationId xmlns="" xmlns:p14="http://schemas.microsoft.com/office/powerpoint/2010/main" val="234658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AFBE755B-5EF9-46A0-A7F8-0D305B5AC71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CF815B3F-837A-45DF-BD89-0AB77C58F82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E84D82C0-5566-4BAF-833A-A4A70318D807}"/>
              </a:ext>
            </a:extLst>
          </p:cNvPr>
          <p:cNvSpPr>
            <a:spLocks noGrp="1" noChangeArrowheads="1"/>
          </p:cNvSpPr>
          <p:nvPr>
            <p:ph type="sldNum" sz="quarter" idx="12"/>
          </p:nvPr>
        </p:nvSpPr>
        <p:spPr>
          <a:ln/>
        </p:spPr>
        <p:txBody>
          <a:bodyPr/>
          <a:lstStyle>
            <a:lvl1pPr>
              <a:defRPr/>
            </a:lvl1pPr>
          </a:lstStyle>
          <a:p>
            <a:fld id="{97CE2373-CA0B-4703-B072-14EB1B0FB6AE}" type="slidenum">
              <a:rPr lang="en-US" altLang="zh-CN"/>
              <a:pPr/>
              <a:t>‹#›</a:t>
            </a:fld>
            <a:endParaRPr lang="en-US" altLang="zh-CN"/>
          </a:p>
        </p:txBody>
      </p:sp>
    </p:spTree>
    <p:extLst>
      <p:ext uri="{BB962C8B-B14F-4D97-AF65-F5344CB8AC3E}">
        <p14:creationId xmlns="" xmlns:p14="http://schemas.microsoft.com/office/powerpoint/2010/main" val="2979677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2465607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3912252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356216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81539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3411618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3215302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142453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644C71-5E13-41E3-97DC-B53868307E3F}" type="slidenum">
              <a:rPr lang="zh-CN" altLang="en-US" smtClean="0"/>
              <a:pPr/>
              <a:t>‹#›</a:t>
            </a:fld>
            <a:endParaRPr lang="zh-CN" altLang="en-US"/>
          </a:p>
        </p:txBody>
      </p:sp>
    </p:spTree>
    <p:extLst>
      <p:ext uri="{BB962C8B-B14F-4D97-AF65-F5344CB8AC3E}">
        <p14:creationId xmlns="" xmlns:p14="http://schemas.microsoft.com/office/powerpoint/2010/main" val="19899328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93A44036-1D4A-4EC8-A4B3-54B9B228963B}"/>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 xmlns:a16="http://schemas.microsoft.com/office/drawing/2014/main" id="{3C4EF985-A667-4F61-ACA0-956889A7AABB}"/>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 xmlns:a16="http://schemas.microsoft.com/office/drawing/2014/main" id="{8B0C86C5-A73C-436C-A11E-D75465768343}"/>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a:extLst>
              <a:ext uri="{FF2B5EF4-FFF2-40B4-BE49-F238E27FC236}">
                <a16:creationId xmlns="" xmlns:a16="http://schemas.microsoft.com/office/drawing/2014/main" id="{85D14813-F355-413F-9CA2-607B6A6F2BD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zh-CN"/>
          </a:p>
        </p:txBody>
      </p:sp>
      <p:sp>
        <p:nvSpPr>
          <p:cNvPr id="1030" name="Rectangle 6">
            <a:extLst>
              <a:ext uri="{FF2B5EF4-FFF2-40B4-BE49-F238E27FC236}">
                <a16:creationId xmlns="" xmlns:a16="http://schemas.microsoft.com/office/drawing/2014/main" id="{20CA3F71-58A3-4DBB-8494-48196ACA562E}"/>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2AB350D-DA62-4ECA-BC55-8E015F90775D}" type="slidenum">
              <a:rPr lang="en-US" altLang="zh-CN"/>
              <a:pPr/>
              <a:t>‹#›</a:t>
            </a:fld>
            <a:endParaRPr lang="en-US" altLang="zh-CN"/>
          </a:p>
        </p:txBody>
      </p:sp>
    </p:spTree>
    <p:extLst>
      <p:ext uri="{BB962C8B-B14F-4D97-AF65-F5344CB8AC3E}">
        <p14:creationId xmlns="" xmlns:p14="http://schemas.microsoft.com/office/powerpoint/2010/main" val="6748292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a:extLst>
              <a:ext uri="{FF2B5EF4-FFF2-40B4-BE49-F238E27FC236}">
                <a16:creationId xmlns="" xmlns:a16="http://schemas.microsoft.com/office/drawing/2014/main" id="{BE455CD5-B6CB-4960-A2F2-BA7CFDA43C3A}"/>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63550" y="2852738"/>
            <a:ext cx="8680450" cy="3511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Text Box 4">
            <a:extLst>
              <a:ext uri="{FF2B5EF4-FFF2-40B4-BE49-F238E27FC236}">
                <a16:creationId xmlns="" xmlns:a16="http://schemas.microsoft.com/office/drawing/2014/main" id="{C438B364-7944-4914-8B76-6863ADE48A4B}"/>
              </a:ext>
            </a:extLst>
          </p:cNvPr>
          <p:cNvSpPr txBox="1">
            <a:spLocks noChangeArrowheads="1"/>
          </p:cNvSpPr>
          <p:nvPr/>
        </p:nvSpPr>
        <p:spPr bwMode="auto">
          <a:xfrm>
            <a:off x="774700" y="3108325"/>
            <a:ext cx="5329238" cy="497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kumimoji="1" lang="zh-CN" altLang="en-US" sz="2400" b="1" dirty="0">
                <a:solidFill>
                  <a:srgbClr val="4D4D4D"/>
                </a:solidFill>
                <a:latin typeface="微软雅黑" pitchFamily="34" charset="-122"/>
                <a:ea typeface="微软雅黑" pitchFamily="34" charset="-122"/>
              </a:rPr>
              <a:t>新三板权益分派业务介绍</a:t>
            </a:r>
          </a:p>
        </p:txBody>
      </p:sp>
      <p:pic>
        <p:nvPicPr>
          <p:cNvPr id="2054" name="Picture 8">
            <a:extLst>
              <a:ext uri="{FF2B5EF4-FFF2-40B4-BE49-F238E27FC236}">
                <a16:creationId xmlns="" xmlns:a16="http://schemas.microsoft.com/office/drawing/2014/main" id="{97169511-251C-45A6-AFDE-34B3A89E90BF}"/>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0" y="1482725"/>
            <a:ext cx="9144000" cy="1370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5" name="Text Box 9">
            <a:extLst>
              <a:ext uri="{FF2B5EF4-FFF2-40B4-BE49-F238E27FC236}">
                <a16:creationId xmlns="" xmlns:a16="http://schemas.microsoft.com/office/drawing/2014/main" id="{5F048445-2E68-4AA7-8FAE-AC661E035E8E}"/>
              </a:ext>
            </a:extLst>
          </p:cNvPr>
          <p:cNvSpPr txBox="1">
            <a:spLocks noChangeArrowheads="1"/>
          </p:cNvSpPr>
          <p:nvPr/>
        </p:nvSpPr>
        <p:spPr bwMode="auto">
          <a:xfrm>
            <a:off x="755650" y="2060575"/>
            <a:ext cx="6265863"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rPr>
              <a:t>China Securities Depository </a:t>
            </a:r>
          </a:p>
          <a:p>
            <a:pPr eaLnBrk="1" hangingPunct="1"/>
            <a:r>
              <a:rPr lang="en-US" altLang="zh-CN">
                <a:solidFill>
                  <a:schemeClr val="bg1"/>
                </a:solidFill>
              </a:rPr>
              <a:t>and Clearing Corporation Limited</a:t>
            </a:r>
          </a:p>
        </p:txBody>
      </p:sp>
      <p:pic>
        <p:nvPicPr>
          <p:cNvPr id="2056" name="Picture 9" descr="D:\2015.1.23\中国结算VI系统(2015.3)\主标-透明背景.png">
            <a:extLst>
              <a:ext uri="{FF2B5EF4-FFF2-40B4-BE49-F238E27FC236}">
                <a16:creationId xmlns="" xmlns:a16="http://schemas.microsoft.com/office/drawing/2014/main" id="{B72248AF-E4FA-4462-BF60-02B4E6C6AB7C}"/>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264275" y="333375"/>
            <a:ext cx="2628900" cy="1179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 Box 6"/>
          <p:cNvSpPr txBox="1">
            <a:spLocks noChangeArrowheads="1"/>
          </p:cNvSpPr>
          <p:nvPr/>
        </p:nvSpPr>
        <p:spPr bwMode="auto">
          <a:xfrm>
            <a:off x="483548" y="5048262"/>
            <a:ext cx="3302634" cy="771184"/>
          </a:xfrm>
          <a:prstGeom prst="rect">
            <a:avLst/>
          </a:prstGeom>
          <a:noFill/>
          <a:ln w="9525">
            <a:noFill/>
            <a:miter lim="800000"/>
          </a:ln>
        </p:spPr>
        <p:txBody>
          <a:bodyPr wrap="square" lIns="77925" tIns="38963" rIns="77925" bIns="38963">
            <a:spAutoFit/>
          </a:bodyPr>
          <a:lstStyle/>
          <a:p>
            <a:pPr>
              <a:spcBef>
                <a:spcPct val="50000"/>
              </a:spcBef>
              <a:defRPr/>
            </a:pPr>
            <a:r>
              <a:rPr lang="zh-CN" altLang="en-US" b="1" dirty="0">
                <a:solidFill>
                  <a:schemeClr val="tx1">
                    <a:lumMod val="75000"/>
                    <a:lumOff val="25000"/>
                  </a:schemeClr>
                </a:solidFill>
                <a:latin typeface="微软雅黑" pitchFamily="34" charset="-122"/>
                <a:ea typeface="微软雅黑" pitchFamily="34" charset="-122"/>
              </a:rPr>
              <a:t>中国结算北京分公司</a:t>
            </a:r>
            <a:r>
              <a:rPr lang="en-US" altLang="zh-CN" b="1" dirty="0">
                <a:solidFill>
                  <a:schemeClr val="tx1">
                    <a:lumMod val="75000"/>
                    <a:lumOff val="25000"/>
                  </a:schemeClr>
                </a:solidFill>
                <a:latin typeface="微软雅黑" pitchFamily="34" charset="-122"/>
                <a:ea typeface="微软雅黑" pitchFamily="34" charset="-122"/>
              </a:rPr>
              <a:t> | </a:t>
            </a:r>
            <a:r>
              <a:rPr lang="zh-CN" altLang="en-US" b="1" dirty="0">
                <a:solidFill>
                  <a:schemeClr val="tx1">
                    <a:lumMod val="75000"/>
                    <a:lumOff val="25000"/>
                  </a:schemeClr>
                </a:solidFill>
                <a:latin typeface="微软雅黑" pitchFamily="34" charset="-122"/>
                <a:ea typeface="微软雅黑" pitchFamily="34" charset="-122"/>
              </a:rPr>
              <a:t>李海飞</a:t>
            </a:r>
            <a:endParaRPr lang="en-US" altLang="zh-CN" b="1" dirty="0">
              <a:solidFill>
                <a:schemeClr val="tx1">
                  <a:lumMod val="75000"/>
                  <a:lumOff val="25000"/>
                </a:schemeClr>
              </a:solidFill>
              <a:latin typeface="微软雅黑" pitchFamily="34" charset="-122"/>
              <a:ea typeface="微软雅黑" pitchFamily="34" charset="-122"/>
            </a:endParaRPr>
          </a:p>
          <a:p>
            <a:pPr>
              <a:spcBef>
                <a:spcPct val="50000"/>
              </a:spcBef>
              <a:defRPr/>
            </a:pPr>
            <a:r>
              <a:rPr lang="en-US" altLang="zh-CN" b="1" dirty="0">
                <a:solidFill>
                  <a:schemeClr val="tx1">
                    <a:lumMod val="75000"/>
                    <a:lumOff val="25000"/>
                  </a:schemeClr>
                </a:solidFill>
                <a:latin typeface="微软雅黑" pitchFamily="34" charset="-122"/>
                <a:ea typeface="微软雅黑" pitchFamily="34" charset="-122"/>
              </a:rPr>
              <a:t>2018.6 </a:t>
            </a:r>
            <a:r>
              <a:rPr lang="zh-CN" altLang="en-US" b="1" dirty="0">
                <a:solidFill>
                  <a:schemeClr val="tx1">
                    <a:lumMod val="75000"/>
                    <a:lumOff val="25000"/>
                  </a:schemeClr>
                </a:solidFill>
                <a:latin typeface="微软雅黑" pitchFamily="34" charset="-122"/>
                <a:ea typeface="微软雅黑" pitchFamily="34" charset="-122"/>
              </a:rPr>
              <a:t>大连</a:t>
            </a:r>
          </a:p>
        </p:txBody>
      </p:sp>
      <p:sp>
        <p:nvSpPr>
          <p:cNvPr id="10" name="页脚占位符 9"/>
          <p:cNvSpPr>
            <a:spLocks noGrp="1"/>
          </p:cNvSpPr>
          <p:nvPr>
            <p:ph type="ftr" sz="quarter" idx="11"/>
          </p:nvPr>
        </p:nvSpPr>
        <p:spPr/>
        <p:txBody>
          <a:bodyPr/>
          <a:lstStyle/>
          <a:p>
            <a:r>
              <a:rPr lang="en-US" altLang="zh-CN" sz="1400" dirty="0">
                <a:solidFill>
                  <a:schemeClr val="tx1"/>
                </a:solidFill>
                <a:latin typeface="Arial Unicode MS" pitchFamily="34" charset="-122"/>
                <a:ea typeface="Arial Unicode MS" pitchFamily="34" charset="-122"/>
                <a:cs typeface="Arial Unicode MS" pitchFamily="34" charset="-122"/>
              </a:rPr>
              <a:t>1</a:t>
            </a:r>
            <a:endParaRPr lang="zh-CN" altLang="en-US" sz="1400" dirty="0">
              <a:solidFill>
                <a:schemeClr val="tx1"/>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 xmlns:p14="http://schemas.microsoft.com/office/powerpoint/2010/main" val="1407445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10</a:t>
            </a:r>
          </a:p>
        </p:txBody>
      </p:sp>
      <p:grpSp>
        <p:nvGrpSpPr>
          <p:cNvPr id="6" name="组合 5"/>
          <p:cNvGrpSpPr/>
          <p:nvPr/>
        </p:nvGrpSpPr>
        <p:grpSpPr>
          <a:xfrm>
            <a:off x="2791858" y="1698626"/>
            <a:ext cx="3460748" cy="3460748"/>
            <a:chOff x="4179570" y="1588770"/>
            <a:chExt cx="2735580" cy="2735580"/>
          </a:xfrm>
        </p:grpSpPr>
        <p:sp>
          <p:nvSpPr>
            <p:cNvPr id="7" name="椭圆 6"/>
            <p:cNvSpPr/>
            <p:nvPr/>
          </p:nvSpPr>
          <p:spPr>
            <a:xfrm>
              <a:off x="4179570" y="1588770"/>
              <a:ext cx="2735580" cy="2735580"/>
            </a:xfrm>
            <a:prstGeom prst="ellipse">
              <a:avLst/>
            </a:prstGeom>
            <a:solidFill>
              <a:schemeClr val="bg1">
                <a:lumMod val="95000"/>
              </a:schemeClr>
            </a:solidFill>
            <a:ln w="19050">
              <a:gradFill flip="none" rotWithShape="1">
                <a:gsLst>
                  <a:gs pos="0">
                    <a:schemeClr val="bg1">
                      <a:lumMod val="75000"/>
                    </a:schemeClr>
                  </a:gs>
                  <a:gs pos="100000">
                    <a:schemeClr val="bg1">
                      <a:lumMod val="99000"/>
                    </a:schemeClr>
                  </a:gs>
                </a:gsLst>
                <a:lin ang="2700000" scaled="1"/>
                <a:tileRect/>
              </a:gradFill>
            </a:ln>
            <a:effectLst>
              <a:innerShdw blurRad="152400" dist="762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368226" y="1777427"/>
              <a:ext cx="2358266" cy="2358266"/>
            </a:xfrm>
            <a:prstGeom prst="ellipse">
              <a:avLst/>
            </a:prstGeom>
            <a:solidFill>
              <a:schemeClr val="bg1">
                <a:lumMod val="95000"/>
              </a:schemeClr>
            </a:solidFill>
            <a:ln w="1905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38842" y="1118409"/>
            <a:ext cx="1166781" cy="1166781"/>
            <a:chOff x="5512610" y="1118409"/>
            <a:chExt cx="1166781" cy="1166781"/>
          </a:xfrm>
        </p:grpSpPr>
        <p:sp>
          <p:nvSpPr>
            <p:cNvPr id="10" name="椭圆 9"/>
            <p:cNvSpPr/>
            <p:nvPr/>
          </p:nvSpPr>
          <p:spPr>
            <a:xfrm>
              <a:off x="5512610" y="11184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5645696" y="1251495"/>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Group 4"/>
            <p:cNvGrpSpPr>
              <a:grpSpLocks noChangeAspect="1"/>
            </p:cNvGrpSpPr>
            <p:nvPr/>
          </p:nvGrpSpPr>
          <p:grpSpPr bwMode="auto">
            <a:xfrm>
              <a:off x="5952339" y="1530351"/>
              <a:ext cx="287265" cy="336644"/>
              <a:chOff x="1776" y="1776"/>
              <a:chExt cx="64" cy="75"/>
            </a:xfrm>
            <a:solidFill>
              <a:schemeClr val="bg1"/>
            </a:solidFill>
            <a:effectLst/>
          </p:grpSpPr>
          <p:sp>
            <p:nvSpPr>
              <p:cNvPr id="1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7" name="组合 16"/>
          <p:cNvGrpSpPr/>
          <p:nvPr/>
        </p:nvGrpSpPr>
        <p:grpSpPr>
          <a:xfrm>
            <a:off x="5653341" y="2832909"/>
            <a:ext cx="1166781" cy="1166781"/>
            <a:chOff x="7227109" y="2832909"/>
            <a:chExt cx="1166781" cy="1166781"/>
          </a:xfrm>
        </p:grpSpPr>
        <p:sp>
          <p:nvSpPr>
            <p:cNvPr id="18" name="椭圆 17"/>
            <p:cNvSpPr/>
            <p:nvPr/>
          </p:nvSpPr>
          <p:spPr>
            <a:xfrm>
              <a:off x="7227109"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7360195" y="2965995"/>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 name="Group 18"/>
            <p:cNvGrpSpPr>
              <a:grpSpLocks noChangeAspect="1"/>
            </p:cNvGrpSpPr>
            <p:nvPr/>
          </p:nvGrpSpPr>
          <p:grpSpPr bwMode="auto">
            <a:xfrm>
              <a:off x="7645836" y="3247029"/>
              <a:ext cx="320917" cy="299035"/>
              <a:chOff x="3802" y="2858"/>
              <a:chExt cx="616" cy="574"/>
            </a:xfrm>
            <a:solidFill>
              <a:schemeClr val="bg1"/>
            </a:solidFill>
            <a:effectLst/>
          </p:grpSpPr>
          <p:sp>
            <p:nvSpPr>
              <p:cNvPr id="21" name="Rectangle 19"/>
              <p:cNvSpPr>
                <a:spLocks noChangeArrowheads="1"/>
              </p:cNvSpPr>
              <p:nvPr/>
            </p:nvSpPr>
            <p:spPr bwMode="auto">
              <a:xfrm>
                <a:off x="3802" y="3205"/>
                <a:ext cx="129" cy="22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0"/>
              <p:cNvSpPr>
                <a:spLocks noChangeArrowheads="1"/>
              </p:cNvSpPr>
              <p:nvPr/>
            </p:nvSpPr>
            <p:spPr bwMode="auto">
              <a:xfrm>
                <a:off x="3964" y="3174"/>
                <a:ext cx="129" cy="25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21"/>
              <p:cNvSpPr>
                <a:spLocks noChangeArrowheads="1"/>
              </p:cNvSpPr>
              <p:nvPr/>
            </p:nvSpPr>
            <p:spPr bwMode="auto">
              <a:xfrm>
                <a:off x="4129" y="3131"/>
                <a:ext cx="129" cy="30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22"/>
              <p:cNvSpPr>
                <a:spLocks noChangeArrowheads="1"/>
              </p:cNvSpPr>
              <p:nvPr/>
            </p:nvSpPr>
            <p:spPr bwMode="auto">
              <a:xfrm>
                <a:off x="4289" y="3078"/>
                <a:ext cx="129" cy="354"/>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6" name="组合 25"/>
          <p:cNvGrpSpPr/>
          <p:nvPr/>
        </p:nvGrpSpPr>
        <p:grpSpPr>
          <a:xfrm>
            <a:off x="2224342" y="2832909"/>
            <a:ext cx="1166781" cy="1166781"/>
            <a:chOff x="3798110" y="2832909"/>
            <a:chExt cx="1166781" cy="1166781"/>
          </a:xfrm>
        </p:grpSpPr>
        <p:sp>
          <p:nvSpPr>
            <p:cNvPr id="27" name="椭圆 2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931196" y="2965995"/>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3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2" name="组合 31"/>
          <p:cNvGrpSpPr/>
          <p:nvPr/>
        </p:nvGrpSpPr>
        <p:grpSpPr>
          <a:xfrm>
            <a:off x="3938842" y="4547410"/>
            <a:ext cx="1166781" cy="1166781"/>
            <a:chOff x="5512610" y="4547410"/>
            <a:chExt cx="1166781" cy="1166781"/>
          </a:xfrm>
        </p:grpSpPr>
        <p:sp>
          <p:nvSpPr>
            <p:cNvPr id="33" name="椭圆 18"/>
            <p:cNvSpPr/>
            <p:nvPr/>
          </p:nvSpPr>
          <p:spPr>
            <a:xfrm>
              <a:off x="5512610" y="4547410"/>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5645696" y="4680496"/>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5" name="组合 39"/>
            <p:cNvGrpSpPr/>
            <p:nvPr/>
          </p:nvGrpSpPr>
          <p:grpSpPr>
            <a:xfrm>
              <a:off x="5930407" y="4950614"/>
              <a:ext cx="331150" cy="360359"/>
              <a:chOff x="4873620" y="1965325"/>
              <a:chExt cx="269882" cy="293688"/>
            </a:xfrm>
            <a:solidFill>
              <a:schemeClr val="bg1"/>
            </a:solidFill>
            <a:effectLst/>
          </p:grpSpPr>
          <p:sp>
            <p:nvSpPr>
              <p:cNvPr id="36"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0" name="组合 39"/>
          <p:cNvGrpSpPr/>
          <p:nvPr/>
        </p:nvGrpSpPr>
        <p:grpSpPr>
          <a:xfrm>
            <a:off x="771095" y="3997778"/>
            <a:ext cx="2139699" cy="523220"/>
            <a:chOff x="1258030" y="3593783"/>
            <a:chExt cx="2139699" cy="523220"/>
          </a:xfrm>
        </p:grpSpPr>
        <p:sp>
          <p:nvSpPr>
            <p:cNvPr id="41" name="文本框 45"/>
            <p:cNvSpPr txBox="1"/>
            <p:nvPr/>
          </p:nvSpPr>
          <p:spPr>
            <a:xfrm>
              <a:off x="1258030" y="3593783"/>
              <a:ext cx="870790" cy="523220"/>
            </a:xfrm>
            <a:prstGeom prst="rect">
              <a:avLst/>
            </a:prstGeom>
            <a:noFill/>
          </p:spPr>
          <p:txBody>
            <a:bodyPr wrap="square" rtlCol="0">
              <a:spAutoFit/>
            </a:bodyPr>
            <a:lstStyle/>
            <a:p>
              <a:pPr algn="ctr"/>
              <a:r>
                <a:rPr lang="en-US" altLang="zh-CN" sz="2800" dirty="0">
                  <a:gradFill>
                    <a:gsLst>
                      <a:gs pos="0">
                        <a:schemeClr val="accent2"/>
                      </a:gs>
                      <a:gs pos="100000">
                        <a:schemeClr val="accent1"/>
                      </a:gs>
                    </a:gsLst>
                    <a:lin ang="5400000" scaled="1"/>
                  </a:gradFill>
                  <a:latin typeface="Impact" panose="020B0806030902050204" pitchFamily="34" charset="0"/>
                </a:rPr>
                <a:t>04</a:t>
              </a:r>
              <a:endParaRPr lang="zh-CN" altLang="en-US" sz="2800" dirty="0">
                <a:gradFill>
                  <a:gsLst>
                    <a:gs pos="0">
                      <a:schemeClr val="accent2"/>
                    </a:gs>
                    <a:gs pos="100000">
                      <a:schemeClr val="accent1"/>
                    </a:gs>
                  </a:gsLst>
                  <a:lin ang="5400000" scaled="1"/>
                </a:gradFill>
                <a:latin typeface="Impact" panose="020B0806030902050204" pitchFamily="34" charset="0"/>
              </a:endParaRPr>
            </a:p>
          </p:txBody>
        </p:sp>
        <p:sp>
          <p:nvSpPr>
            <p:cNvPr id="42" name="文本框 46"/>
            <p:cNvSpPr txBox="1"/>
            <p:nvPr/>
          </p:nvSpPr>
          <p:spPr>
            <a:xfrm>
              <a:off x="1799069" y="3661071"/>
              <a:ext cx="1598660" cy="369332"/>
            </a:xfrm>
            <a:prstGeom prst="rect">
              <a:avLst/>
            </a:prstGeom>
            <a:noFill/>
          </p:spPr>
          <p:txBody>
            <a:bodyPr wrap="square" rtlCol="0">
              <a:spAutoFit/>
            </a:bodyPr>
            <a:lstStyle/>
            <a:p>
              <a:r>
                <a:rPr lang="zh-CN" altLang="en-US" b="1" dirty="0">
                  <a:gradFill>
                    <a:gsLst>
                      <a:gs pos="0">
                        <a:schemeClr val="accent2"/>
                      </a:gs>
                      <a:gs pos="100000">
                        <a:schemeClr val="accent1"/>
                      </a:gs>
                    </a:gsLst>
                    <a:lin ang="5400000" scaled="1"/>
                  </a:gradFill>
                  <a:latin typeface="微软雅黑" pitchFamily="34" charset="-122"/>
                  <a:ea typeface="微软雅黑" pitchFamily="34" charset="-122"/>
                </a:rPr>
                <a:t>确定分派比例</a:t>
              </a:r>
            </a:p>
          </p:txBody>
        </p:sp>
      </p:grpSp>
      <p:grpSp>
        <p:nvGrpSpPr>
          <p:cNvPr id="44" name="组合 43"/>
          <p:cNvGrpSpPr/>
          <p:nvPr/>
        </p:nvGrpSpPr>
        <p:grpSpPr>
          <a:xfrm>
            <a:off x="6359391" y="1786590"/>
            <a:ext cx="2139699" cy="523220"/>
            <a:chOff x="1258030" y="3593783"/>
            <a:chExt cx="2139699" cy="523220"/>
          </a:xfrm>
        </p:grpSpPr>
        <p:sp>
          <p:nvSpPr>
            <p:cNvPr id="45" name="文本框 49"/>
            <p:cNvSpPr txBox="1"/>
            <p:nvPr/>
          </p:nvSpPr>
          <p:spPr>
            <a:xfrm>
              <a:off x="1258030" y="3593783"/>
              <a:ext cx="870790" cy="523220"/>
            </a:xfrm>
            <a:prstGeom prst="rect">
              <a:avLst/>
            </a:prstGeom>
            <a:noFill/>
          </p:spPr>
          <p:txBody>
            <a:bodyPr wrap="square" rtlCol="0">
              <a:spAutoFit/>
            </a:bodyPr>
            <a:lstStyle/>
            <a:p>
              <a:pPr algn="ctr"/>
              <a:r>
                <a:rPr lang="en-US" altLang="zh-CN" sz="2800" dirty="0">
                  <a:gradFill>
                    <a:gsLst>
                      <a:gs pos="0">
                        <a:schemeClr val="accent2"/>
                      </a:gs>
                      <a:gs pos="100000">
                        <a:schemeClr val="accent1"/>
                      </a:gs>
                    </a:gsLst>
                    <a:lin ang="5400000" scaled="1"/>
                  </a:gradFill>
                  <a:latin typeface="Impact" panose="020B0806030902050204" pitchFamily="34" charset="0"/>
                </a:rPr>
                <a:t>02</a:t>
              </a:r>
              <a:endParaRPr lang="zh-CN" altLang="en-US" sz="2800" dirty="0">
                <a:gradFill>
                  <a:gsLst>
                    <a:gs pos="0">
                      <a:schemeClr val="accent2"/>
                    </a:gs>
                    <a:gs pos="100000">
                      <a:schemeClr val="accent1"/>
                    </a:gs>
                  </a:gsLst>
                  <a:lin ang="5400000" scaled="1"/>
                </a:gradFill>
                <a:latin typeface="Impact" panose="020B0806030902050204" pitchFamily="34" charset="0"/>
              </a:endParaRPr>
            </a:p>
          </p:txBody>
        </p:sp>
        <p:sp>
          <p:nvSpPr>
            <p:cNvPr id="46" name="文本框 50"/>
            <p:cNvSpPr txBox="1"/>
            <p:nvPr/>
          </p:nvSpPr>
          <p:spPr>
            <a:xfrm>
              <a:off x="1799069" y="3669863"/>
              <a:ext cx="1598660" cy="369332"/>
            </a:xfrm>
            <a:prstGeom prst="rect">
              <a:avLst/>
            </a:prstGeom>
            <a:noFill/>
          </p:spPr>
          <p:txBody>
            <a:bodyPr wrap="square" rtlCol="0">
              <a:spAutoFit/>
            </a:bodyPr>
            <a:lstStyle/>
            <a:p>
              <a:r>
                <a:rPr lang="zh-CN" altLang="en-US" b="1" dirty="0">
                  <a:gradFill>
                    <a:gsLst>
                      <a:gs pos="0">
                        <a:schemeClr val="accent2"/>
                      </a:gs>
                      <a:gs pos="100000">
                        <a:schemeClr val="accent1"/>
                      </a:gs>
                    </a:gsLst>
                    <a:lin ang="5400000" scaled="1"/>
                  </a:gradFill>
                  <a:latin typeface="微软雅黑" pitchFamily="34" charset="-122"/>
                  <a:ea typeface="微软雅黑" pitchFamily="34" charset="-122"/>
                </a:rPr>
                <a:t>确定分派对象</a:t>
              </a:r>
            </a:p>
          </p:txBody>
        </p:sp>
      </p:grpSp>
      <p:grpSp>
        <p:nvGrpSpPr>
          <p:cNvPr id="48" name="组合 47"/>
          <p:cNvGrpSpPr/>
          <p:nvPr/>
        </p:nvGrpSpPr>
        <p:grpSpPr>
          <a:xfrm>
            <a:off x="1381706" y="947040"/>
            <a:ext cx="2245203" cy="646331"/>
            <a:chOff x="1134942" y="3467640"/>
            <a:chExt cx="2245203" cy="646331"/>
          </a:xfrm>
        </p:grpSpPr>
        <p:sp>
          <p:nvSpPr>
            <p:cNvPr id="49" name="文本框 53"/>
            <p:cNvSpPr txBox="1"/>
            <p:nvPr/>
          </p:nvSpPr>
          <p:spPr>
            <a:xfrm>
              <a:off x="1134942" y="3488279"/>
              <a:ext cx="870790" cy="523220"/>
            </a:xfrm>
            <a:prstGeom prst="rect">
              <a:avLst/>
            </a:prstGeom>
            <a:noFill/>
          </p:spPr>
          <p:txBody>
            <a:bodyPr wrap="square" rtlCol="0">
              <a:spAutoFit/>
            </a:bodyPr>
            <a:lstStyle/>
            <a:p>
              <a:pPr algn="ctr"/>
              <a:r>
                <a:rPr lang="en-US" altLang="zh-CN" sz="2800" dirty="0">
                  <a:gradFill flip="none" rotWithShape="1">
                    <a:gsLst>
                      <a:gs pos="0">
                        <a:schemeClr val="accent2"/>
                      </a:gs>
                      <a:gs pos="100000">
                        <a:schemeClr val="accent1"/>
                      </a:gs>
                    </a:gsLst>
                    <a:lin ang="5400000" scaled="1"/>
                    <a:tileRect/>
                  </a:gradFill>
                  <a:latin typeface="Impact" panose="020B0806030902050204" pitchFamily="34" charset="0"/>
                </a:rPr>
                <a:t>01</a:t>
              </a:r>
              <a:endParaRPr lang="zh-CN" altLang="en-US" sz="2800" dirty="0">
                <a:gradFill flip="none" rotWithShape="1">
                  <a:gsLst>
                    <a:gs pos="0">
                      <a:schemeClr val="accent2"/>
                    </a:gs>
                    <a:gs pos="100000">
                      <a:schemeClr val="accent1"/>
                    </a:gs>
                  </a:gsLst>
                  <a:lin ang="5400000" scaled="1"/>
                  <a:tileRect/>
                </a:gradFill>
                <a:latin typeface="Impact" panose="020B0806030902050204" pitchFamily="34" charset="0"/>
              </a:endParaRPr>
            </a:p>
          </p:txBody>
        </p:sp>
        <p:sp>
          <p:nvSpPr>
            <p:cNvPr id="50" name="文本框 54"/>
            <p:cNvSpPr txBox="1"/>
            <p:nvPr/>
          </p:nvSpPr>
          <p:spPr>
            <a:xfrm>
              <a:off x="1781485" y="3467640"/>
              <a:ext cx="1598660" cy="646331"/>
            </a:xfrm>
            <a:prstGeom prst="rect">
              <a:avLst/>
            </a:prstGeom>
            <a:noFill/>
          </p:spPr>
          <p:txBody>
            <a:bodyPr wrap="square" rtlCol="0">
              <a:spAutoFit/>
            </a:bodyPr>
            <a:lstStyle/>
            <a:p>
              <a:r>
                <a:rPr lang="zh-CN" altLang="en-US" b="1" dirty="0">
                  <a:gradFill flip="none" rotWithShape="1">
                    <a:gsLst>
                      <a:gs pos="0">
                        <a:schemeClr val="accent2"/>
                      </a:gs>
                      <a:gs pos="100000">
                        <a:schemeClr val="accent1"/>
                      </a:gs>
                    </a:gsLst>
                    <a:lin ang="5400000" scaled="1"/>
                    <a:tileRect/>
                  </a:gradFill>
                  <a:latin typeface="微软雅黑" pitchFamily="34" charset="-122"/>
                  <a:ea typeface="微软雅黑" pitchFamily="34" charset="-122"/>
                </a:rPr>
                <a:t>确定分派的财务数据</a:t>
              </a:r>
            </a:p>
          </p:txBody>
        </p:sp>
      </p:grpSp>
      <p:grpSp>
        <p:nvGrpSpPr>
          <p:cNvPr id="52" name="组合 51"/>
          <p:cNvGrpSpPr/>
          <p:nvPr/>
        </p:nvGrpSpPr>
        <p:grpSpPr>
          <a:xfrm>
            <a:off x="5433491" y="4649643"/>
            <a:ext cx="2139699" cy="646331"/>
            <a:chOff x="1258030" y="3590735"/>
            <a:chExt cx="2139699" cy="646331"/>
          </a:xfrm>
        </p:grpSpPr>
        <p:sp>
          <p:nvSpPr>
            <p:cNvPr id="53" name="文本框 57"/>
            <p:cNvSpPr txBox="1"/>
            <p:nvPr/>
          </p:nvSpPr>
          <p:spPr>
            <a:xfrm>
              <a:off x="1258030" y="3593783"/>
              <a:ext cx="870790" cy="523220"/>
            </a:xfrm>
            <a:prstGeom prst="rect">
              <a:avLst/>
            </a:prstGeom>
            <a:noFill/>
          </p:spPr>
          <p:txBody>
            <a:bodyPr wrap="square" rtlCol="0">
              <a:spAutoFit/>
            </a:bodyPr>
            <a:lstStyle/>
            <a:p>
              <a:pPr algn="ctr"/>
              <a:r>
                <a:rPr lang="en-US" altLang="zh-CN" sz="2800" dirty="0">
                  <a:gradFill>
                    <a:gsLst>
                      <a:gs pos="0">
                        <a:schemeClr val="accent2"/>
                      </a:gs>
                      <a:gs pos="100000">
                        <a:schemeClr val="accent1"/>
                      </a:gs>
                    </a:gsLst>
                    <a:lin ang="5400000" scaled="1"/>
                  </a:gradFill>
                  <a:latin typeface="Impact" panose="020B0806030902050204" pitchFamily="34" charset="0"/>
                </a:rPr>
                <a:t>03</a:t>
              </a:r>
              <a:endParaRPr lang="zh-CN" altLang="en-US" sz="2800" dirty="0">
                <a:gradFill>
                  <a:gsLst>
                    <a:gs pos="0">
                      <a:schemeClr val="accent2"/>
                    </a:gs>
                    <a:gs pos="100000">
                      <a:schemeClr val="accent1"/>
                    </a:gs>
                  </a:gsLst>
                  <a:lin ang="5400000" scaled="1"/>
                </a:gradFill>
                <a:latin typeface="Impact" panose="020B0806030902050204" pitchFamily="34" charset="0"/>
              </a:endParaRPr>
            </a:p>
          </p:txBody>
        </p:sp>
        <p:sp>
          <p:nvSpPr>
            <p:cNvPr id="54" name="文本框 58"/>
            <p:cNvSpPr txBox="1"/>
            <p:nvPr/>
          </p:nvSpPr>
          <p:spPr>
            <a:xfrm>
              <a:off x="1799069" y="3590735"/>
              <a:ext cx="1598660" cy="646331"/>
            </a:xfrm>
            <a:prstGeom prst="rect">
              <a:avLst/>
            </a:prstGeom>
            <a:noFill/>
          </p:spPr>
          <p:txBody>
            <a:bodyPr wrap="square" rtlCol="0">
              <a:spAutoFit/>
            </a:bodyPr>
            <a:lstStyle/>
            <a:p>
              <a:r>
                <a:rPr lang="zh-CN" altLang="en-US" b="1" dirty="0">
                  <a:gradFill>
                    <a:gsLst>
                      <a:gs pos="0">
                        <a:schemeClr val="accent2"/>
                      </a:gs>
                      <a:gs pos="100000">
                        <a:schemeClr val="accent1"/>
                      </a:gs>
                    </a:gsLst>
                    <a:lin ang="5400000" scaled="1"/>
                  </a:gradFill>
                  <a:latin typeface="微软雅黑" pitchFamily="34" charset="-122"/>
                  <a:ea typeface="微软雅黑" pitchFamily="34" charset="-122"/>
                </a:rPr>
                <a:t>确定资金来源和分派方案</a:t>
              </a:r>
            </a:p>
          </p:txBody>
        </p:sp>
      </p:grpSp>
      <p:grpSp>
        <p:nvGrpSpPr>
          <p:cNvPr id="56" name="组合 55"/>
          <p:cNvGrpSpPr/>
          <p:nvPr/>
        </p:nvGrpSpPr>
        <p:grpSpPr>
          <a:xfrm>
            <a:off x="3276792" y="2723446"/>
            <a:ext cx="2490880" cy="1031825"/>
            <a:chOff x="4850560" y="2723446"/>
            <a:chExt cx="2490880" cy="1031825"/>
          </a:xfrm>
        </p:grpSpPr>
        <p:sp>
          <p:nvSpPr>
            <p:cNvPr id="57" name="文本框 60"/>
            <p:cNvSpPr txBox="1"/>
            <p:nvPr/>
          </p:nvSpPr>
          <p:spPr>
            <a:xfrm>
              <a:off x="4850560" y="3324384"/>
              <a:ext cx="2490880" cy="430887"/>
            </a:xfrm>
            <a:prstGeom prst="rect">
              <a:avLst/>
            </a:prstGeom>
            <a:noFill/>
          </p:spPr>
          <p:txBody>
            <a:bodyPr wrap="square" rtlCol="0">
              <a:spAutoFit/>
            </a:bodyPr>
            <a:lstStyle/>
            <a:p>
              <a:pPr algn="ctr"/>
              <a:r>
                <a:rPr lang="zh-CN" altLang="en-US" sz="2200" b="1" u="sng" dirty="0">
                  <a:solidFill>
                    <a:schemeClr val="tx1">
                      <a:lumMod val="50000"/>
                      <a:lumOff val="50000"/>
                    </a:schemeClr>
                  </a:solidFill>
                  <a:effectLst>
                    <a:innerShdw blurRad="63500" dist="50800" dir="13500000">
                      <a:prstClr val="black">
                        <a:alpha val="50000"/>
                      </a:prstClr>
                    </a:innerShdw>
                  </a:effectLst>
                  <a:latin typeface="微软雅黑" pitchFamily="34" charset="-122"/>
                  <a:ea typeface="微软雅黑" pitchFamily="34" charset="-122"/>
                </a:rPr>
                <a:t>权益分派方案</a:t>
              </a:r>
            </a:p>
          </p:txBody>
        </p:sp>
        <p:sp>
          <p:nvSpPr>
            <p:cNvPr id="58" name="Freeform 48"/>
            <p:cNvSpPr>
              <a:spLocks noEditPoints="1"/>
            </p:cNvSpPr>
            <p:nvPr/>
          </p:nvSpPr>
          <p:spPr bwMode="auto">
            <a:xfrm>
              <a:off x="5829190" y="2723446"/>
              <a:ext cx="547085" cy="59501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权益分派方案包括哪些内容？</a:t>
            </a:r>
            <a:endParaRPr lang="en-GB" altLang="en-GB" sz="2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1300"/>
                                        <p:tgtEl>
                                          <p:spTgt spid="6"/>
                                        </p:tgtEl>
                                      </p:cBhvr>
                                    </p:animEffect>
                                  </p:childTnLst>
                                </p:cTn>
                              </p:par>
                              <p:par>
                                <p:cTn id="12" presetID="10" presetClass="entr" presetSubtype="0" fill="hold" nodeType="withEffect">
                                  <p:stCondLst>
                                    <p:cond delay="110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childTnLst>
                          </p:cTn>
                        </p:par>
                        <p:par>
                          <p:cTn id="15" fill="hold">
                            <p:stCondLst>
                              <p:cond delay="2100"/>
                            </p:stCondLst>
                            <p:childTnLst>
                              <p:par>
                                <p:cTn id="16" presetID="2" presetClass="entr" presetSubtype="4" accel="7000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accel="70000" fill="hold" nodeType="withEffect">
                                  <p:stCondLst>
                                    <p:cond delay="3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par>
                                <p:cTn id="24" presetID="2" presetClass="entr" presetSubtype="4" accel="70000" fill="hold" nodeType="withEffect">
                                  <p:stCondLst>
                                    <p:cond delay="6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accel="70000" fill="hold" nodeType="withEffect">
                                  <p:stCondLst>
                                    <p:cond delay="90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16" presetClass="entr" presetSubtype="37"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barn(outVertical)">
                                      <p:cBhvr>
                                        <p:cTn id="35" dur="1000"/>
                                        <p:tgtEl>
                                          <p:spTgt spid="48"/>
                                        </p:tgtEl>
                                      </p:cBhvr>
                                    </p:animEffect>
                                  </p:childTnLst>
                                </p:cTn>
                              </p:par>
                              <p:par>
                                <p:cTn id="36" presetID="16" presetClass="entr" presetSubtype="37"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barn(outVertical)">
                                      <p:cBhvr>
                                        <p:cTn id="38" dur="1000"/>
                                        <p:tgtEl>
                                          <p:spTgt spid="44"/>
                                        </p:tgtEl>
                                      </p:cBhvr>
                                    </p:animEffect>
                                  </p:childTnLst>
                                </p:cTn>
                              </p:par>
                              <p:par>
                                <p:cTn id="39" presetID="16" presetClass="entr" presetSubtype="37"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barn(outVertical)">
                                      <p:cBhvr>
                                        <p:cTn id="41" dur="1000"/>
                                        <p:tgtEl>
                                          <p:spTgt spid="40"/>
                                        </p:tgtEl>
                                      </p:cBhvr>
                                    </p:animEffect>
                                  </p:childTnLst>
                                </p:cTn>
                              </p:par>
                              <p:par>
                                <p:cTn id="42" presetID="16" presetClass="entr" presetSubtype="37"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11</a:t>
            </a:r>
          </a:p>
        </p:txBody>
      </p:sp>
      <p:sp>
        <p:nvSpPr>
          <p:cNvPr id="3" name="矩形 2"/>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（一）如何确定分派的财务数据</a:t>
            </a:r>
            <a:endParaRPr lang="en-GB" altLang="en-GB" sz="2800" b="1" dirty="0">
              <a:solidFill>
                <a:schemeClr val="bg1"/>
              </a:solidFill>
              <a:latin typeface="微软雅黑" pitchFamily="34" charset="-122"/>
              <a:ea typeface="微软雅黑" pitchFamily="34" charset="-122"/>
            </a:endParaRPr>
          </a:p>
        </p:txBody>
      </p:sp>
      <p:grpSp>
        <p:nvGrpSpPr>
          <p:cNvPr id="5" name="文本1"/>
          <p:cNvGrpSpPr/>
          <p:nvPr/>
        </p:nvGrpSpPr>
        <p:grpSpPr>
          <a:xfrm>
            <a:off x="1681163" y="1806576"/>
            <a:ext cx="2751137" cy="1835150"/>
            <a:chOff x="1681163" y="1806576"/>
            <a:chExt cx="2751137" cy="1835150"/>
          </a:xfrm>
        </p:grpSpPr>
        <p:sp>
          <p:nvSpPr>
            <p:cNvPr id="6" name="Rectangle 2"/>
            <p:cNvSpPr>
              <a:spLocks noChangeArrowheads="1"/>
            </p:cNvSpPr>
            <p:nvPr/>
          </p:nvSpPr>
          <p:spPr bwMode="auto">
            <a:xfrm>
              <a:off x="1692275" y="2219326"/>
              <a:ext cx="2732088" cy="1422400"/>
            </a:xfrm>
            <a:prstGeom prst="rect">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anchor="t"/>
            <a:lstStyle/>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lang="zh-CN" altLang="en-US" sz="1200" b="1" kern="0" dirty="0">
                  <a:solidFill>
                    <a:sysClr val="window" lastClr="FFFFFF"/>
                  </a:solidFill>
                  <a:latin typeface="微软雅黑" pitchFamily="34" charset="-122"/>
                  <a:ea typeface="微软雅黑" pitchFamily="34" charset="-122"/>
                </a:rPr>
                <a:t>确定以</a:t>
              </a:r>
              <a:r>
                <a:rPr lang="zh-CN" altLang="en-US" sz="1200" b="1" kern="0" dirty="0">
                  <a:solidFill>
                    <a:srgbClr val="C00000"/>
                  </a:solidFill>
                  <a:latin typeface="微软雅黑" pitchFamily="34" charset="-122"/>
                  <a:ea typeface="微软雅黑" pitchFamily="34" charset="-122"/>
                </a:rPr>
                <a:t>哪一时间点</a:t>
              </a:r>
              <a:r>
                <a:rPr lang="zh-CN" altLang="en-US" sz="1200" b="1" kern="0" dirty="0">
                  <a:solidFill>
                    <a:sysClr val="window" lastClr="FFFFFF"/>
                  </a:solidFill>
                  <a:latin typeface="微软雅黑" pitchFamily="34" charset="-122"/>
                  <a:ea typeface="微软雅黑" pitchFamily="34" charset="-122"/>
                </a:rPr>
                <a:t>的财务数据为分派的基础</a:t>
              </a:r>
              <a:endParaRPr lang="en-US" altLang="zh-CN" sz="1200" b="1" kern="0" dirty="0">
                <a:solidFill>
                  <a:sysClr val="window" lastClr="FFFFFF"/>
                </a:solidFill>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lang="zh-CN" altLang="en-US" sz="1200" b="1" kern="0" dirty="0">
                  <a:solidFill>
                    <a:sysClr val="window" lastClr="FFFFFF"/>
                  </a:solidFill>
                  <a:latin typeface="微软雅黑" pitchFamily="34" charset="-122"/>
                  <a:ea typeface="微软雅黑" pitchFamily="34" charset="-122"/>
                </a:rPr>
                <a:t>年度、季度、半年度</a:t>
              </a:r>
              <a:endParaRPr lang="en-US" altLang="zh-CN" sz="1200" b="1" kern="0" dirty="0">
                <a:solidFill>
                  <a:sysClr val="window" lastClr="FFFFFF"/>
                </a:solidFill>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tabLst/>
                <a:defRPr/>
              </a:pPr>
              <a:endParaRPr lang="en-US" altLang="zh-CN" sz="1200" b="1" kern="0" dirty="0">
                <a:solidFill>
                  <a:sysClr val="window" lastClr="FFFFFF"/>
                </a:solidFill>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endParaRPr lang="en-US" altLang="zh-CN" sz="1200" b="1" kern="0" dirty="0">
                <a:solidFill>
                  <a:sysClr val="window" lastClr="FFFFFF"/>
                </a:solidFill>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endPar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 name="AutoShape 3"/>
            <p:cNvSpPr>
              <a:spLocks noChangeArrowheads="1"/>
            </p:cNvSpPr>
            <p:nvPr/>
          </p:nvSpPr>
          <p:spPr bwMode="auto">
            <a:xfrm rot="10800000">
              <a:off x="1681163" y="1806576"/>
              <a:ext cx="2751137"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8" name="文本2"/>
          <p:cNvGrpSpPr/>
          <p:nvPr/>
        </p:nvGrpSpPr>
        <p:grpSpPr>
          <a:xfrm>
            <a:off x="4686300" y="1806576"/>
            <a:ext cx="2744788" cy="1835150"/>
            <a:chOff x="4686300" y="1806576"/>
            <a:chExt cx="2744788" cy="1835150"/>
          </a:xfrm>
        </p:grpSpPr>
        <p:sp>
          <p:nvSpPr>
            <p:cNvPr id="9" name="Rectangle 14"/>
            <p:cNvSpPr>
              <a:spLocks noChangeArrowheads="1"/>
            </p:cNvSpPr>
            <p:nvPr/>
          </p:nvSpPr>
          <p:spPr bwMode="auto">
            <a:xfrm>
              <a:off x="4691063" y="2219326"/>
              <a:ext cx="2732087" cy="1422400"/>
            </a:xfrm>
            <a:prstGeom prst="rect">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anchor="t"/>
            <a:lstStyle/>
            <a:p>
              <a:pPr marL="171450" marR="0" lvl="0" indent="-171450" defTabSz="91440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需</a:t>
              </a:r>
              <a:r>
                <a:rPr lang="zh-CN" altLang="en-US" sz="1200" b="1" kern="0" dirty="0">
                  <a:solidFill>
                    <a:sysClr val="window" lastClr="FFFFFF"/>
                  </a:solidFill>
                  <a:latin typeface="Impact" pitchFamily="34" charset="0"/>
                  <a:ea typeface="微软雅黑" pitchFamily="34" charset="-122"/>
                </a:rPr>
                <a:t>以</a:t>
              </a:r>
              <a:r>
                <a:rPr lang="zh-CN" altLang="en-US" sz="1200" b="1" kern="0" dirty="0">
                  <a:solidFill>
                    <a:srgbClr val="C00000"/>
                  </a:solidFill>
                  <a:latin typeface="Impact" pitchFamily="34" charset="0"/>
                  <a:ea typeface="微软雅黑" pitchFamily="34" charset="-122"/>
                </a:rPr>
                <a:t>披露过的定期报告</a:t>
              </a:r>
              <a:r>
                <a:rPr lang="zh-CN" altLang="en-US" sz="1200" b="1" kern="0" dirty="0">
                  <a:solidFill>
                    <a:sysClr val="window" lastClr="FFFFFF"/>
                  </a:solidFill>
                  <a:latin typeface="Impact" pitchFamily="34" charset="0"/>
                  <a:ea typeface="微软雅黑" pitchFamily="34" charset="-122"/>
                </a:rPr>
                <a:t>作为权益分派的财务数据为基础</a:t>
              </a:r>
              <a:endParaRPr kumimoji="0" lang="en-US" altLang="zh-CN"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年报、季报、半年报</a:t>
              </a:r>
            </a:p>
          </p:txBody>
        </p:sp>
        <p:sp>
          <p:nvSpPr>
            <p:cNvPr id="10" name="AutoShape 15"/>
            <p:cNvSpPr>
              <a:spLocks noChangeArrowheads="1"/>
            </p:cNvSpPr>
            <p:nvPr/>
          </p:nvSpPr>
          <p:spPr bwMode="auto">
            <a:xfrm rot="10800000">
              <a:off x="4686300" y="1806576"/>
              <a:ext cx="2744788"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1" name="文本3"/>
          <p:cNvGrpSpPr/>
          <p:nvPr/>
        </p:nvGrpSpPr>
        <p:grpSpPr>
          <a:xfrm>
            <a:off x="1684338" y="4017963"/>
            <a:ext cx="2746375" cy="1828800"/>
            <a:chOff x="1684338" y="4017963"/>
            <a:chExt cx="2746375" cy="1828800"/>
          </a:xfrm>
        </p:grpSpPr>
        <p:sp>
          <p:nvSpPr>
            <p:cNvPr id="12" name="Rectangle 18"/>
            <p:cNvSpPr>
              <a:spLocks noChangeArrowheads="1"/>
            </p:cNvSpPr>
            <p:nvPr/>
          </p:nvSpPr>
          <p:spPr bwMode="auto">
            <a:xfrm>
              <a:off x="1692275" y="4424363"/>
              <a:ext cx="2732088" cy="1422400"/>
            </a:xfrm>
            <a:prstGeom prst="rect">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anchor="t"/>
            <a:lstStyle/>
            <a:p>
              <a:pPr marL="171450" marR="0" lvl="0" indent="-171450" defTabSz="914400" eaLnBrk="1" fontAlgn="auto" latinLnBrk="0" hangingPunct="1">
                <a:lnSpc>
                  <a:spcPct val="150000"/>
                </a:lnSpc>
                <a:spcBef>
                  <a:spcPts val="0"/>
                </a:spcBef>
                <a:spcAft>
                  <a:spcPts val="0"/>
                </a:spcAft>
                <a:buClrTx/>
                <a:buSzTx/>
                <a:buFont typeface="Wingdings" panose="05000000000000000000" pitchFamily="2" charset="2"/>
                <a:buChar char="n"/>
                <a:tabLst/>
                <a:defRPr/>
              </a:pPr>
              <a:r>
                <a:rPr kumimoji="0" lang="zh-CN" altLang="en-US"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股东大会</a:t>
              </a:r>
              <a:r>
                <a:rPr kumimoji="0" lang="zh-CN" altLang="en-US" sz="1200" b="1" i="0" u="none" strike="noStrike" kern="0" cap="none" spc="0" normalizeH="0" baseline="0" noProof="0" dirty="0">
                  <a:ln>
                    <a:noFill/>
                  </a:ln>
                  <a:solidFill>
                    <a:srgbClr val="C00000"/>
                  </a:solidFill>
                  <a:effectLst/>
                  <a:uLnTx/>
                  <a:uFillTx/>
                  <a:latin typeface="Impact" pitchFamily="34" charset="0"/>
                  <a:ea typeface="微软雅黑" pitchFamily="34" charset="-122"/>
                  <a:cs typeface="+mn-cs"/>
                </a:rPr>
                <a:t>审议通过</a:t>
              </a:r>
              <a:r>
                <a:rPr kumimoji="0" lang="zh-CN" altLang="en-US"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权益分派方案需要在</a:t>
              </a:r>
              <a:r>
                <a:rPr kumimoji="0" lang="zh-CN" altLang="en-US" sz="1200" b="1" i="0" u="none" strike="noStrike" kern="0" cap="none" spc="0" normalizeH="0" baseline="0" noProof="0" dirty="0">
                  <a:ln>
                    <a:noFill/>
                  </a:ln>
                  <a:solidFill>
                    <a:srgbClr val="C00000"/>
                  </a:solidFill>
                  <a:effectLst/>
                  <a:uLnTx/>
                  <a:uFillTx/>
                  <a:latin typeface="Impact" pitchFamily="34" charset="0"/>
                  <a:ea typeface="微软雅黑" pitchFamily="34" charset="-122"/>
                  <a:cs typeface="+mn-cs"/>
                </a:rPr>
                <a:t>财务数据有效期</a:t>
              </a:r>
              <a:r>
                <a:rPr kumimoji="0" lang="zh-CN" altLang="en-US"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rPr>
                <a:t>内</a:t>
              </a:r>
              <a:endParaRPr kumimoji="0" lang="en-US" altLang="zh-CN" sz="12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a:p>
              <a:pPr marL="171450" marR="0" lvl="0" indent="-171450" defTabSz="914400" eaLnBrk="1" fontAlgn="auto" latinLnBrk="0" hangingPunct="1">
                <a:lnSpc>
                  <a:spcPct val="150000"/>
                </a:lnSpc>
                <a:spcBef>
                  <a:spcPts val="0"/>
                </a:spcBef>
                <a:spcAft>
                  <a:spcPts val="0"/>
                </a:spcAft>
                <a:buClrTx/>
                <a:buSzTx/>
                <a:buFont typeface="Wingdings" panose="05000000000000000000" pitchFamily="2" charset="2"/>
                <a:buChar char="n"/>
                <a:tabLst/>
                <a:defRPr/>
              </a:pPr>
              <a:r>
                <a:rPr lang="zh-CN" altLang="en-US" sz="1200" b="1" kern="0" dirty="0">
                  <a:solidFill>
                    <a:srgbClr val="C00000"/>
                  </a:solidFill>
                  <a:latin typeface="Impact" pitchFamily="34" charset="0"/>
                  <a:ea typeface="微软雅黑" pitchFamily="34" charset="-122"/>
                </a:rPr>
                <a:t>年报、半年报</a:t>
              </a:r>
              <a:r>
                <a:rPr lang="zh-CN" altLang="en-US" sz="1200" b="1" kern="0" dirty="0">
                  <a:solidFill>
                    <a:sysClr val="window" lastClr="FFFFFF"/>
                  </a:solidFill>
                  <a:latin typeface="Impact" pitchFamily="34" charset="0"/>
                  <a:ea typeface="微软雅黑" pitchFamily="34" charset="-122"/>
                </a:rPr>
                <a:t>的财务数据有效期为</a:t>
              </a:r>
              <a:r>
                <a:rPr lang="en-US" altLang="zh-CN" sz="1200" b="1" kern="0" dirty="0">
                  <a:solidFill>
                    <a:srgbClr val="C00000"/>
                  </a:solidFill>
                  <a:latin typeface="Impact" pitchFamily="34" charset="0"/>
                  <a:ea typeface="微软雅黑" pitchFamily="34" charset="-122"/>
                </a:rPr>
                <a:t>6</a:t>
              </a:r>
              <a:r>
                <a:rPr lang="zh-CN" altLang="en-US" sz="1200" b="1" kern="0" dirty="0">
                  <a:solidFill>
                    <a:srgbClr val="C00000"/>
                  </a:solidFill>
                  <a:latin typeface="Impact" pitchFamily="34" charset="0"/>
                  <a:ea typeface="微软雅黑" pitchFamily="34" charset="-122"/>
                </a:rPr>
                <a:t>个月</a:t>
              </a:r>
              <a:r>
                <a:rPr lang="zh-CN" altLang="en-US" sz="1200" b="1" kern="0" dirty="0">
                  <a:solidFill>
                    <a:sysClr val="window" lastClr="FFFFFF"/>
                  </a:solidFill>
                  <a:latin typeface="Impact" pitchFamily="34" charset="0"/>
                  <a:ea typeface="微软雅黑" pitchFamily="34" charset="-122"/>
                </a:rPr>
                <a:t>；</a:t>
              </a:r>
              <a:r>
                <a:rPr lang="zh-CN" altLang="en-US" sz="1200" b="1" kern="0" dirty="0">
                  <a:solidFill>
                    <a:srgbClr val="C00000"/>
                  </a:solidFill>
                  <a:latin typeface="Impact" pitchFamily="34" charset="0"/>
                  <a:ea typeface="微软雅黑" pitchFamily="34" charset="-122"/>
                </a:rPr>
                <a:t>季报</a:t>
              </a:r>
              <a:r>
                <a:rPr lang="zh-CN" altLang="en-US" sz="1200" b="1" kern="0" dirty="0">
                  <a:solidFill>
                    <a:sysClr val="window" lastClr="FFFFFF"/>
                  </a:solidFill>
                  <a:latin typeface="Impact" pitchFamily="34" charset="0"/>
                  <a:ea typeface="微软雅黑" pitchFamily="34" charset="-122"/>
                </a:rPr>
                <a:t>的数据有效期为</a:t>
              </a:r>
              <a:r>
                <a:rPr lang="en-US" altLang="zh-CN" sz="1200" b="1" kern="0" dirty="0">
                  <a:solidFill>
                    <a:srgbClr val="C00000"/>
                  </a:solidFill>
                  <a:latin typeface="Impact" pitchFamily="34" charset="0"/>
                  <a:ea typeface="微软雅黑" pitchFamily="34" charset="-122"/>
                </a:rPr>
                <a:t>3</a:t>
              </a:r>
              <a:r>
                <a:rPr lang="zh-CN" altLang="en-US" sz="1200" b="1" kern="0" dirty="0">
                  <a:solidFill>
                    <a:srgbClr val="C00000"/>
                  </a:solidFill>
                  <a:latin typeface="Impact" pitchFamily="34" charset="0"/>
                  <a:ea typeface="微软雅黑" pitchFamily="34" charset="-122"/>
                </a:rPr>
                <a:t>个月</a:t>
              </a:r>
              <a:endParaRPr kumimoji="0" lang="zh-CN" altLang="en-US" sz="1200" b="1" i="0" u="none" strike="noStrike" kern="0" cap="none" spc="0" normalizeH="0" baseline="0" noProof="0" dirty="0">
                <a:ln>
                  <a:noFill/>
                </a:ln>
                <a:solidFill>
                  <a:srgbClr val="C00000"/>
                </a:solidFill>
                <a:effectLst/>
                <a:uLnTx/>
                <a:uFillTx/>
                <a:latin typeface="Impact" pitchFamily="34" charset="0"/>
                <a:ea typeface="微软雅黑" pitchFamily="34" charset="-122"/>
              </a:endParaRPr>
            </a:p>
          </p:txBody>
        </p:sp>
        <p:sp>
          <p:nvSpPr>
            <p:cNvPr id="13" name="AutoShape 19"/>
            <p:cNvSpPr>
              <a:spLocks noChangeArrowheads="1"/>
            </p:cNvSpPr>
            <p:nvPr/>
          </p:nvSpPr>
          <p:spPr bwMode="auto">
            <a:xfrm rot="10800000">
              <a:off x="1684338" y="4017963"/>
              <a:ext cx="2746375"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4" name="文本4"/>
          <p:cNvGrpSpPr/>
          <p:nvPr/>
        </p:nvGrpSpPr>
        <p:grpSpPr>
          <a:xfrm>
            <a:off x="4714875" y="4017963"/>
            <a:ext cx="2735263" cy="1828800"/>
            <a:chOff x="4714875" y="4017963"/>
            <a:chExt cx="2735263" cy="1828800"/>
          </a:xfrm>
        </p:grpSpPr>
        <p:sp>
          <p:nvSpPr>
            <p:cNvPr id="15" name="Rectangle 26"/>
            <p:cNvSpPr>
              <a:spLocks noChangeArrowheads="1"/>
            </p:cNvSpPr>
            <p:nvPr/>
          </p:nvSpPr>
          <p:spPr bwMode="auto">
            <a:xfrm>
              <a:off x="4716463" y="4424363"/>
              <a:ext cx="2732087" cy="1422400"/>
            </a:xfrm>
            <a:prstGeom prst="rect">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anchor="t"/>
            <a:lstStyle/>
            <a:p>
              <a:pPr marL="171450" lvl="0" indent="-171450" defTabSz="914400">
                <a:buFont typeface="Wingdings" panose="05000000000000000000" pitchFamily="2" charset="2"/>
                <a:buChar char="n"/>
                <a:defRPr/>
              </a:pPr>
              <a:r>
                <a:rPr lang="zh-CN" altLang="en-US" sz="1200" kern="0" dirty="0">
                  <a:solidFill>
                    <a:sysClr val="window" lastClr="FFFFFF"/>
                  </a:solidFill>
                  <a:latin typeface="Impact" pitchFamily="34" charset="0"/>
                  <a:ea typeface="微软雅黑" pitchFamily="34" charset="-122"/>
                </a:rPr>
                <a:t>应当以</a:t>
              </a:r>
              <a:r>
                <a:rPr lang="zh-CN" altLang="en-US" sz="1200" b="1" kern="0" dirty="0">
                  <a:solidFill>
                    <a:srgbClr val="C00000"/>
                  </a:solidFill>
                  <a:latin typeface="Impact" pitchFamily="34" charset="0"/>
                  <a:ea typeface="微软雅黑" pitchFamily="34" charset="-122"/>
                </a:rPr>
                <a:t>母公司报表</a:t>
              </a:r>
              <a:r>
                <a:rPr lang="zh-CN" altLang="en-US" sz="1200" kern="0" dirty="0">
                  <a:solidFill>
                    <a:sysClr val="window" lastClr="FFFFFF"/>
                  </a:solidFill>
                  <a:latin typeface="Impact" pitchFamily="34" charset="0"/>
                  <a:ea typeface="微软雅黑" pitchFamily="34" charset="-122"/>
                </a:rPr>
                <a:t>中可供分配利润为依据。</a:t>
              </a:r>
              <a:endParaRPr lang="en-US" altLang="zh-CN" sz="1200" kern="0" dirty="0">
                <a:solidFill>
                  <a:sysClr val="window" lastClr="FFFFFF"/>
                </a:solidFill>
                <a:latin typeface="Impact" pitchFamily="34" charset="0"/>
                <a:ea typeface="微软雅黑" pitchFamily="34" charset="-122"/>
              </a:endParaRPr>
            </a:p>
            <a:p>
              <a:pPr marL="171450" lvl="0" indent="-171450" defTabSz="914400">
                <a:buFont typeface="Wingdings" panose="05000000000000000000" pitchFamily="2" charset="2"/>
                <a:buChar char="n"/>
                <a:defRPr/>
              </a:pPr>
              <a:r>
                <a:rPr lang="zh-CN" altLang="en-US" sz="1200" kern="0" dirty="0">
                  <a:solidFill>
                    <a:sysClr val="window" lastClr="FFFFFF"/>
                  </a:solidFill>
                  <a:latin typeface="Impact" pitchFamily="34" charset="0"/>
                  <a:ea typeface="微软雅黑" pitchFamily="34" charset="-122"/>
                </a:rPr>
                <a:t>为避免出现超分配的情况，公司应当</a:t>
              </a:r>
              <a:r>
                <a:rPr lang="zh-CN" altLang="en-US" sz="1200" b="1" kern="0" dirty="0">
                  <a:solidFill>
                    <a:srgbClr val="C00000"/>
                  </a:solidFill>
                  <a:latin typeface="Impact" pitchFamily="34" charset="0"/>
                  <a:ea typeface="微软雅黑" pitchFamily="34" charset="-122"/>
                </a:rPr>
                <a:t>以合并报表、母公司报表中可供分配利润孰低的原</a:t>
              </a:r>
              <a:r>
                <a:rPr lang="zh-CN" altLang="en-US" sz="1200" kern="0" dirty="0">
                  <a:solidFill>
                    <a:sysClr val="window" lastClr="FFFFFF"/>
                  </a:solidFill>
                  <a:latin typeface="Impact" pitchFamily="34" charset="0"/>
                  <a:ea typeface="微软雅黑" pitchFamily="34" charset="-122"/>
                </a:rPr>
                <a:t>则来确定具体分配比例。</a:t>
              </a:r>
            </a:p>
          </p:txBody>
        </p:sp>
        <p:sp>
          <p:nvSpPr>
            <p:cNvPr id="16" name="AutoShape 27"/>
            <p:cNvSpPr>
              <a:spLocks noChangeArrowheads="1"/>
            </p:cNvSpPr>
            <p:nvPr/>
          </p:nvSpPr>
          <p:spPr bwMode="auto">
            <a:xfrm rot="10800000">
              <a:off x="4714875" y="4017963"/>
              <a:ext cx="2735263" cy="403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2676FF">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7" name="浅色1"/>
          <p:cNvGrpSpPr/>
          <p:nvPr/>
        </p:nvGrpSpPr>
        <p:grpSpPr>
          <a:xfrm>
            <a:off x="2583296" y="1075886"/>
            <a:ext cx="950045" cy="1035456"/>
            <a:chOff x="1317699" y="3861048"/>
            <a:chExt cx="1459921" cy="1591171"/>
          </a:xfrm>
        </p:grpSpPr>
        <p:sp>
          <p:nvSpPr>
            <p:cNvPr id="18" name="椭圆 17"/>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9"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4D4D4D"/>
                  </a:solidFill>
                  <a:effectLst/>
                  <a:uLnTx/>
                  <a:uFillTx/>
                  <a:latin typeface="Impact" pitchFamily="34" charset="0"/>
                  <a:ea typeface="微软雅黑" pitchFamily="34" charset="-122"/>
                </a:rPr>
                <a:t>1</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endParaRPr>
            </a:p>
          </p:txBody>
        </p:sp>
        <p:sp>
          <p:nvSpPr>
            <p:cNvPr id="20"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1" name="浅色2"/>
          <p:cNvGrpSpPr/>
          <p:nvPr/>
        </p:nvGrpSpPr>
        <p:grpSpPr>
          <a:xfrm>
            <a:off x="5582083" y="1075886"/>
            <a:ext cx="950045" cy="1035456"/>
            <a:chOff x="1317699" y="3861048"/>
            <a:chExt cx="1459921" cy="1591171"/>
          </a:xfrm>
        </p:grpSpPr>
        <p:sp>
          <p:nvSpPr>
            <p:cNvPr id="22" name="椭圆 21"/>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3"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4D4D4D"/>
                  </a:solidFill>
                  <a:effectLst/>
                  <a:uLnTx/>
                  <a:uFillTx/>
                  <a:latin typeface="Impact" pitchFamily="34" charset="0"/>
                  <a:ea typeface="微软雅黑" pitchFamily="34" charset="-122"/>
                </a:rPr>
                <a:t>2</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endParaRPr>
            </a:p>
          </p:txBody>
        </p:sp>
        <p:sp>
          <p:nvSpPr>
            <p:cNvPr id="24"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5" name="浅色4"/>
          <p:cNvGrpSpPr/>
          <p:nvPr/>
        </p:nvGrpSpPr>
        <p:grpSpPr>
          <a:xfrm>
            <a:off x="2583296" y="3370089"/>
            <a:ext cx="950045" cy="1035456"/>
            <a:chOff x="1317699" y="3861048"/>
            <a:chExt cx="1459921" cy="1591171"/>
          </a:xfrm>
        </p:grpSpPr>
        <p:sp>
          <p:nvSpPr>
            <p:cNvPr id="26" name="椭圆 25"/>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7"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4D4D4D"/>
                  </a:solidFill>
                  <a:effectLst/>
                  <a:uLnTx/>
                  <a:uFillTx/>
                  <a:latin typeface="Impact" pitchFamily="34" charset="0"/>
                  <a:ea typeface="微软雅黑" pitchFamily="34" charset="-122"/>
                </a:rPr>
                <a:t>3</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endParaRPr>
            </a:p>
          </p:txBody>
        </p:sp>
        <p:sp>
          <p:nvSpPr>
            <p:cNvPr id="28"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9" name="浅色3"/>
          <p:cNvGrpSpPr/>
          <p:nvPr/>
        </p:nvGrpSpPr>
        <p:grpSpPr>
          <a:xfrm>
            <a:off x="5610661" y="3370089"/>
            <a:ext cx="950045" cy="1035456"/>
            <a:chOff x="1317699" y="3861048"/>
            <a:chExt cx="1459921" cy="1591171"/>
          </a:xfrm>
        </p:grpSpPr>
        <p:sp>
          <p:nvSpPr>
            <p:cNvPr id="30" name="椭圆 29"/>
            <p:cNvSpPr/>
            <p:nvPr/>
          </p:nvSpPr>
          <p:spPr>
            <a:xfrm>
              <a:off x="1420755" y="5217125"/>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31" name="Oval 19"/>
            <p:cNvSpPr>
              <a:spLocks noChangeArrowheads="1"/>
            </p:cNvSpPr>
            <p:nvPr/>
          </p:nvSpPr>
          <p:spPr bwMode="auto">
            <a:xfrm>
              <a:off x="1317699" y="3861048"/>
              <a:ext cx="1459921" cy="1460252"/>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4D4D4D"/>
                  </a:solidFill>
                  <a:effectLst/>
                  <a:uLnTx/>
                  <a:uFillTx/>
                  <a:latin typeface="Impact" pitchFamily="34" charset="0"/>
                  <a:ea typeface="微软雅黑" pitchFamily="34" charset="-122"/>
                </a:rPr>
                <a:t>4</a:t>
              </a:r>
              <a:endParaRPr kumimoji="0" lang="zh-CN" altLang="en-US" sz="2800" b="0" i="0" u="none" strike="noStrike" kern="0" cap="none" spc="0" normalizeH="0" baseline="0" noProof="0" dirty="0">
                <a:ln>
                  <a:noFill/>
                </a:ln>
                <a:solidFill>
                  <a:srgbClr val="4D4D4D"/>
                </a:solidFill>
                <a:effectLst/>
                <a:uLnTx/>
                <a:uFillTx/>
                <a:latin typeface="Impact" pitchFamily="34" charset="0"/>
                <a:ea typeface="微软雅黑" pitchFamily="34" charset="-122"/>
              </a:endParaRPr>
            </a:p>
          </p:txBody>
        </p:sp>
        <p:sp>
          <p:nvSpPr>
            <p:cNvPr id="32" name="未知"/>
            <p:cNvSpPr>
              <a:spLocks/>
            </p:cNvSpPr>
            <p:nvPr/>
          </p:nvSpPr>
          <p:spPr bwMode="auto">
            <a:xfrm>
              <a:off x="1485155" y="3894548"/>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childTnLst>
                          </p:cTn>
                        </p:par>
                        <p:par>
                          <p:cTn id="41" fill="hold">
                            <p:stCondLst>
                              <p:cond delay="500"/>
                            </p:stCondLst>
                            <p:childTnLst>
                              <p:par>
                                <p:cTn id="42" presetID="53" presetClass="entr" presetSubtype="1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500"/>
                            </p:stCondLst>
                            <p:childTnLst>
                              <p:par>
                                <p:cTn id="55" presetID="53" presetClass="entr" presetSubtype="16"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F9C1A9BE-D9C2-48F8-B15D-FF14F95B1154}"/>
              </a:ext>
            </a:extLst>
          </p:cNvPr>
          <p:cNvSpPr>
            <a:spLocks noGrp="1"/>
          </p:cNvSpPr>
          <p:nvPr>
            <p:ph type="ftr" sz="quarter" idx="11"/>
          </p:nvPr>
        </p:nvSpPr>
        <p:spPr/>
        <p:txBody>
          <a:bodyPr/>
          <a:lstStyle/>
          <a:p>
            <a:pPr>
              <a:defRPr/>
            </a:pPr>
            <a:r>
              <a:rPr lang="en-US" altLang="zh-CN" dirty="0"/>
              <a:t>12</a:t>
            </a:r>
          </a:p>
        </p:txBody>
      </p:sp>
      <p:sp>
        <p:nvSpPr>
          <p:cNvPr id="3" name="矩形 2">
            <a:extLst>
              <a:ext uri="{FF2B5EF4-FFF2-40B4-BE49-F238E27FC236}">
                <a16:creationId xmlns="" xmlns:a16="http://schemas.microsoft.com/office/drawing/2014/main" id="{ECB2845E-9DBC-4165-AB8F-455CFBD7D010}"/>
              </a:ext>
            </a:extLst>
          </p:cNvPr>
          <p:cNvSpPr/>
          <p:nvPr/>
        </p:nvSpPr>
        <p:spPr>
          <a:xfrm>
            <a:off x="536986"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测一测</a:t>
            </a:r>
            <a:endParaRPr lang="en-GB" altLang="en-GB" sz="2800" b="1" dirty="0">
              <a:solidFill>
                <a:schemeClr val="bg1"/>
              </a:solidFill>
              <a:latin typeface="微软雅黑" pitchFamily="34" charset="-122"/>
              <a:ea typeface="微软雅黑" pitchFamily="34" charset="-122"/>
            </a:endParaRPr>
          </a:p>
        </p:txBody>
      </p:sp>
      <p:grpSp>
        <p:nvGrpSpPr>
          <p:cNvPr id="148" name="组合 147">
            <a:extLst>
              <a:ext uri="{FF2B5EF4-FFF2-40B4-BE49-F238E27FC236}">
                <a16:creationId xmlns="" xmlns:a16="http://schemas.microsoft.com/office/drawing/2014/main" id="{D9222A08-A909-45B8-8D36-17E8E57A58D8}"/>
              </a:ext>
            </a:extLst>
          </p:cNvPr>
          <p:cNvGrpSpPr/>
          <p:nvPr/>
        </p:nvGrpSpPr>
        <p:grpSpPr>
          <a:xfrm>
            <a:off x="598937" y="1289719"/>
            <a:ext cx="1024564" cy="2385571"/>
            <a:chOff x="-3596645" y="2265093"/>
            <a:chExt cx="2013514" cy="4688219"/>
          </a:xfrm>
          <a:solidFill>
            <a:schemeClr val="tx1">
              <a:lumMod val="65000"/>
              <a:lumOff val="35000"/>
            </a:schemeClr>
          </a:solidFill>
        </p:grpSpPr>
        <p:sp>
          <p:nvSpPr>
            <p:cNvPr id="149" name="Freeform 151">
              <a:extLst>
                <a:ext uri="{FF2B5EF4-FFF2-40B4-BE49-F238E27FC236}">
                  <a16:creationId xmlns="" xmlns:a16="http://schemas.microsoft.com/office/drawing/2014/main" id="{7F4CC4E0-9C63-48EB-8394-7771A4684AB0}"/>
                </a:ext>
              </a:extLst>
            </p:cNvPr>
            <p:cNvSpPr>
              <a:spLocks/>
            </p:cNvSpPr>
            <p:nvPr/>
          </p:nvSpPr>
          <p:spPr bwMode="auto">
            <a:xfrm flipV="1">
              <a:off x="-1965719" y="2265093"/>
              <a:ext cx="382588" cy="434975"/>
            </a:xfrm>
            <a:custGeom>
              <a:avLst/>
              <a:gdLst>
                <a:gd name="T0" fmla="*/ 230 w 1057"/>
                <a:gd name="T1" fmla="*/ 1049 h 1207"/>
                <a:gd name="T2" fmla="*/ 831 w 1057"/>
                <a:gd name="T3" fmla="*/ 1139 h 1207"/>
                <a:gd name="T4" fmla="*/ 1049 w 1057"/>
                <a:gd name="T5" fmla="*/ 881 h 1207"/>
                <a:gd name="T6" fmla="*/ 876 w 1057"/>
                <a:gd name="T7" fmla="*/ 412 h 1207"/>
                <a:gd name="T8" fmla="*/ 373 w 1057"/>
                <a:gd name="T9" fmla="*/ 268 h 1207"/>
                <a:gd name="T10" fmla="*/ 244 w 1057"/>
                <a:gd name="T11" fmla="*/ 50 h 1207"/>
                <a:gd name="T12" fmla="*/ 48 w 1057"/>
                <a:gd name="T13" fmla="*/ 33 h 1207"/>
                <a:gd name="T14" fmla="*/ 201 w 1057"/>
                <a:gd name="T15" fmla="*/ 439 h 1207"/>
                <a:gd name="T16" fmla="*/ 688 w 1057"/>
                <a:gd name="T17" fmla="*/ 559 h 1207"/>
                <a:gd name="T18" fmla="*/ 791 w 1057"/>
                <a:gd name="T19" fmla="*/ 813 h 1207"/>
                <a:gd name="T20" fmla="*/ 577 w 1057"/>
                <a:gd name="T21" fmla="*/ 950 h 1207"/>
                <a:gd name="T22" fmla="*/ 365 w 1057"/>
                <a:gd name="T23" fmla="*/ 841 h 1207"/>
                <a:gd name="T24" fmla="*/ 167 w 1057"/>
                <a:gd name="T25" fmla="*/ 874 h 1207"/>
                <a:gd name="T26" fmla="*/ 230 w 1057"/>
                <a:gd name="T27" fmla="*/ 1049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7" h="1207">
                  <a:moveTo>
                    <a:pt x="230" y="1049"/>
                  </a:moveTo>
                  <a:cubicBezTo>
                    <a:pt x="387" y="1207"/>
                    <a:pt x="632" y="1193"/>
                    <a:pt x="831" y="1139"/>
                  </a:cubicBezTo>
                  <a:cubicBezTo>
                    <a:pt x="935" y="1091"/>
                    <a:pt x="1016" y="990"/>
                    <a:pt x="1049" y="881"/>
                  </a:cubicBezTo>
                  <a:cubicBezTo>
                    <a:pt x="1057" y="714"/>
                    <a:pt x="1018" y="517"/>
                    <a:pt x="876" y="412"/>
                  </a:cubicBezTo>
                  <a:cubicBezTo>
                    <a:pt x="741" y="286"/>
                    <a:pt x="540" y="313"/>
                    <a:pt x="373" y="268"/>
                  </a:cubicBezTo>
                  <a:cubicBezTo>
                    <a:pt x="316" y="204"/>
                    <a:pt x="292" y="120"/>
                    <a:pt x="244" y="50"/>
                  </a:cubicBezTo>
                  <a:cubicBezTo>
                    <a:pt x="189" y="0"/>
                    <a:pt x="113" y="30"/>
                    <a:pt x="48" y="33"/>
                  </a:cubicBezTo>
                  <a:cubicBezTo>
                    <a:pt x="0" y="189"/>
                    <a:pt x="104" y="328"/>
                    <a:pt x="201" y="439"/>
                  </a:cubicBezTo>
                  <a:cubicBezTo>
                    <a:pt x="357" y="501"/>
                    <a:pt x="528" y="511"/>
                    <a:pt x="688" y="559"/>
                  </a:cubicBezTo>
                  <a:cubicBezTo>
                    <a:pt x="769" y="613"/>
                    <a:pt x="807" y="718"/>
                    <a:pt x="791" y="813"/>
                  </a:cubicBezTo>
                  <a:cubicBezTo>
                    <a:pt x="801" y="924"/>
                    <a:pt x="658" y="935"/>
                    <a:pt x="577" y="950"/>
                  </a:cubicBezTo>
                  <a:cubicBezTo>
                    <a:pt x="485" y="970"/>
                    <a:pt x="430" y="887"/>
                    <a:pt x="365" y="841"/>
                  </a:cubicBezTo>
                  <a:cubicBezTo>
                    <a:pt x="297" y="822"/>
                    <a:pt x="231" y="856"/>
                    <a:pt x="167" y="874"/>
                  </a:cubicBezTo>
                  <a:cubicBezTo>
                    <a:pt x="175" y="936"/>
                    <a:pt x="174" y="1008"/>
                    <a:pt x="230" y="10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52">
              <a:extLst>
                <a:ext uri="{FF2B5EF4-FFF2-40B4-BE49-F238E27FC236}">
                  <a16:creationId xmlns="" xmlns:a16="http://schemas.microsoft.com/office/drawing/2014/main" id="{9CC6E3AB-B76C-4E5D-A741-60DE98D65DE5}"/>
                </a:ext>
              </a:extLst>
            </p:cNvPr>
            <p:cNvSpPr>
              <a:spLocks/>
            </p:cNvSpPr>
            <p:nvPr/>
          </p:nvSpPr>
          <p:spPr bwMode="auto">
            <a:xfrm flipV="1">
              <a:off x="-3024581" y="2674668"/>
              <a:ext cx="876300" cy="827088"/>
            </a:xfrm>
            <a:custGeom>
              <a:avLst/>
              <a:gdLst>
                <a:gd name="T0" fmla="*/ 1013 w 2422"/>
                <a:gd name="T1" fmla="*/ 2232 h 2291"/>
                <a:gd name="T2" fmla="*/ 1922 w 2422"/>
                <a:gd name="T3" fmla="*/ 2015 h 2291"/>
                <a:gd name="T4" fmla="*/ 2302 w 2422"/>
                <a:gd name="T5" fmla="*/ 1443 h 2291"/>
                <a:gd name="T6" fmla="*/ 1934 w 2422"/>
                <a:gd name="T7" fmla="*/ 296 h 2291"/>
                <a:gd name="T8" fmla="*/ 1439 w 2422"/>
                <a:gd name="T9" fmla="*/ 62 h 2291"/>
                <a:gd name="T10" fmla="*/ 659 w 2422"/>
                <a:gd name="T11" fmla="*/ 192 h 2291"/>
                <a:gd name="T12" fmla="*/ 137 w 2422"/>
                <a:gd name="T13" fmla="*/ 918 h 2291"/>
                <a:gd name="T14" fmla="*/ 1013 w 2422"/>
                <a:gd name="T15" fmla="*/ 2232 h 2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2" h="2291">
                  <a:moveTo>
                    <a:pt x="1013" y="2232"/>
                  </a:moveTo>
                  <a:cubicBezTo>
                    <a:pt x="1326" y="2291"/>
                    <a:pt x="1677" y="2229"/>
                    <a:pt x="1922" y="2015"/>
                  </a:cubicBezTo>
                  <a:cubicBezTo>
                    <a:pt x="2115" y="1879"/>
                    <a:pt x="2228" y="1663"/>
                    <a:pt x="2302" y="1443"/>
                  </a:cubicBezTo>
                  <a:cubicBezTo>
                    <a:pt x="2422" y="1035"/>
                    <a:pt x="2269" y="558"/>
                    <a:pt x="1934" y="296"/>
                  </a:cubicBezTo>
                  <a:cubicBezTo>
                    <a:pt x="1802" y="163"/>
                    <a:pt x="1615" y="109"/>
                    <a:pt x="1439" y="62"/>
                  </a:cubicBezTo>
                  <a:cubicBezTo>
                    <a:pt x="1173" y="0"/>
                    <a:pt x="899" y="74"/>
                    <a:pt x="659" y="192"/>
                  </a:cubicBezTo>
                  <a:cubicBezTo>
                    <a:pt x="399" y="355"/>
                    <a:pt x="211" y="621"/>
                    <a:pt x="137" y="918"/>
                  </a:cubicBezTo>
                  <a:cubicBezTo>
                    <a:pt x="0" y="1495"/>
                    <a:pt x="423" y="2145"/>
                    <a:pt x="1013" y="223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58">
              <a:extLst>
                <a:ext uri="{FF2B5EF4-FFF2-40B4-BE49-F238E27FC236}">
                  <a16:creationId xmlns="" xmlns:a16="http://schemas.microsoft.com/office/drawing/2014/main" id="{0663AC54-8D3F-4AFF-9103-59833D9C1F7F}"/>
                </a:ext>
              </a:extLst>
            </p:cNvPr>
            <p:cNvSpPr>
              <a:spLocks/>
            </p:cNvSpPr>
            <p:nvPr/>
          </p:nvSpPr>
          <p:spPr bwMode="auto">
            <a:xfrm flipV="1">
              <a:off x="-2045093" y="2728643"/>
              <a:ext cx="171450" cy="128587"/>
            </a:xfrm>
            <a:custGeom>
              <a:avLst/>
              <a:gdLst>
                <a:gd name="T0" fmla="*/ 170 w 473"/>
                <a:gd name="T1" fmla="*/ 314 h 354"/>
                <a:gd name="T2" fmla="*/ 384 w 473"/>
                <a:gd name="T3" fmla="*/ 93 h 354"/>
                <a:gd name="T4" fmla="*/ 43 w 473"/>
                <a:gd name="T5" fmla="*/ 143 h 354"/>
                <a:gd name="T6" fmla="*/ 170 w 473"/>
                <a:gd name="T7" fmla="*/ 314 h 354"/>
              </a:gdLst>
              <a:ahLst/>
              <a:cxnLst>
                <a:cxn ang="0">
                  <a:pos x="T0" y="T1"/>
                </a:cxn>
                <a:cxn ang="0">
                  <a:pos x="T2" y="T3"/>
                </a:cxn>
                <a:cxn ang="0">
                  <a:pos x="T4" y="T5"/>
                </a:cxn>
                <a:cxn ang="0">
                  <a:pos x="T6" y="T7"/>
                </a:cxn>
              </a:cxnLst>
              <a:rect l="0" t="0" r="r" b="b"/>
              <a:pathLst>
                <a:path w="473" h="354">
                  <a:moveTo>
                    <a:pt x="170" y="314"/>
                  </a:moveTo>
                  <a:cubicBezTo>
                    <a:pt x="286" y="354"/>
                    <a:pt x="473" y="222"/>
                    <a:pt x="384" y="93"/>
                  </a:cubicBezTo>
                  <a:cubicBezTo>
                    <a:pt x="292" y="2"/>
                    <a:pt x="88" y="0"/>
                    <a:pt x="43" y="143"/>
                  </a:cubicBezTo>
                  <a:cubicBezTo>
                    <a:pt x="0" y="228"/>
                    <a:pt x="110" y="280"/>
                    <a:pt x="170" y="3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61">
              <a:extLst>
                <a:ext uri="{FF2B5EF4-FFF2-40B4-BE49-F238E27FC236}">
                  <a16:creationId xmlns="" xmlns:a16="http://schemas.microsoft.com/office/drawing/2014/main" id="{999CCE07-8C5B-44A3-972B-8B50C8AED3ED}"/>
                </a:ext>
              </a:extLst>
            </p:cNvPr>
            <p:cNvSpPr>
              <a:spLocks/>
            </p:cNvSpPr>
            <p:nvPr/>
          </p:nvSpPr>
          <p:spPr bwMode="auto">
            <a:xfrm flipV="1">
              <a:off x="-2803900" y="6581526"/>
              <a:ext cx="153988" cy="153988"/>
            </a:xfrm>
            <a:custGeom>
              <a:avLst/>
              <a:gdLst>
                <a:gd name="T0" fmla="*/ 0 w 425"/>
                <a:gd name="T1" fmla="*/ 0 h 429"/>
                <a:gd name="T2" fmla="*/ 425 w 425"/>
                <a:gd name="T3" fmla="*/ 429 h 429"/>
                <a:gd name="T4" fmla="*/ 0 w 425"/>
                <a:gd name="T5" fmla="*/ 0 h 429"/>
              </a:gdLst>
              <a:ahLst/>
              <a:cxnLst>
                <a:cxn ang="0">
                  <a:pos x="T0" y="T1"/>
                </a:cxn>
                <a:cxn ang="0">
                  <a:pos x="T2" y="T3"/>
                </a:cxn>
                <a:cxn ang="0">
                  <a:pos x="T4" y="T5"/>
                </a:cxn>
              </a:cxnLst>
              <a:rect l="0" t="0" r="r" b="b"/>
              <a:pathLst>
                <a:path w="425" h="429">
                  <a:moveTo>
                    <a:pt x="0" y="0"/>
                  </a:moveTo>
                  <a:cubicBezTo>
                    <a:pt x="131" y="153"/>
                    <a:pt x="278" y="292"/>
                    <a:pt x="425" y="429"/>
                  </a:cubicBezTo>
                  <a:cubicBezTo>
                    <a:pt x="294" y="276"/>
                    <a:pt x="148" y="136"/>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53" name="组合 152">
              <a:extLst>
                <a:ext uri="{FF2B5EF4-FFF2-40B4-BE49-F238E27FC236}">
                  <a16:creationId xmlns="" xmlns:a16="http://schemas.microsoft.com/office/drawing/2014/main" id="{7433A0E3-71D0-4E18-BB64-AA004AE61409}"/>
                </a:ext>
              </a:extLst>
            </p:cNvPr>
            <p:cNvGrpSpPr/>
            <p:nvPr/>
          </p:nvGrpSpPr>
          <p:grpSpPr>
            <a:xfrm>
              <a:off x="-3596645" y="2947718"/>
              <a:ext cx="1879600" cy="4005594"/>
              <a:chOff x="-3596645" y="2947718"/>
              <a:chExt cx="1879600" cy="4005594"/>
            </a:xfrm>
            <a:grpFill/>
          </p:grpSpPr>
          <p:sp>
            <p:nvSpPr>
              <p:cNvPr id="154" name="Freeform 154">
                <a:extLst>
                  <a:ext uri="{FF2B5EF4-FFF2-40B4-BE49-F238E27FC236}">
                    <a16:creationId xmlns="" xmlns:a16="http://schemas.microsoft.com/office/drawing/2014/main" id="{35A4AC54-99DC-4F9B-90FB-8090231F3063}"/>
                  </a:ext>
                </a:extLst>
              </p:cNvPr>
              <p:cNvSpPr>
                <a:spLocks/>
              </p:cNvSpPr>
              <p:nvPr/>
            </p:nvSpPr>
            <p:spPr bwMode="auto">
              <a:xfrm flipV="1">
                <a:off x="-2587908" y="5885558"/>
                <a:ext cx="449263" cy="1067754"/>
              </a:xfrm>
              <a:custGeom>
                <a:avLst/>
                <a:gdLst>
                  <a:gd name="T0" fmla="*/ 724 w 1239"/>
                  <a:gd name="T1" fmla="*/ 1968 h 2472"/>
                  <a:gd name="T2" fmla="*/ 1239 w 1239"/>
                  <a:gd name="T3" fmla="*/ 2472 h 2472"/>
                  <a:gd name="T4" fmla="*/ 1235 w 1239"/>
                  <a:gd name="T5" fmla="*/ 702 h 2472"/>
                  <a:gd name="T6" fmla="*/ 871 w 1239"/>
                  <a:gd name="T7" fmla="*/ 128 h 2472"/>
                  <a:gd name="T8" fmla="*/ 155 w 1239"/>
                  <a:gd name="T9" fmla="*/ 278 h 2472"/>
                  <a:gd name="T10" fmla="*/ 9 w 1239"/>
                  <a:gd name="T11" fmla="*/ 668 h 2472"/>
                  <a:gd name="T12" fmla="*/ 11 w 1239"/>
                  <a:gd name="T13" fmla="*/ 1242 h 2472"/>
                  <a:gd name="T14" fmla="*/ 316 w 1239"/>
                  <a:gd name="T15" fmla="*/ 1533 h 2472"/>
                  <a:gd name="T16" fmla="*/ 582 w 1239"/>
                  <a:gd name="T17" fmla="*/ 1801 h 2472"/>
                  <a:gd name="T18" fmla="*/ 724 w 1239"/>
                  <a:gd name="T19" fmla="*/ 1968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2472">
                    <a:moveTo>
                      <a:pt x="724" y="1968"/>
                    </a:moveTo>
                    <a:cubicBezTo>
                      <a:pt x="904" y="2128"/>
                      <a:pt x="1062" y="2310"/>
                      <a:pt x="1239" y="2472"/>
                    </a:cubicBezTo>
                    <a:cubicBezTo>
                      <a:pt x="1230" y="1882"/>
                      <a:pt x="1238" y="1292"/>
                      <a:pt x="1235" y="702"/>
                    </a:cubicBezTo>
                    <a:cubicBezTo>
                      <a:pt x="1237" y="463"/>
                      <a:pt x="1094" y="222"/>
                      <a:pt x="871" y="128"/>
                    </a:cubicBezTo>
                    <a:cubicBezTo>
                      <a:pt x="633" y="0"/>
                      <a:pt x="334" y="92"/>
                      <a:pt x="155" y="278"/>
                    </a:cubicBezTo>
                    <a:cubicBezTo>
                      <a:pt x="78" y="395"/>
                      <a:pt x="6" y="524"/>
                      <a:pt x="9" y="668"/>
                    </a:cubicBezTo>
                    <a:cubicBezTo>
                      <a:pt x="5" y="859"/>
                      <a:pt x="0" y="1051"/>
                      <a:pt x="11" y="1242"/>
                    </a:cubicBezTo>
                    <a:cubicBezTo>
                      <a:pt x="106" y="1345"/>
                      <a:pt x="205" y="1446"/>
                      <a:pt x="316" y="1533"/>
                    </a:cubicBezTo>
                    <a:cubicBezTo>
                      <a:pt x="392" y="1634"/>
                      <a:pt x="474" y="1733"/>
                      <a:pt x="582" y="1801"/>
                    </a:cubicBezTo>
                    <a:cubicBezTo>
                      <a:pt x="646" y="1842"/>
                      <a:pt x="671" y="1918"/>
                      <a:pt x="724" y="19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55" name="组合 154">
                <a:extLst>
                  <a:ext uri="{FF2B5EF4-FFF2-40B4-BE49-F238E27FC236}">
                    <a16:creationId xmlns="" xmlns:a16="http://schemas.microsoft.com/office/drawing/2014/main" id="{31BAFF6E-F138-438D-8FFC-D87109D1B833}"/>
                  </a:ext>
                </a:extLst>
              </p:cNvPr>
              <p:cNvGrpSpPr/>
              <p:nvPr/>
            </p:nvGrpSpPr>
            <p:grpSpPr>
              <a:xfrm>
                <a:off x="-3596645" y="2947718"/>
                <a:ext cx="1879600" cy="3978275"/>
                <a:chOff x="-3596645" y="2947718"/>
                <a:chExt cx="1879600" cy="3978275"/>
              </a:xfrm>
              <a:grpFill/>
            </p:grpSpPr>
            <p:sp>
              <p:nvSpPr>
                <p:cNvPr id="156" name="Freeform 153">
                  <a:extLst>
                    <a:ext uri="{FF2B5EF4-FFF2-40B4-BE49-F238E27FC236}">
                      <a16:creationId xmlns="" xmlns:a16="http://schemas.microsoft.com/office/drawing/2014/main" id="{E706188B-50D1-46A4-8837-1270CB5976E7}"/>
                    </a:ext>
                  </a:extLst>
                </p:cNvPr>
                <p:cNvSpPr>
                  <a:spLocks noEditPoints="1"/>
                </p:cNvSpPr>
                <p:nvPr/>
              </p:nvSpPr>
              <p:spPr bwMode="auto">
                <a:xfrm flipV="1">
                  <a:off x="-3596645" y="2947718"/>
                  <a:ext cx="1879600" cy="3978275"/>
                </a:xfrm>
                <a:custGeom>
                  <a:avLst/>
                  <a:gdLst>
                    <a:gd name="T0" fmla="*/ 1575 w 5194"/>
                    <a:gd name="T1" fmla="*/ 11022 h 11022"/>
                    <a:gd name="T2" fmla="*/ 773 w 5194"/>
                    <a:gd name="T3" fmla="*/ 9725 h 11022"/>
                    <a:gd name="T4" fmla="*/ 1845 w 5194"/>
                    <a:gd name="T5" fmla="*/ 9240 h 11022"/>
                    <a:gd name="T6" fmla="*/ 4237 w 5194"/>
                    <a:gd name="T7" fmla="*/ 9048 h 11022"/>
                    <a:gd name="T8" fmla="*/ 5048 w 5194"/>
                    <a:gd name="T9" fmla="*/ 7437 h 11022"/>
                    <a:gd name="T10" fmla="*/ 4416 w 5194"/>
                    <a:gd name="T11" fmla="*/ 5714 h 11022"/>
                    <a:gd name="T12" fmla="*/ 5138 w 5194"/>
                    <a:gd name="T13" fmla="*/ 4998 h 11022"/>
                    <a:gd name="T14" fmla="*/ 4562 w 5194"/>
                    <a:gd name="T15" fmla="*/ 4582 h 11022"/>
                    <a:gd name="T16" fmla="*/ 4365 w 5194"/>
                    <a:gd name="T17" fmla="*/ 5270 h 11022"/>
                    <a:gd name="T18" fmla="*/ 4351 w 5194"/>
                    <a:gd name="T19" fmla="*/ 6587 h 11022"/>
                    <a:gd name="T20" fmla="*/ 4050 w 5194"/>
                    <a:gd name="T21" fmla="*/ 6090 h 11022"/>
                    <a:gd name="T22" fmla="*/ 1632 w 5194"/>
                    <a:gd name="T23" fmla="*/ 8491 h 11022"/>
                    <a:gd name="T24" fmla="*/ 1943 w 5194"/>
                    <a:gd name="T25" fmla="*/ 8159 h 11022"/>
                    <a:gd name="T26" fmla="*/ 2361 w 5194"/>
                    <a:gd name="T27" fmla="*/ 7743 h 11022"/>
                    <a:gd name="T28" fmla="*/ 2775 w 5194"/>
                    <a:gd name="T29" fmla="*/ 7341 h 11022"/>
                    <a:gd name="T30" fmla="*/ 3200 w 5194"/>
                    <a:gd name="T31" fmla="*/ 6936 h 11022"/>
                    <a:gd name="T32" fmla="*/ 3231 w 5194"/>
                    <a:gd name="T33" fmla="*/ 6901 h 11022"/>
                    <a:gd name="T34" fmla="*/ 3615 w 5194"/>
                    <a:gd name="T35" fmla="*/ 6484 h 11022"/>
                    <a:gd name="T36" fmla="*/ 4043 w 5194"/>
                    <a:gd name="T37" fmla="*/ 6089 h 11022"/>
                    <a:gd name="T38" fmla="*/ 4041 w 5194"/>
                    <a:gd name="T39" fmla="*/ 2466 h 11022"/>
                    <a:gd name="T40" fmla="*/ 3231 w 5194"/>
                    <a:gd name="T41" fmla="*/ 1667 h 11022"/>
                    <a:gd name="T42" fmla="*/ 3028 w 5194"/>
                    <a:gd name="T43" fmla="*/ 1453 h 11022"/>
                    <a:gd name="T44" fmla="*/ 2816 w 5194"/>
                    <a:gd name="T45" fmla="*/ 1309 h 11022"/>
                    <a:gd name="T46" fmla="*/ 2601 w 5194"/>
                    <a:gd name="T47" fmla="*/ 5114 h 11022"/>
                    <a:gd name="T48" fmla="*/ 2603 w 5194"/>
                    <a:gd name="T49" fmla="*/ 986 h 11022"/>
                    <a:gd name="T50" fmla="*/ 2595 w 5194"/>
                    <a:gd name="T51" fmla="*/ 961 h 11022"/>
                    <a:gd name="T52" fmla="*/ 2095 w 5194"/>
                    <a:gd name="T53" fmla="*/ 72 h 11022"/>
                    <a:gd name="T54" fmla="*/ 1375 w 5194"/>
                    <a:gd name="T55" fmla="*/ 8521 h 11022"/>
                    <a:gd name="T56" fmla="*/ 0 w 5194"/>
                    <a:gd name="T57" fmla="*/ 9525 h 11022"/>
                    <a:gd name="T58" fmla="*/ 933 w 5194"/>
                    <a:gd name="T59" fmla="*/ 10499 h 11022"/>
                    <a:gd name="T60" fmla="*/ 2095 w 5194"/>
                    <a:gd name="T61" fmla="*/ 520 h 11022"/>
                    <a:gd name="T62" fmla="*/ 2095 w 5194"/>
                    <a:gd name="T63" fmla="*/ 520 h 1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4" h="11022">
                      <a:moveTo>
                        <a:pt x="1347" y="10949"/>
                      </a:moveTo>
                      <a:cubicBezTo>
                        <a:pt x="1418" y="10988"/>
                        <a:pt x="1495" y="11012"/>
                        <a:pt x="1575" y="11022"/>
                      </a:cubicBezTo>
                      <a:cubicBezTo>
                        <a:pt x="1482" y="10752"/>
                        <a:pt x="1498" y="10460"/>
                        <a:pt x="1588" y="10192"/>
                      </a:cubicBezTo>
                      <a:cubicBezTo>
                        <a:pt x="1296" y="10079"/>
                        <a:pt x="990" y="9960"/>
                        <a:pt x="773" y="9725"/>
                      </a:cubicBezTo>
                      <a:cubicBezTo>
                        <a:pt x="936" y="9564"/>
                        <a:pt x="1135" y="9437"/>
                        <a:pt x="1355" y="9369"/>
                      </a:cubicBezTo>
                      <a:cubicBezTo>
                        <a:pt x="1515" y="9317"/>
                        <a:pt x="1673" y="9239"/>
                        <a:pt x="1845" y="9240"/>
                      </a:cubicBezTo>
                      <a:cubicBezTo>
                        <a:pt x="2467" y="9240"/>
                        <a:pt x="3090" y="9242"/>
                        <a:pt x="3713" y="9240"/>
                      </a:cubicBezTo>
                      <a:cubicBezTo>
                        <a:pt x="3899" y="9221"/>
                        <a:pt x="4092" y="9172"/>
                        <a:pt x="4237" y="9048"/>
                      </a:cubicBezTo>
                      <a:cubicBezTo>
                        <a:pt x="4476" y="8881"/>
                        <a:pt x="4638" y="8634"/>
                        <a:pt x="4766" y="8377"/>
                      </a:cubicBezTo>
                      <a:cubicBezTo>
                        <a:pt x="4887" y="8073"/>
                        <a:pt x="5014" y="7765"/>
                        <a:pt x="5048" y="7437"/>
                      </a:cubicBezTo>
                      <a:cubicBezTo>
                        <a:pt x="5194" y="6630"/>
                        <a:pt x="5192" y="5806"/>
                        <a:pt x="5153" y="4989"/>
                      </a:cubicBezTo>
                      <a:cubicBezTo>
                        <a:pt x="4900" y="5224"/>
                        <a:pt x="4666" y="5478"/>
                        <a:pt x="4416" y="5714"/>
                      </a:cubicBezTo>
                      <a:cubicBezTo>
                        <a:pt x="4479" y="5544"/>
                        <a:pt x="4677" y="5493"/>
                        <a:pt x="4758" y="5335"/>
                      </a:cubicBezTo>
                      <a:cubicBezTo>
                        <a:pt x="4883" y="5222"/>
                        <a:pt x="4979" y="5067"/>
                        <a:pt x="5138" y="4998"/>
                      </a:cubicBezTo>
                      <a:cubicBezTo>
                        <a:pt x="5170" y="4858"/>
                        <a:pt x="5099" y="4722"/>
                        <a:pt x="5011" y="4619"/>
                      </a:cubicBezTo>
                      <a:cubicBezTo>
                        <a:pt x="4880" y="4534"/>
                        <a:pt x="4703" y="4505"/>
                        <a:pt x="4562" y="4582"/>
                      </a:cubicBezTo>
                      <a:cubicBezTo>
                        <a:pt x="4451" y="4631"/>
                        <a:pt x="4379" y="4742"/>
                        <a:pt x="4352" y="4857"/>
                      </a:cubicBezTo>
                      <a:cubicBezTo>
                        <a:pt x="4340" y="4994"/>
                        <a:pt x="4361" y="5132"/>
                        <a:pt x="4365" y="5270"/>
                      </a:cubicBezTo>
                      <a:cubicBezTo>
                        <a:pt x="4375" y="5421"/>
                        <a:pt x="4362" y="5574"/>
                        <a:pt x="4394" y="5723"/>
                      </a:cubicBezTo>
                      <a:cubicBezTo>
                        <a:pt x="4358" y="6008"/>
                        <a:pt x="4383" y="6300"/>
                        <a:pt x="4351" y="6587"/>
                      </a:cubicBezTo>
                      <a:cubicBezTo>
                        <a:pt x="4335" y="7082"/>
                        <a:pt x="4243" y="7578"/>
                        <a:pt x="4053" y="8037"/>
                      </a:cubicBezTo>
                      <a:cubicBezTo>
                        <a:pt x="4044" y="7388"/>
                        <a:pt x="4050" y="6739"/>
                        <a:pt x="4050" y="6090"/>
                      </a:cubicBezTo>
                      <a:cubicBezTo>
                        <a:pt x="3302" y="6831"/>
                        <a:pt x="2559" y="7575"/>
                        <a:pt x="1815" y="8321"/>
                      </a:cubicBezTo>
                      <a:cubicBezTo>
                        <a:pt x="1754" y="8378"/>
                        <a:pt x="1701" y="8445"/>
                        <a:pt x="1632" y="8491"/>
                      </a:cubicBezTo>
                      <a:cubicBezTo>
                        <a:pt x="1638" y="8422"/>
                        <a:pt x="1717" y="8410"/>
                        <a:pt x="1750" y="8358"/>
                      </a:cubicBezTo>
                      <a:cubicBezTo>
                        <a:pt x="1796" y="8274"/>
                        <a:pt x="1899" y="8245"/>
                        <a:pt x="1943" y="8159"/>
                      </a:cubicBezTo>
                      <a:cubicBezTo>
                        <a:pt x="1991" y="8068"/>
                        <a:pt x="2101" y="8040"/>
                        <a:pt x="2158" y="7955"/>
                      </a:cubicBezTo>
                      <a:cubicBezTo>
                        <a:pt x="2215" y="7876"/>
                        <a:pt x="2275" y="7795"/>
                        <a:pt x="2361" y="7743"/>
                      </a:cubicBezTo>
                      <a:cubicBezTo>
                        <a:pt x="2464" y="7680"/>
                        <a:pt x="2503" y="7553"/>
                        <a:pt x="2607" y="7489"/>
                      </a:cubicBezTo>
                      <a:cubicBezTo>
                        <a:pt x="2650" y="7426"/>
                        <a:pt x="2718" y="7389"/>
                        <a:pt x="2775" y="7341"/>
                      </a:cubicBezTo>
                      <a:cubicBezTo>
                        <a:pt x="2845" y="7283"/>
                        <a:pt x="2876" y="7189"/>
                        <a:pt x="2957" y="7144"/>
                      </a:cubicBezTo>
                      <a:cubicBezTo>
                        <a:pt x="3037" y="7076"/>
                        <a:pt x="3086" y="6958"/>
                        <a:pt x="3200" y="6936"/>
                      </a:cubicBezTo>
                      <a:cubicBezTo>
                        <a:pt x="3198" y="6914"/>
                        <a:pt x="3195" y="6870"/>
                        <a:pt x="3193" y="6848"/>
                      </a:cubicBezTo>
                      <a:lnTo>
                        <a:pt x="3231" y="6901"/>
                      </a:lnTo>
                      <a:cubicBezTo>
                        <a:pt x="3290" y="6834"/>
                        <a:pt x="3325" y="6743"/>
                        <a:pt x="3409" y="6703"/>
                      </a:cubicBezTo>
                      <a:cubicBezTo>
                        <a:pt x="3449" y="6603"/>
                        <a:pt x="3565" y="6575"/>
                        <a:pt x="3615" y="6484"/>
                      </a:cubicBezTo>
                      <a:cubicBezTo>
                        <a:pt x="3684" y="6375"/>
                        <a:pt x="3814" y="6329"/>
                        <a:pt x="3875" y="6216"/>
                      </a:cubicBezTo>
                      <a:cubicBezTo>
                        <a:pt x="3921" y="6161"/>
                        <a:pt x="3988" y="6132"/>
                        <a:pt x="4043" y="6089"/>
                      </a:cubicBezTo>
                      <a:cubicBezTo>
                        <a:pt x="4057" y="5115"/>
                        <a:pt x="4045" y="4141"/>
                        <a:pt x="4049" y="3167"/>
                      </a:cubicBezTo>
                      <a:cubicBezTo>
                        <a:pt x="4045" y="2933"/>
                        <a:pt x="4058" y="2699"/>
                        <a:pt x="4041" y="2466"/>
                      </a:cubicBezTo>
                      <a:cubicBezTo>
                        <a:pt x="3859" y="2350"/>
                        <a:pt x="3758" y="2148"/>
                        <a:pt x="3574" y="2035"/>
                      </a:cubicBezTo>
                      <a:cubicBezTo>
                        <a:pt x="3475" y="1899"/>
                        <a:pt x="3347" y="1788"/>
                        <a:pt x="3231" y="1667"/>
                      </a:cubicBezTo>
                      <a:cubicBezTo>
                        <a:pt x="3158" y="1598"/>
                        <a:pt x="3093" y="1515"/>
                        <a:pt x="2997" y="1476"/>
                      </a:cubicBezTo>
                      <a:lnTo>
                        <a:pt x="3028" y="1453"/>
                      </a:lnTo>
                      <a:cubicBezTo>
                        <a:pt x="2982" y="1412"/>
                        <a:pt x="2937" y="1370"/>
                        <a:pt x="2893" y="1326"/>
                      </a:cubicBezTo>
                      <a:cubicBezTo>
                        <a:pt x="2874" y="1322"/>
                        <a:pt x="2835" y="1313"/>
                        <a:pt x="2816" y="1309"/>
                      </a:cubicBezTo>
                      <a:cubicBezTo>
                        <a:pt x="2823" y="2577"/>
                        <a:pt x="2820" y="3846"/>
                        <a:pt x="2817" y="5114"/>
                      </a:cubicBezTo>
                      <a:cubicBezTo>
                        <a:pt x="2745" y="5114"/>
                        <a:pt x="2673" y="5114"/>
                        <a:pt x="2601" y="5114"/>
                      </a:cubicBezTo>
                      <a:cubicBezTo>
                        <a:pt x="2595" y="3912"/>
                        <a:pt x="2600" y="2709"/>
                        <a:pt x="2598" y="1506"/>
                      </a:cubicBezTo>
                      <a:cubicBezTo>
                        <a:pt x="2601" y="1333"/>
                        <a:pt x="2591" y="1159"/>
                        <a:pt x="2603" y="986"/>
                      </a:cubicBezTo>
                      <a:cubicBezTo>
                        <a:pt x="2588" y="989"/>
                        <a:pt x="2557" y="995"/>
                        <a:pt x="2541" y="998"/>
                      </a:cubicBezTo>
                      <a:lnTo>
                        <a:pt x="2595" y="961"/>
                      </a:lnTo>
                      <a:cubicBezTo>
                        <a:pt x="2613" y="716"/>
                        <a:pt x="2607" y="443"/>
                        <a:pt x="2434" y="249"/>
                      </a:cubicBezTo>
                      <a:cubicBezTo>
                        <a:pt x="2333" y="172"/>
                        <a:pt x="2225" y="91"/>
                        <a:pt x="2095" y="72"/>
                      </a:cubicBezTo>
                      <a:cubicBezTo>
                        <a:pt x="1746" y="0"/>
                        <a:pt x="1370" y="300"/>
                        <a:pt x="1378" y="659"/>
                      </a:cubicBezTo>
                      <a:cubicBezTo>
                        <a:pt x="1376" y="3280"/>
                        <a:pt x="1381" y="5900"/>
                        <a:pt x="1375" y="8521"/>
                      </a:cubicBezTo>
                      <a:cubicBezTo>
                        <a:pt x="1016" y="8637"/>
                        <a:pt x="657" y="8782"/>
                        <a:pt x="361" y="9023"/>
                      </a:cubicBezTo>
                      <a:cubicBezTo>
                        <a:pt x="199" y="9155"/>
                        <a:pt x="80" y="9333"/>
                        <a:pt x="0" y="9525"/>
                      </a:cubicBezTo>
                      <a:cubicBezTo>
                        <a:pt x="66" y="9664"/>
                        <a:pt x="191" y="9757"/>
                        <a:pt x="298" y="9864"/>
                      </a:cubicBezTo>
                      <a:cubicBezTo>
                        <a:pt x="507" y="10078"/>
                        <a:pt x="720" y="10288"/>
                        <a:pt x="933" y="10499"/>
                      </a:cubicBezTo>
                      <a:cubicBezTo>
                        <a:pt x="1074" y="10646"/>
                        <a:pt x="1232" y="10779"/>
                        <a:pt x="1347" y="10949"/>
                      </a:cubicBezTo>
                      <a:moveTo>
                        <a:pt x="2095" y="520"/>
                      </a:moveTo>
                      <a:cubicBezTo>
                        <a:pt x="2243" y="656"/>
                        <a:pt x="2389" y="796"/>
                        <a:pt x="2520" y="949"/>
                      </a:cubicBezTo>
                      <a:cubicBezTo>
                        <a:pt x="2373" y="812"/>
                        <a:pt x="2226" y="673"/>
                        <a:pt x="2095" y="5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圆角矩形 39">
                  <a:extLst>
                    <a:ext uri="{FF2B5EF4-FFF2-40B4-BE49-F238E27FC236}">
                      <a16:creationId xmlns="" xmlns:a16="http://schemas.microsoft.com/office/drawing/2014/main" id="{87A84F05-AF1A-4FF6-BE19-8F672D72AC72}"/>
                    </a:ext>
                  </a:extLst>
                </p:cNvPr>
                <p:cNvSpPr/>
                <p:nvPr/>
              </p:nvSpPr>
              <p:spPr>
                <a:xfrm>
                  <a:off x="-2948940" y="6499860"/>
                  <a:ext cx="292095" cy="23563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40">
                  <a:extLst>
                    <a:ext uri="{FF2B5EF4-FFF2-40B4-BE49-F238E27FC236}">
                      <a16:creationId xmlns="" xmlns:a16="http://schemas.microsoft.com/office/drawing/2014/main" id="{2EE09DF1-6BE9-4E5F-BFBC-1909A8461D1C}"/>
                    </a:ext>
                  </a:extLst>
                </p:cNvPr>
                <p:cNvSpPr/>
                <p:nvPr/>
              </p:nvSpPr>
              <p:spPr>
                <a:xfrm>
                  <a:off x="-2011680" y="4808220"/>
                  <a:ext cx="281940" cy="365760"/>
                </a:xfrm>
                <a:custGeom>
                  <a:avLst/>
                  <a:gdLst>
                    <a:gd name="connsiteX0" fmla="*/ 7620 w 281940"/>
                    <a:gd name="connsiteY0" fmla="*/ 0 h 365760"/>
                    <a:gd name="connsiteX1" fmla="*/ 0 w 281940"/>
                    <a:gd name="connsiteY1" fmla="*/ 259080 h 365760"/>
                    <a:gd name="connsiteX2" fmla="*/ 274320 w 281940"/>
                    <a:gd name="connsiteY2" fmla="*/ 365760 h 365760"/>
                    <a:gd name="connsiteX3" fmla="*/ 281940 w 281940"/>
                    <a:gd name="connsiteY3" fmla="*/ 274320 h 365760"/>
                    <a:gd name="connsiteX4" fmla="*/ 7620 w 281940"/>
                    <a:gd name="connsiteY4" fmla="*/ 0 h 365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 h="365760">
                      <a:moveTo>
                        <a:pt x="7620" y="0"/>
                      </a:moveTo>
                      <a:lnTo>
                        <a:pt x="0" y="259080"/>
                      </a:lnTo>
                      <a:lnTo>
                        <a:pt x="274320" y="365760"/>
                      </a:lnTo>
                      <a:lnTo>
                        <a:pt x="281940" y="274320"/>
                      </a:lnTo>
                      <a:lnTo>
                        <a:pt x="76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41">
                  <a:extLst>
                    <a:ext uri="{FF2B5EF4-FFF2-40B4-BE49-F238E27FC236}">
                      <a16:creationId xmlns="" xmlns:a16="http://schemas.microsoft.com/office/drawing/2014/main" id="{93C91775-EF89-40B3-9B20-0748061A1AF8}"/>
                    </a:ext>
                  </a:extLst>
                </p:cNvPr>
                <p:cNvSpPr/>
                <p:nvPr/>
              </p:nvSpPr>
              <p:spPr>
                <a:xfrm>
                  <a:off x="-3086100" y="3771900"/>
                  <a:ext cx="952500" cy="1005840"/>
                </a:xfrm>
                <a:custGeom>
                  <a:avLst/>
                  <a:gdLst>
                    <a:gd name="connsiteX0" fmla="*/ 0 w 952500"/>
                    <a:gd name="connsiteY0" fmla="*/ 0 h 1005840"/>
                    <a:gd name="connsiteX1" fmla="*/ 83820 w 952500"/>
                    <a:gd name="connsiteY1" fmla="*/ 342900 h 1005840"/>
                    <a:gd name="connsiteX2" fmla="*/ 952500 w 952500"/>
                    <a:gd name="connsiteY2" fmla="*/ 1005840 h 1005840"/>
                    <a:gd name="connsiteX3" fmla="*/ 937260 w 952500"/>
                    <a:gd name="connsiteY3" fmla="*/ 586740 h 1005840"/>
                    <a:gd name="connsiteX4" fmla="*/ 0 w 952500"/>
                    <a:gd name="connsiteY4" fmla="*/ 0 h 1005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0" h="1005840">
                      <a:moveTo>
                        <a:pt x="0" y="0"/>
                      </a:moveTo>
                      <a:lnTo>
                        <a:pt x="83820" y="342900"/>
                      </a:lnTo>
                      <a:lnTo>
                        <a:pt x="952500" y="1005840"/>
                      </a:lnTo>
                      <a:lnTo>
                        <a:pt x="937260" y="5867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165" name="图片 164">
            <a:extLst>
              <a:ext uri="{FF2B5EF4-FFF2-40B4-BE49-F238E27FC236}">
                <a16:creationId xmlns="" xmlns:a16="http://schemas.microsoft.com/office/drawing/2014/main" id="{15292FF4-CAF2-45B4-A640-6D51C533283B}"/>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494382" y="1163213"/>
            <a:ext cx="5685453" cy="4491135"/>
          </a:xfrm>
          <a:prstGeom prst="rect">
            <a:avLst/>
          </a:prstGeom>
        </p:spPr>
      </p:pic>
      <p:sp>
        <p:nvSpPr>
          <p:cNvPr id="166" name="TextBox 10">
            <a:extLst>
              <a:ext uri="{FF2B5EF4-FFF2-40B4-BE49-F238E27FC236}">
                <a16:creationId xmlns="" xmlns:a16="http://schemas.microsoft.com/office/drawing/2014/main" id="{A8D100DD-9A32-4C1D-AF86-276EED5BAB1D}"/>
              </a:ext>
            </a:extLst>
          </p:cNvPr>
          <p:cNvSpPr txBox="1"/>
          <p:nvPr/>
        </p:nvSpPr>
        <p:spPr>
          <a:xfrm>
            <a:off x="3576732" y="1511053"/>
            <a:ext cx="3459024" cy="4938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3200" b="1" i="0" u="none" strike="noStrike" kern="0" cap="none" spc="0" normalizeH="0" baseline="0" noProof="0" dirty="0">
                <a:ln w="18415" cmpd="sng">
                  <a:noFill/>
                  <a:prstDash val="solid"/>
                </a:ln>
                <a:solidFill>
                  <a:sysClr val="window" lastClr="FFFFFF"/>
                </a:solidFill>
                <a:effectLst>
                  <a:glow rad="139700">
                    <a:srgbClr val="C0504D">
                      <a:lumMod val="50000"/>
                      <a:alpha val="40000"/>
                    </a:srgbClr>
                  </a:glow>
                </a:effectLst>
                <a:uLnTx/>
                <a:uFillTx/>
                <a:latin typeface="Adidas Unity" pitchFamily="2" charset="0"/>
                <a:ea typeface="微软雅黑" pitchFamily="34" charset="-122"/>
                <a:cs typeface="Times New Roman" pitchFamily="18" charset="0"/>
              </a:rPr>
              <a:t>如何确定财务数据？</a:t>
            </a:r>
          </a:p>
        </p:txBody>
      </p:sp>
      <p:sp>
        <p:nvSpPr>
          <p:cNvPr id="167" name="TextBox 11">
            <a:extLst>
              <a:ext uri="{FF2B5EF4-FFF2-40B4-BE49-F238E27FC236}">
                <a16:creationId xmlns="" xmlns:a16="http://schemas.microsoft.com/office/drawing/2014/main" id="{3673AC49-2560-4493-907D-EB2BCFC69732}"/>
              </a:ext>
            </a:extLst>
          </p:cNvPr>
          <p:cNvSpPr txBox="1"/>
          <p:nvPr/>
        </p:nvSpPr>
        <p:spPr>
          <a:xfrm>
            <a:off x="2768080" y="2147792"/>
            <a:ext cx="5045125" cy="1169551"/>
          </a:xfrm>
          <a:prstGeom prst="rect">
            <a:avLst/>
          </a:prstGeom>
          <a:noFill/>
        </p:spPr>
        <p:txBody>
          <a:bodyPr wrap="square" rtlCol="0">
            <a:spAutoFit/>
          </a:bodyPr>
          <a:lstStyle/>
          <a:p>
            <a:pPr marL="0" marR="0" lvl="0" indent="0" defTabSz="914400" eaLnBrk="1" fontAlgn="auto" latinLnBrk="0" hangingPunct="1">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问题</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1</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：欣欣公司是创新层企业，于</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2018</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年</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3</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月</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15</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日披露年报，于</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4</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月</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15</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日召开了董事会通过了</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2017</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年度的权益分派方案</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，尚未召开股东大会审议。同时于</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4</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月</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日披露了第一季度报告，请问欣欣公司是否可以继续进行</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2017</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年度权益分派的后续工作？需要注意哪些问题？</a:t>
            </a:r>
            <a:endPar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68" name="TextBox 11">
            <a:extLst>
              <a:ext uri="{FF2B5EF4-FFF2-40B4-BE49-F238E27FC236}">
                <a16:creationId xmlns="" xmlns:a16="http://schemas.microsoft.com/office/drawing/2014/main" id="{4765C740-70B1-4F79-B9F4-FAF07F4C1D44}"/>
              </a:ext>
            </a:extLst>
          </p:cNvPr>
          <p:cNvSpPr txBox="1"/>
          <p:nvPr/>
        </p:nvSpPr>
        <p:spPr>
          <a:xfrm>
            <a:off x="2783682" y="3413271"/>
            <a:ext cx="5045125" cy="954107"/>
          </a:xfrm>
          <a:prstGeom prst="rect">
            <a:avLst/>
          </a:prstGeom>
          <a:noFill/>
        </p:spPr>
        <p:txBody>
          <a:bodyPr wrap="square" rtlCol="0">
            <a:spAutoFit/>
          </a:bodyPr>
          <a:lstStyle/>
          <a:p>
            <a:pPr marL="0" marR="0" lvl="0" indent="0" defTabSz="914400" eaLnBrk="1" fontAlgn="auto" latinLnBrk="0" hangingPunct="1">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问题</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2</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：欣欣公司是基础层企业，于</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2018</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年</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4</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月</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日披露年报，于</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7</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月</a:t>
            </a:r>
            <a:r>
              <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1</a:t>
            </a:r>
            <a:r>
              <a:rPr kumimoji="0" lang="zh-CN" altLang="en-US"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rPr>
              <a:t>日召开了股东大会审议通过了</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2017</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年度的权益分派方案，请问欣欣公司是否可以继续进行</a:t>
            </a:r>
            <a:r>
              <a:rPr lang="en-US" altLang="zh-CN"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2017</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年度的权益分派后续工作？</a:t>
            </a:r>
            <a:endParaRPr kumimoji="0" lang="en-US" altLang="zh-CN" sz="1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 xmlns:p14="http://schemas.microsoft.com/office/powerpoint/2010/main" val="301738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6B662D40-034F-4DC9-9B0C-8E8D31B70794}"/>
              </a:ext>
            </a:extLst>
          </p:cNvPr>
          <p:cNvSpPr>
            <a:spLocks noGrp="1"/>
          </p:cNvSpPr>
          <p:nvPr>
            <p:ph type="ftr" sz="quarter" idx="11"/>
          </p:nvPr>
        </p:nvSpPr>
        <p:spPr/>
        <p:txBody>
          <a:bodyPr/>
          <a:lstStyle/>
          <a:p>
            <a:pPr>
              <a:defRPr/>
            </a:pPr>
            <a:r>
              <a:rPr lang="en-US" altLang="zh-CN" dirty="0"/>
              <a:t>13</a:t>
            </a:r>
          </a:p>
        </p:txBody>
      </p:sp>
      <p:sp>
        <p:nvSpPr>
          <p:cNvPr id="3" name="矩形 2">
            <a:extLst>
              <a:ext uri="{FF2B5EF4-FFF2-40B4-BE49-F238E27FC236}">
                <a16:creationId xmlns="" xmlns:a16="http://schemas.microsoft.com/office/drawing/2014/main" id="{B79CEB0D-B91C-452D-8D8E-830DC6ACCF6B}"/>
              </a:ext>
            </a:extLst>
          </p:cNvPr>
          <p:cNvSpPr/>
          <p:nvPr/>
        </p:nvSpPr>
        <p:spPr>
          <a:xfrm>
            <a:off x="536986"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小结</a:t>
            </a:r>
            <a:endParaRPr lang="en-GB" altLang="en-GB" sz="2800" b="1" dirty="0">
              <a:solidFill>
                <a:schemeClr val="bg1"/>
              </a:solidFill>
              <a:latin typeface="微软雅黑" pitchFamily="34" charset="-122"/>
              <a:ea typeface="微软雅黑" pitchFamily="34" charset="-122"/>
            </a:endParaRPr>
          </a:p>
        </p:txBody>
      </p:sp>
      <p:cxnSp>
        <p:nvCxnSpPr>
          <p:cNvPr id="4" name="直接连接符 3">
            <a:extLst>
              <a:ext uri="{FF2B5EF4-FFF2-40B4-BE49-F238E27FC236}">
                <a16:creationId xmlns="" xmlns:a16="http://schemas.microsoft.com/office/drawing/2014/main" id="{78E9B9A0-DE98-4395-8E78-D8AC8681D325}"/>
              </a:ext>
            </a:extLst>
          </p:cNvPr>
          <p:cNvCxnSpPr>
            <a:cxnSpLocks/>
          </p:cNvCxnSpPr>
          <p:nvPr/>
        </p:nvCxnSpPr>
        <p:spPr>
          <a:xfrm>
            <a:off x="1066799" y="966394"/>
            <a:ext cx="3666932" cy="5129606"/>
          </a:xfrm>
          <a:prstGeom prst="line">
            <a:avLst/>
          </a:prstGeom>
          <a:noFill/>
          <a:ln w="28575" cap="flat" cmpd="sng" algn="ctr">
            <a:solidFill>
              <a:schemeClr val="bg1">
                <a:lumMod val="50000"/>
              </a:schemeClr>
            </a:solidFill>
            <a:prstDash val="solid"/>
          </a:ln>
          <a:effectLst/>
        </p:spPr>
      </p:cxnSp>
      <p:sp>
        <p:nvSpPr>
          <p:cNvPr id="5" name="椭圆 4">
            <a:extLst>
              <a:ext uri="{FF2B5EF4-FFF2-40B4-BE49-F238E27FC236}">
                <a16:creationId xmlns="" xmlns:a16="http://schemas.microsoft.com/office/drawing/2014/main" id="{5F68CCF9-22C7-487E-8724-6B1036681A5A}"/>
              </a:ext>
            </a:extLst>
          </p:cNvPr>
          <p:cNvSpPr/>
          <p:nvPr/>
        </p:nvSpPr>
        <p:spPr>
          <a:xfrm>
            <a:off x="1441146" y="1530941"/>
            <a:ext cx="128239" cy="128239"/>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圆角矩形 5">
            <a:extLst>
              <a:ext uri="{FF2B5EF4-FFF2-40B4-BE49-F238E27FC236}">
                <a16:creationId xmlns="" xmlns:a16="http://schemas.microsoft.com/office/drawing/2014/main" id="{050D6C0B-A057-40CA-A8F6-16627622B34F}"/>
              </a:ext>
            </a:extLst>
          </p:cNvPr>
          <p:cNvSpPr/>
          <p:nvPr/>
        </p:nvSpPr>
        <p:spPr>
          <a:xfrm>
            <a:off x="2011639" y="1252297"/>
            <a:ext cx="4138664" cy="787694"/>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FFC209"/>
              </a:gs>
              <a:gs pos="0">
                <a:srgbClr val="FFC000"/>
              </a:gs>
              <a:gs pos="56000">
                <a:srgbClr val="FFF9E7"/>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椭圆 6">
            <a:extLst>
              <a:ext uri="{FF2B5EF4-FFF2-40B4-BE49-F238E27FC236}">
                <a16:creationId xmlns="" xmlns:a16="http://schemas.microsoft.com/office/drawing/2014/main" id="{920356F4-8756-452F-97C4-7FA23A7C14AF}"/>
              </a:ext>
            </a:extLst>
          </p:cNvPr>
          <p:cNvSpPr/>
          <p:nvPr/>
        </p:nvSpPr>
        <p:spPr>
          <a:xfrm>
            <a:off x="2335312" y="2800799"/>
            <a:ext cx="128239" cy="128239"/>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 name="圆角矩形 5">
            <a:extLst>
              <a:ext uri="{FF2B5EF4-FFF2-40B4-BE49-F238E27FC236}">
                <a16:creationId xmlns="" xmlns:a16="http://schemas.microsoft.com/office/drawing/2014/main" id="{3CF92EFF-5B6F-4603-9BB3-60258A77765C}"/>
              </a:ext>
            </a:extLst>
          </p:cNvPr>
          <p:cNvSpPr/>
          <p:nvPr/>
        </p:nvSpPr>
        <p:spPr>
          <a:xfrm>
            <a:off x="2900265" y="2360097"/>
            <a:ext cx="4054151" cy="939945"/>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FFC209"/>
              </a:gs>
              <a:gs pos="0">
                <a:srgbClr val="FFC000"/>
              </a:gs>
              <a:gs pos="56000">
                <a:srgbClr val="FFF9E7"/>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 name="椭圆 8">
            <a:extLst>
              <a:ext uri="{FF2B5EF4-FFF2-40B4-BE49-F238E27FC236}">
                <a16:creationId xmlns="" xmlns:a16="http://schemas.microsoft.com/office/drawing/2014/main" id="{B3A43DEA-AC8B-463C-96CD-FBA65ECE6E90}"/>
              </a:ext>
            </a:extLst>
          </p:cNvPr>
          <p:cNvSpPr/>
          <p:nvPr/>
        </p:nvSpPr>
        <p:spPr>
          <a:xfrm>
            <a:off x="3207397" y="4053086"/>
            <a:ext cx="128239" cy="128239"/>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 name="圆角矩形 5">
            <a:extLst>
              <a:ext uri="{FF2B5EF4-FFF2-40B4-BE49-F238E27FC236}">
                <a16:creationId xmlns="" xmlns:a16="http://schemas.microsoft.com/office/drawing/2014/main" id="{BF4FFB7B-66FF-409B-AC3F-D40CBE84D8DE}"/>
              </a:ext>
            </a:extLst>
          </p:cNvPr>
          <p:cNvSpPr/>
          <p:nvPr/>
        </p:nvSpPr>
        <p:spPr>
          <a:xfrm>
            <a:off x="3746890" y="3665458"/>
            <a:ext cx="4009959" cy="831614"/>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FFC209"/>
              </a:gs>
              <a:gs pos="0">
                <a:srgbClr val="FFC000"/>
              </a:gs>
              <a:gs pos="56000">
                <a:srgbClr val="FFF9E7"/>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1" name="椭圆 10">
            <a:extLst>
              <a:ext uri="{FF2B5EF4-FFF2-40B4-BE49-F238E27FC236}">
                <a16:creationId xmlns="" xmlns:a16="http://schemas.microsoft.com/office/drawing/2014/main" id="{02E4E5D1-8E7A-4965-A631-E99F397561CE}"/>
              </a:ext>
            </a:extLst>
          </p:cNvPr>
          <p:cNvSpPr/>
          <p:nvPr/>
        </p:nvSpPr>
        <p:spPr>
          <a:xfrm>
            <a:off x="4080971" y="5273626"/>
            <a:ext cx="128239" cy="128239"/>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圆角矩形 5">
            <a:extLst>
              <a:ext uri="{FF2B5EF4-FFF2-40B4-BE49-F238E27FC236}">
                <a16:creationId xmlns="" xmlns:a16="http://schemas.microsoft.com/office/drawing/2014/main" id="{82B74861-8E3C-4748-848E-735F02C7216B}"/>
              </a:ext>
            </a:extLst>
          </p:cNvPr>
          <p:cNvSpPr/>
          <p:nvPr/>
        </p:nvSpPr>
        <p:spPr>
          <a:xfrm>
            <a:off x="4632991" y="4784374"/>
            <a:ext cx="4138664" cy="101533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FFC209"/>
              </a:gs>
              <a:gs pos="0">
                <a:srgbClr val="FFC000"/>
              </a:gs>
              <a:gs pos="56000">
                <a:srgbClr val="FFF9E7"/>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 name="TextBox 11">
            <a:extLst>
              <a:ext uri="{FF2B5EF4-FFF2-40B4-BE49-F238E27FC236}">
                <a16:creationId xmlns="" xmlns:a16="http://schemas.microsoft.com/office/drawing/2014/main" id="{0EC7B20F-A281-4A86-8A43-02FA039A29AF}"/>
              </a:ext>
            </a:extLst>
          </p:cNvPr>
          <p:cNvSpPr txBox="1"/>
          <p:nvPr/>
        </p:nvSpPr>
        <p:spPr>
          <a:xfrm flipH="1">
            <a:off x="320415" y="1495700"/>
            <a:ext cx="1177408"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lang="en-US" altLang="zh-CN" sz="1800" dirty="0">
                <a:solidFill>
                  <a:schemeClr val="tx1">
                    <a:lumMod val="65000"/>
                    <a:lumOff val="35000"/>
                  </a:schemeClr>
                </a:solidFill>
                <a:latin typeface="Arial Rounded MT Bold" pitchFamily="34" charset="0"/>
                <a:cs typeface="Times New Roman" pitchFamily="18" charset="0"/>
              </a:rPr>
              <a:t>1.1</a:t>
            </a:r>
            <a:r>
              <a:rPr kumimoji="0" lang="en-US" altLang="zh-CN"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-3.31</a:t>
            </a:r>
            <a:endParaRPr kumimoji="0" lang="zh-CN" altLang="en-US"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endParaRPr>
          </a:p>
        </p:txBody>
      </p:sp>
      <p:sp>
        <p:nvSpPr>
          <p:cNvPr id="14" name="TextBox 12">
            <a:extLst>
              <a:ext uri="{FF2B5EF4-FFF2-40B4-BE49-F238E27FC236}">
                <a16:creationId xmlns="" xmlns:a16="http://schemas.microsoft.com/office/drawing/2014/main" id="{69199975-A6D9-43DA-807A-5988E97FF4D7}"/>
              </a:ext>
            </a:extLst>
          </p:cNvPr>
          <p:cNvSpPr txBox="1"/>
          <p:nvPr/>
        </p:nvSpPr>
        <p:spPr>
          <a:xfrm flipH="1">
            <a:off x="1167596" y="2766594"/>
            <a:ext cx="1239724"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4.1-6.30</a:t>
            </a:r>
            <a:endParaRPr kumimoji="0" lang="zh-CN" altLang="en-US"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endParaRPr>
          </a:p>
        </p:txBody>
      </p:sp>
      <p:sp>
        <p:nvSpPr>
          <p:cNvPr id="15" name="TextBox 13">
            <a:extLst>
              <a:ext uri="{FF2B5EF4-FFF2-40B4-BE49-F238E27FC236}">
                <a16:creationId xmlns="" xmlns:a16="http://schemas.microsoft.com/office/drawing/2014/main" id="{21A7C01F-9162-4F4F-816B-4FB918D36971}"/>
              </a:ext>
            </a:extLst>
          </p:cNvPr>
          <p:cNvSpPr txBox="1"/>
          <p:nvPr/>
        </p:nvSpPr>
        <p:spPr>
          <a:xfrm flipH="1">
            <a:off x="1821825" y="4036838"/>
            <a:ext cx="1477222"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7.1-9.30</a:t>
            </a:r>
            <a:endParaRPr kumimoji="0" lang="zh-CN" altLang="en-US"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endParaRPr>
          </a:p>
        </p:txBody>
      </p:sp>
      <p:sp>
        <p:nvSpPr>
          <p:cNvPr id="16" name="TextBox 14">
            <a:extLst>
              <a:ext uri="{FF2B5EF4-FFF2-40B4-BE49-F238E27FC236}">
                <a16:creationId xmlns="" xmlns:a16="http://schemas.microsoft.com/office/drawing/2014/main" id="{DDC4F502-136B-48EE-8F4B-74EAE9C8D276}"/>
              </a:ext>
            </a:extLst>
          </p:cNvPr>
          <p:cNvSpPr txBox="1"/>
          <p:nvPr/>
        </p:nvSpPr>
        <p:spPr>
          <a:xfrm flipH="1">
            <a:off x="2603829" y="5260974"/>
            <a:ext cx="155931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rPr>
              <a:t>10.1-12.31</a:t>
            </a:r>
            <a:endParaRPr kumimoji="0" lang="zh-CN" altLang="en-US" sz="18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itchFamily="34" charset="0"/>
              <a:ea typeface="微软雅黑" pitchFamily="34" charset="-122"/>
              <a:cs typeface="Times New Roman" pitchFamily="18" charset="0"/>
            </a:endParaRPr>
          </a:p>
        </p:txBody>
      </p:sp>
      <p:sp>
        <p:nvSpPr>
          <p:cNvPr id="17" name="TextBox 15">
            <a:extLst>
              <a:ext uri="{FF2B5EF4-FFF2-40B4-BE49-F238E27FC236}">
                <a16:creationId xmlns="" xmlns:a16="http://schemas.microsoft.com/office/drawing/2014/main" id="{4DE1460F-C06C-4C0E-8C6F-574B4EF58D99}"/>
              </a:ext>
            </a:extLst>
          </p:cNvPr>
          <p:cNvSpPr txBox="1"/>
          <p:nvPr/>
        </p:nvSpPr>
        <p:spPr>
          <a:xfrm>
            <a:off x="2551882" y="1491415"/>
            <a:ext cx="3290504"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400" kern="0" dirty="0">
                <a:solidFill>
                  <a:schemeClr val="tx1">
                    <a:lumMod val="65000"/>
                    <a:lumOff val="35000"/>
                  </a:schemeClr>
                </a:solidFill>
                <a:latin typeface="Arial" pitchFamily="34" charset="0"/>
                <a:ea typeface="微软雅黑" pitchFamily="34" charset="-122"/>
                <a:cs typeface="Arial" pitchFamily="34" charset="0"/>
              </a:rPr>
              <a:t>上年度</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12</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月</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31</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日</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endParaRPr>
          </a:p>
        </p:txBody>
      </p:sp>
      <p:sp>
        <p:nvSpPr>
          <p:cNvPr id="18" name="TextBox 16">
            <a:extLst>
              <a:ext uri="{FF2B5EF4-FFF2-40B4-BE49-F238E27FC236}">
                <a16:creationId xmlns="" xmlns:a16="http://schemas.microsoft.com/office/drawing/2014/main" id="{83D287A3-D979-4C97-B52C-C5774D1AEE91}"/>
              </a:ext>
            </a:extLst>
          </p:cNvPr>
          <p:cNvSpPr txBox="1"/>
          <p:nvPr/>
        </p:nvSpPr>
        <p:spPr>
          <a:xfrm>
            <a:off x="3462189" y="2576509"/>
            <a:ext cx="329050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上年度</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12</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月</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31</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日或本年度</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3</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月</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31</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日，如已披露一季报，依据一季报分派</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endParaRPr>
          </a:p>
        </p:txBody>
      </p:sp>
      <p:sp>
        <p:nvSpPr>
          <p:cNvPr id="19" name="TextBox 17">
            <a:extLst>
              <a:ext uri="{FF2B5EF4-FFF2-40B4-BE49-F238E27FC236}">
                <a16:creationId xmlns="" xmlns:a16="http://schemas.microsoft.com/office/drawing/2014/main" id="{AA850BD7-9DA5-4ACE-903D-48898C58608A}"/>
              </a:ext>
            </a:extLst>
          </p:cNvPr>
          <p:cNvSpPr txBox="1"/>
          <p:nvPr/>
        </p:nvSpPr>
        <p:spPr>
          <a:xfrm>
            <a:off x="4209210" y="3873548"/>
            <a:ext cx="3290504"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本年度</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6</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月</a:t>
            </a:r>
            <a:r>
              <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30</a:t>
            </a:r>
            <a:r>
              <a:rPr kumimoji="0" lang="zh-CN" altLang="en-US"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rPr>
              <a:t>日</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Arial" pitchFamily="34" charset="0"/>
              <a:ea typeface="微软雅黑" pitchFamily="34" charset="-122"/>
              <a:cs typeface="Arial" pitchFamily="34" charset="0"/>
            </a:endParaRPr>
          </a:p>
        </p:txBody>
      </p:sp>
      <p:sp>
        <p:nvSpPr>
          <p:cNvPr id="20" name="TextBox 18">
            <a:extLst>
              <a:ext uri="{FF2B5EF4-FFF2-40B4-BE49-F238E27FC236}">
                <a16:creationId xmlns="" xmlns:a16="http://schemas.microsoft.com/office/drawing/2014/main" id="{AD0DE509-72A1-4790-A8C6-0366C85493B9}"/>
              </a:ext>
            </a:extLst>
          </p:cNvPr>
          <p:cNvSpPr txBox="1"/>
          <p:nvPr/>
        </p:nvSpPr>
        <p:spPr>
          <a:xfrm>
            <a:off x="5217744" y="5018166"/>
            <a:ext cx="3290504" cy="523220"/>
          </a:xfrm>
          <a:prstGeom prst="rect">
            <a:avLst/>
          </a:prstGeom>
          <a:noFill/>
        </p:spPr>
        <p:txBody>
          <a:bodyPr wrap="square" rtlCol="0">
            <a:spAutoFit/>
          </a:bodyPr>
          <a:lstStyle/>
          <a:p>
            <a:pPr lvl="0" defTabSz="914400">
              <a:defRPr/>
            </a:pPr>
            <a:r>
              <a:rPr lang="zh-CN" altLang="en-US" sz="1400" kern="0" dirty="0">
                <a:solidFill>
                  <a:schemeClr val="tx1">
                    <a:lumMod val="65000"/>
                    <a:lumOff val="35000"/>
                  </a:schemeClr>
                </a:solidFill>
                <a:latin typeface="Arial" pitchFamily="34" charset="0"/>
                <a:ea typeface="微软雅黑" pitchFamily="34" charset="-122"/>
                <a:cs typeface="Arial" pitchFamily="34" charset="0"/>
              </a:rPr>
              <a:t>本年度</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6</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月</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30</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日或本年度</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9</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月</a:t>
            </a:r>
            <a:r>
              <a:rPr lang="en-US" altLang="zh-CN" sz="1400" kern="0" dirty="0">
                <a:solidFill>
                  <a:schemeClr val="tx1">
                    <a:lumMod val="65000"/>
                    <a:lumOff val="35000"/>
                  </a:schemeClr>
                </a:solidFill>
                <a:latin typeface="Arial" pitchFamily="34" charset="0"/>
                <a:ea typeface="微软雅黑" pitchFamily="34" charset="-122"/>
                <a:cs typeface="Arial" pitchFamily="34" charset="0"/>
              </a:rPr>
              <a:t>30</a:t>
            </a:r>
            <a:r>
              <a:rPr lang="zh-CN" altLang="en-US" sz="1400" kern="0" dirty="0">
                <a:solidFill>
                  <a:schemeClr val="tx1">
                    <a:lumMod val="65000"/>
                    <a:lumOff val="35000"/>
                  </a:schemeClr>
                </a:solidFill>
                <a:latin typeface="Arial" pitchFamily="34" charset="0"/>
                <a:ea typeface="微软雅黑" pitchFamily="34" charset="-122"/>
                <a:cs typeface="Arial" pitchFamily="34" charset="0"/>
              </a:rPr>
              <a:t>日，如已披露三季报依据三季报分派</a:t>
            </a:r>
            <a:endParaRPr lang="en-US" altLang="zh-CN" sz="1400" kern="0" dirty="0">
              <a:solidFill>
                <a:schemeClr val="tx1">
                  <a:lumMod val="65000"/>
                  <a:lumOff val="35000"/>
                </a:schemeClr>
              </a:solidFill>
              <a:latin typeface="Arial" pitchFamily="34" charset="0"/>
              <a:ea typeface="微软雅黑" pitchFamily="34" charset="-122"/>
              <a:cs typeface="Arial" pitchFamily="34" charset="0"/>
            </a:endParaRPr>
          </a:p>
        </p:txBody>
      </p:sp>
      <p:sp>
        <p:nvSpPr>
          <p:cNvPr id="22" name="文本框 21">
            <a:extLst>
              <a:ext uri="{FF2B5EF4-FFF2-40B4-BE49-F238E27FC236}">
                <a16:creationId xmlns="" xmlns:a16="http://schemas.microsoft.com/office/drawing/2014/main" id="{8495CBC5-B5C4-432E-9964-E7C026A208E4}"/>
              </a:ext>
            </a:extLst>
          </p:cNvPr>
          <p:cNvSpPr txBox="1"/>
          <p:nvPr/>
        </p:nvSpPr>
        <p:spPr>
          <a:xfrm>
            <a:off x="471006" y="2659045"/>
            <a:ext cx="461665" cy="2494383"/>
          </a:xfrm>
          <a:prstGeom prst="rect">
            <a:avLst/>
          </a:prstGeom>
          <a:noFill/>
        </p:spPr>
        <p:txBody>
          <a:bodyPr vert="eaVert"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权益分派方案审议日期</a:t>
            </a:r>
          </a:p>
        </p:txBody>
      </p:sp>
      <p:sp>
        <p:nvSpPr>
          <p:cNvPr id="23" name="文本框 22">
            <a:extLst>
              <a:ext uri="{FF2B5EF4-FFF2-40B4-BE49-F238E27FC236}">
                <a16:creationId xmlns="" xmlns:a16="http://schemas.microsoft.com/office/drawing/2014/main" id="{91653ADE-1C2A-4E36-B204-1214C82B973A}"/>
              </a:ext>
            </a:extLst>
          </p:cNvPr>
          <p:cNvSpPr txBox="1"/>
          <p:nvPr/>
        </p:nvSpPr>
        <p:spPr>
          <a:xfrm>
            <a:off x="2276668" y="771329"/>
            <a:ext cx="2861388" cy="400110"/>
          </a:xfrm>
          <a:prstGeom prst="rect">
            <a:avLst/>
          </a:prstGeom>
          <a:noFill/>
        </p:spPr>
        <p:txBody>
          <a:bodyPr wrap="squar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依据的财务数据基准日</a:t>
            </a:r>
          </a:p>
        </p:txBody>
      </p:sp>
      <p:sp>
        <p:nvSpPr>
          <p:cNvPr id="24" name="文本框 23">
            <a:extLst>
              <a:ext uri="{FF2B5EF4-FFF2-40B4-BE49-F238E27FC236}">
                <a16:creationId xmlns="" xmlns:a16="http://schemas.microsoft.com/office/drawing/2014/main" id="{592BDCCD-A46D-481D-9217-0D7C55FB21BE}"/>
              </a:ext>
            </a:extLst>
          </p:cNvPr>
          <p:cNvSpPr txBox="1"/>
          <p:nvPr/>
        </p:nvSpPr>
        <p:spPr>
          <a:xfrm>
            <a:off x="346251" y="5758662"/>
            <a:ext cx="3313146" cy="584775"/>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挂牌公司信息披露及会计问答（一）</a:t>
            </a:r>
            <a:endParaRPr lang="en-US" altLang="zh-CN" sz="1600" b="1" dirty="0">
              <a:solidFill>
                <a:srgbClr val="C00000"/>
              </a:solidFill>
              <a:latin typeface="微软雅黑" panose="020B0503020204020204" pitchFamily="34" charset="-122"/>
              <a:ea typeface="微软雅黑" panose="020B0503020204020204" pitchFamily="34" charset="-122"/>
            </a:endParaRPr>
          </a:p>
          <a:p>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利润分配与公积金转增股本</a:t>
            </a:r>
          </a:p>
        </p:txBody>
      </p:sp>
    </p:spTree>
    <p:extLst>
      <p:ext uri="{BB962C8B-B14F-4D97-AF65-F5344CB8AC3E}">
        <p14:creationId xmlns="" xmlns:p14="http://schemas.microsoft.com/office/powerpoint/2010/main" val="358047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4315471E-A94E-4055-81F8-1F94D6DE2178}"/>
              </a:ext>
            </a:extLst>
          </p:cNvPr>
          <p:cNvSpPr>
            <a:spLocks noGrp="1"/>
          </p:cNvSpPr>
          <p:nvPr>
            <p:ph type="ftr" sz="quarter" idx="11"/>
          </p:nvPr>
        </p:nvSpPr>
        <p:spPr/>
        <p:txBody>
          <a:bodyPr/>
          <a:lstStyle/>
          <a:p>
            <a:pPr>
              <a:defRPr/>
            </a:pPr>
            <a:r>
              <a:rPr lang="en-US" altLang="zh-CN" dirty="0"/>
              <a:t>14</a:t>
            </a:r>
          </a:p>
        </p:txBody>
      </p:sp>
      <p:sp>
        <p:nvSpPr>
          <p:cNvPr id="3" name="矩形 2">
            <a:extLst>
              <a:ext uri="{FF2B5EF4-FFF2-40B4-BE49-F238E27FC236}">
                <a16:creationId xmlns="" xmlns:a16="http://schemas.microsoft.com/office/drawing/2014/main" id="{C4E13185-F27A-48D7-ACB7-44FB04E019D6}"/>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（二）如何确定分派对象</a:t>
            </a:r>
            <a:endParaRPr lang="en-GB" altLang="en-GB" sz="2800" b="1" dirty="0">
              <a:solidFill>
                <a:schemeClr val="bg1"/>
              </a:solidFill>
              <a:latin typeface="微软雅黑" pitchFamily="34" charset="-122"/>
              <a:ea typeface="微软雅黑" pitchFamily="34" charset="-122"/>
            </a:endParaRPr>
          </a:p>
        </p:txBody>
      </p:sp>
      <p:grpSp>
        <p:nvGrpSpPr>
          <p:cNvPr id="19" name="组合 18">
            <a:extLst>
              <a:ext uri="{FF2B5EF4-FFF2-40B4-BE49-F238E27FC236}">
                <a16:creationId xmlns="" xmlns:a16="http://schemas.microsoft.com/office/drawing/2014/main" id="{BF8E4B3D-BCFC-4FBB-84E7-36695F9C442F}"/>
              </a:ext>
            </a:extLst>
          </p:cNvPr>
          <p:cNvGrpSpPr/>
          <p:nvPr/>
        </p:nvGrpSpPr>
        <p:grpSpPr>
          <a:xfrm>
            <a:off x="755576" y="2340551"/>
            <a:ext cx="7632848" cy="3960440"/>
            <a:chOff x="1547664" y="1556792"/>
            <a:chExt cx="6408712" cy="3528392"/>
          </a:xfrm>
        </p:grpSpPr>
        <p:sp>
          <p:nvSpPr>
            <p:cNvPr id="20" name="矩形 4">
              <a:extLst>
                <a:ext uri="{FF2B5EF4-FFF2-40B4-BE49-F238E27FC236}">
                  <a16:creationId xmlns="" xmlns:a16="http://schemas.microsoft.com/office/drawing/2014/main" id="{01704BBC-D10B-47F5-97EE-6B56F0174BC7}"/>
                </a:ext>
              </a:extLst>
            </p:cNvPr>
            <p:cNvSpPr/>
            <p:nvPr/>
          </p:nvSpPr>
          <p:spPr>
            <a:xfrm>
              <a:off x="1698812" y="2348880"/>
              <a:ext cx="6120680" cy="273630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 fmla="*/ 0 w 6120680"/>
                <a:gd name="connsiteY0" fmla="*/ 0 h 2736304"/>
                <a:gd name="connsiteX1" fmla="*/ 6120680 w 6120680"/>
                <a:gd name="connsiteY1" fmla="*/ 0 h 2736304"/>
                <a:gd name="connsiteX2" fmla="*/ 6120680 w 6120680"/>
                <a:gd name="connsiteY2" fmla="*/ 2736304 h 2736304"/>
                <a:gd name="connsiteX3" fmla="*/ 3137883 w 6120680"/>
                <a:gd name="connsiteY3" fmla="*/ 2729535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49915 w 6120680"/>
                <a:gd name="connsiteY3" fmla="*/ 2152019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236240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320461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2957410 w 6120680"/>
                <a:gd name="connsiteY3" fmla="*/ 2320461 h 2736304"/>
                <a:gd name="connsiteX4" fmla="*/ 0 w 6120680"/>
                <a:gd name="connsiteY4" fmla="*/ 2736304 h 2736304"/>
                <a:gd name="connsiteX5" fmla="*/ 0 w 6120680"/>
                <a:gd name="connsiteY5"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矩形 20">
              <a:extLst>
                <a:ext uri="{FF2B5EF4-FFF2-40B4-BE49-F238E27FC236}">
                  <a16:creationId xmlns="" xmlns:a16="http://schemas.microsoft.com/office/drawing/2014/main" id="{FF98E228-316A-4DF0-99D9-E77D1D93B196}"/>
                </a:ext>
              </a:extLst>
            </p:cNvPr>
            <p:cNvSpPr/>
            <p:nvPr/>
          </p:nvSpPr>
          <p:spPr>
            <a:xfrm>
              <a:off x="1547664" y="1556792"/>
              <a:ext cx="6408712" cy="3024336"/>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2" name="矩形 21">
              <a:extLst>
                <a:ext uri="{FF2B5EF4-FFF2-40B4-BE49-F238E27FC236}">
                  <a16:creationId xmlns="" xmlns:a16="http://schemas.microsoft.com/office/drawing/2014/main" id="{2F8ED85F-5198-49B4-9AE1-967F4F9DFCB5}"/>
                </a:ext>
              </a:extLst>
            </p:cNvPr>
            <p:cNvSpPr/>
            <p:nvPr/>
          </p:nvSpPr>
          <p:spPr>
            <a:xfrm>
              <a:off x="1674748" y="1664712"/>
              <a:ext cx="6144744" cy="2808000"/>
            </a:xfrm>
            <a:prstGeom prst="rect">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cxnSp>
        <p:nvCxnSpPr>
          <p:cNvPr id="23" name="直接连接符 22">
            <a:extLst>
              <a:ext uri="{FF2B5EF4-FFF2-40B4-BE49-F238E27FC236}">
                <a16:creationId xmlns="" xmlns:a16="http://schemas.microsoft.com/office/drawing/2014/main" id="{94A80F94-F861-42E6-9A99-DF107EF9DC75}"/>
              </a:ext>
            </a:extLst>
          </p:cNvPr>
          <p:cNvCxnSpPr/>
          <p:nvPr/>
        </p:nvCxnSpPr>
        <p:spPr>
          <a:xfrm>
            <a:off x="2178876" y="783759"/>
            <a:ext cx="0" cy="908720"/>
          </a:xfrm>
          <a:prstGeom prst="line">
            <a:avLst/>
          </a:prstGeom>
          <a:noFill/>
          <a:ln w="28575" cap="flat" cmpd="sng" algn="ctr">
            <a:solidFill>
              <a:sysClr val="windowText" lastClr="000000">
                <a:lumMod val="75000"/>
                <a:lumOff val="25000"/>
              </a:sysClr>
            </a:solidFill>
            <a:prstDash val="sysDot"/>
          </a:ln>
          <a:effectLst/>
        </p:spPr>
      </p:cxnSp>
      <p:sp>
        <p:nvSpPr>
          <p:cNvPr id="24" name="泪滴形 7">
            <a:extLst>
              <a:ext uri="{FF2B5EF4-FFF2-40B4-BE49-F238E27FC236}">
                <a16:creationId xmlns="" xmlns:a16="http://schemas.microsoft.com/office/drawing/2014/main" id="{A725A217-2CBA-4897-8907-FDFEB36B8D21}"/>
              </a:ext>
            </a:extLst>
          </p:cNvPr>
          <p:cNvSpPr/>
          <p:nvPr/>
        </p:nvSpPr>
        <p:spPr>
          <a:xfrm rot="18998822">
            <a:off x="1467004" y="2028946"/>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5" name="直接连接符 24">
            <a:extLst>
              <a:ext uri="{FF2B5EF4-FFF2-40B4-BE49-F238E27FC236}">
                <a16:creationId xmlns="" xmlns:a16="http://schemas.microsoft.com/office/drawing/2014/main" id="{26439A59-71BB-4FA7-BC6D-FA9D40263109}"/>
              </a:ext>
            </a:extLst>
          </p:cNvPr>
          <p:cNvCxnSpPr/>
          <p:nvPr/>
        </p:nvCxnSpPr>
        <p:spPr>
          <a:xfrm>
            <a:off x="4521365" y="783760"/>
            <a:ext cx="0" cy="1851804"/>
          </a:xfrm>
          <a:prstGeom prst="line">
            <a:avLst/>
          </a:prstGeom>
          <a:noFill/>
          <a:ln w="28575" cap="flat" cmpd="sng" algn="ctr">
            <a:solidFill>
              <a:srgbClr val="D38951"/>
            </a:solidFill>
            <a:prstDash val="sysDot"/>
          </a:ln>
          <a:effectLst/>
        </p:spPr>
      </p:cxnSp>
      <p:sp>
        <p:nvSpPr>
          <p:cNvPr id="26" name="泪滴形 7">
            <a:extLst>
              <a:ext uri="{FF2B5EF4-FFF2-40B4-BE49-F238E27FC236}">
                <a16:creationId xmlns="" xmlns:a16="http://schemas.microsoft.com/office/drawing/2014/main" id="{E7D4CCE8-E3A6-4E1C-AB5F-AAF97CC0D8C6}"/>
              </a:ext>
            </a:extLst>
          </p:cNvPr>
          <p:cNvSpPr/>
          <p:nvPr/>
        </p:nvSpPr>
        <p:spPr>
          <a:xfrm rot="18998822">
            <a:off x="3809491" y="2914944"/>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7" name="直接连接符 26">
            <a:extLst>
              <a:ext uri="{FF2B5EF4-FFF2-40B4-BE49-F238E27FC236}">
                <a16:creationId xmlns="" xmlns:a16="http://schemas.microsoft.com/office/drawing/2014/main" id="{9536A1AD-D68D-4D14-91FB-FE9E781D0D38}"/>
              </a:ext>
            </a:extLst>
          </p:cNvPr>
          <p:cNvCxnSpPr/>
          <p:nvPr/>
        </p:nvCxnSpPr>
        <p:spPr>
          <a:xfrm>
            <a:off x="6786984" y="783760"/>
            <a:ext cx="0" cy="1340767"/>
          </a:xfrm>
          <a:prstGeom prst="line">
            <a:avLst/>
          </a:prstGeom>
          <a:noFill/>
          <a:ln w="28575" cap="flat" cmpd="sng" algn="ctr">
            <a:solidFill>
              <a:srgbClr val="C1C35D"/>
            </a:solidFill>
            <a:prstDash val="sysDot"/>
          </a:ln>
          <a:effectLst/>
        </p:spPr>
      </p:cxnSp>
      <p:sp>
        <p:nvSpPr>
          <p:cNvPr id="28" name="泪滴形 7">
            <a:extLst>
              <a:ext uri="{FF2B5EF4-FFF2-40B4-BE49-F238E27FC236}">
                <a16:creationId xmlns="" xmlns:a16="http://schemas.microsoft.com/office/drawing/2014/main" id="{10251F11-A37D-4703-A07D-45CCC65B538E}"/>
              </a:ext>
            </a:extLst>
          </p:cNvPr>
          <p:cNvSpPr/>
          <p:nvPr/>
        </p:nvSpPr>
        <p:spPr>
          <a:xfrm rot="18998822">
            <a:off x="6067001" y="2403906"/>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TextBox 31">
            <a:extLst>
              <a:ext uri="{FF2B5EF4-FFF2-40B4-BE49-F238E27FC236}">
                <a16:creationId xmlns="" xmlns:a16="http://schemas.microsoft.com/office/drawing/2014/main" id="{7D1F84C1-7141-4D7E-BCE8-46BEE49D3746}"/>
              </a:ext>
            </a:extLst>
          </p:cNvPr>
          <p:cNvSpPr txBox="1"/>
          <p:nvPr/>
        </p:nvSpPr>
        <p:spPr>
          <a:xfrm>
            <a:off x="1063690" y="3536506"/>
            <a:ext cx="2154789" cy="1169551"/>
          </a:xfrm>
          <a:prstGeom prst="rect">
            <a:avLst/>
          </a:prstGeom>
          <a:noFill/>
        </p:spPr>
        <p:txBody>
          <a:bodyPr wrap="square" rtlCol="0">
            <a:spAutoFit/>
          </a:bodyPr>
          <a:lstStyle/>
          <a:p>
            <a:pPr lvl="0" algn="ctr" defTabSz="9144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itchFamily="34" charset="0"/>
              </a:rPr>
              <a:t>股权登记日（</a:t>
            </a:r>
            <a:r>
              <a:rPr lang="en-US" altLang="zh-CN" sz="1400" b="1" kern="0" dirty="0">
                <a:solidFill>
                  <a:schemeClr val="bg1"/>
                </a:solidFill>
                <a:latin typeface="微软雅黑" panose="020B0503020204020204" pitchFamily="34" charset="-122"/>
                <a:ea typeface="微软雅黑" panose="020B0503020204020204" pitchFamily="34" charset="-122"/>
                <a:cs typeface="Arial" pitchFamily="34" charset="0"/>
              </a:rPr>
              <a:t>R</a:t>
            </a:r>
            <a:r>
              <a:rPr lang="zh-CN" altLang="en-US" sz="1400" b="1" kern="0" dirty="0">
                <a:solidFill>
                  <a:schemeClr val="bg1"/>
                </a:solidFill>
                <a:latin typeface="微软雅黑" panose="020B0503020204020204" pitchFamily="34" charset="-122"/>
                <a:ea typeface="微软雅黑" panose="020B0503020204020204" pitchFamily="34" charset="-122"/>
                <a:cs typeface="Arial" pitchFamily="34" charset="0"/>
              </a:rPr>
              <a:t>日）</a:t>
            </a:r>
            <a:endParaRPr lang="en-US" altLang="zh-CN" sz="1400" b="1" kern="0" dirty="0">
              <a:solidFill>
                <a:schemeClr val="bg1"/>
              </a:solidFill>
              <a:latin typeface="微软雅黑" panose="020B0503020204020204" pitchFamily="34" charset="-122"/>
              <a:ea typeface="微软雅黑" panose="020B0503020204020204" pitchFamily="34" charset="-122"/>
              <a:cs typeface="Arial" pitchFamily="34" charset="0"/>
            </a:endParaRPr>
          </a:p>
          <a:p>
            <a:pPr lvl="0" algn="just" defTabSz="914400">
              <a:defRPr/>
            </a:pPr>
            <a:r>
              <a:rPr lang="zh-CN" altLang="en-US" sz="1400" b="1" kern="0" dirty="0">
                <a:solidFill>
                  <a:sysClr val="window" lastClr="FFFFFF"/>
                </a:solidFill>
                <a:latin typeface="Arial" pitchFamily="34" charset="0"/>
                <a:ea typeface="微软雅黑" pitchFamily="34" charset="-122"/>
                <a:cs typeface="Arial" pitchFamily="34" charset="0"/>
              </a:rPr>
              <a:t>需要定出某一天，界定哪些股东可以参与权益分派；</a:t>
            </a:r>
            <a:endParaRPr lang="en-US" altLang="zh-CN" sz="1400" b="1" kern="0" dirty="0">
              <a:solidFill>
                <a:sysClr val="window" lastClr="FFFFFF"/>
              </a:solidFill>
              <a:latin typeface="Arial" pitchFamily="34" charset="0"/>
              <a:ea typeface="微软雅黑" pitchFamily="34" charset="-122"/>
              <a:cs typeface="Arial" pitchFamily="34" charset="0"/>
            </a:endParaRPr>
          </a:p>
          <a:p>
            <a:pPr lvl="0" algn="just" defTabSz="914400">
              <a:defRPr/>
            </a:pPr>
            <a:r>
              <a:rPr lang="zh-CN" altLang="en-US" sz="1400" b="1" kern="0" dirty="0">
                <a:solidFill>
                  <a:sysClr val="window" lastClr="FFFFFF"/>
                </a:solidFill>
                <a:latin typeface="Arial" pitchFamily="34" charset="0"/>
                <a:ea typeface="微软雅黑" pitchFamily="34" charset="-122"/>
                <a:cs typeface="Arial" pitchFamily="34" charset="0"/>
              </a:rPr>
              <a:t>股权登记日是一个未来的日期，不可提前确定。</a:t>
            </a:r>
            <a:endParaRPr lang="en-US" altLang="zh-CN" sz="1400" b="1" kern="0" dirty="0">
              <a:solidFill>
                <a:sysClr val="window" lastClr="FFFFFF"/>
              </a:solidFill>
              <a:latin typeface="Arial" pitchFamily="34" charset="0"/>
              <a:ea typeface="微软雅黑" pitchFamily="34" charset="-122"/>
              <a:cs typeface="Arial" pitchFamily="34" charset="0"/>
            </a:endParaRPr>
          </a:p>
        </p:txBody>
      </p:sp>
      <p:sp>
        <p:nvSpPr>
          <p:cNvPr id="30" name="TextBox 32">
            <a:extLst>
              <a:ext uri="{FF2B5EF4-FFF2-40B4-BE49-F238E27FC236}">
                <a16:creationId xmlns="" xmlns:a16="http://schemas.microsoft.com/office/drawing/2014/main" id="{E5712FF4-7B8E-4F93-B9DE-BEEAEED7F97D}"/>
              </a:ext>
            </a:extLst>
          </p:cNvPr>
          <p:cNvSpPr txBox="1"/>
          <p:nvPr/>
        </p:nvSpPr>
        <p:spPr>
          <a:xfrm>
            <a:off x="1598645" y="2867951"/>
            <a:ext cx="1149744"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何时分？</a:t>
            </a:r>
          </a:p>
        </p:txBody>
      </p:sp>
      <p:sp>
        <p:nvSpPr>
          <p:cNvPr id="31" name="TextBox 33">
            <a:extLst>
              <a:ext uri="{FF2B5EF4-FFF2-40B4-BE49-F238E27FC236}">
                <a16:creationId xmlns="" xmlns:a16="http://schemas.microsoft.com/office/drawing/2014/main" id="{0FE732B2-7AFE-4685-B2CF-45159FB9B5C8}"/>
              </a:ext>
            </a:extLst>
          </p:cNvPr>
          <p:cNvSpPr txBox="1"/>
          <p:nvPr/>
        </p:nvSpPr>
        <p:spPr>
          <a:xfrm>
            <a:off x="1789446" y="2340551"/>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2" name="TextBox 34">
            <a:extLst>
              <a:ext uri="{FF2B5EF4-FFF2-40B4-BE49-F238E27FC236}">
                <a16:creationId xmlns="" xmlns:a16="http://schemas.microsoft.com/office/drawing/2014/main" id="{8B4452CC-DADF-49F8-86FA-5FC69E5B555F}"/>
              </a:ext>
            </a:extLst>
          </p:cNvPr>
          <p:cNvSpPr txBox="1"/>
          <p:nvPr/>
        </p:nvSpPr>
        <p:spPr>
          <a:xfrm>
            <a:off x="3906587" y="3771643"/>
            <a:ext cx="1213604" cy="264688"/>
          </a:xfrm>
          <a:prstGeom prst="rect">
            <a:avLst/>
          </a:prstGeom>
          <a:noFill/>
        </p:spPr>
        <p:txBody>
          <a:bodyPr wrap="square" rtlCol="0">
            <a:spAutoFit/>
          </a:bodyPr>
          <a:lstStyle/>
          <a:p>
            <a:pPr lvl="0" algn="ctr" defTabSz="914400">
              <a:lnSpc>
                <a:spcPct val="80000"/>
              </a:lnSpc>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给谁分？</a:t>
            </a:r>
          </a:p>
        </p:txBody>
      </p:sp>
      <p:sp>
        <p:nvSpPr>
          <p:cNvPr id="33" name="TextBox 35">
            <a:extLst>
              <a:ext uri="{FF2B5EF4-FFF2-40B4-BE49-F238E27FC236}">
                <a16:creationId xmlns="" xmlns:a16="http://schemas.microsoft.com/office/drawing/2014/main" id="{79354B12-0181-43A9-A903-58CB9E49CC75}"/>
              </a:ext>
            </a:extLst>
          </p:cNvPr>
          <p:cNvSpPr txBox="1"/>
          <p:nvPr/>
        </p:nvSpPr>
        <p:spPr>
          <a:xfrm>
            <a:off x="4117708" y="3244243"/>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4" name="TextBox 36">
            <a:extLst>
              <a:ext uri="{FF2B5EF4-FFF2-40B4-BE49-F238E27FC236}">
                <a16:creationId xmlns="" xmlns:a16="http://schemas.microsoft.com/office/drawing/2014/main" id="{7C74817B-6AD0-41E2-A2FC-E39F0403EC8F}"/>
              </a:ext>
            </a:extLst>
          </p:cNvPr>
          <p:cNvSpPr txBox="1"/>
          <p:nvPr/>
        </p:nvSpPr>
        <p:spPr>
          <a:xfrm>
            <a:off x="6176864" y="3309673"/>
            <a:ext cx="1165405" cy="264688"/>
          </a:xfrm>
          <a:prstGeom prst="rect">
            <a:avLst/>
          </a:prstGeom>
          <a:noFill/>
        </p:spPr>
        <p:txBody>
          <a:bodyPr wrap="square" rtlCol="0">
            <a:spAutoFit/>
          </a:bodyPr>
          <a:lstStyle/>
          <a:p>
            <a:pPr lvl="0" algn="ctr" defTabSz="914400">
              <a:lnSpc>
                <a:spcPct val="80000"/>
              </a:lnSpc>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分配基数？</a:t>
            </a:r>
          </a:p>
        </p:txBody>
      </p:sp>
      <p:sp>
        <p:nvSpPr>
          <p:cNvPr id="35" name="TextBox 37">
            <a:extLst>
              <a:ext uri="{FF2B5EF4-FFF2-40B4-BE49-F238E27FC236}">
                <a16:creationId xmlns="" xmlns:a16="http://schemas.microsoft.com/office/drawing/2014/main" id="{DDE55BAF-96EA-4100-B766-FBD2AC933058}"/>
              </a:ext>
            </a:extLst>
          </p:cNvPr>
          <p:cNvSpPr txBox="1"/>
          <p:nvPr/>
        </p:nvSpPr>
        <p:spPr>
          <a:xfrm>
            <a:off x="6383327" y="2782273"/>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6" name="TextBox 38">
            <a:extLst>
              <a:ext uri="{FF2B5EF4-FFF2-40B4-BE49-F238E27FC236}">
                <a16:creationId xmlns="" xmlns:a16="http://schemas.microsoft.com/office/drawing/2014/main" id="{A026B3C8-08C9-4833-B16D-63AB9ABEC336}"/>
              </a:ext>
            </a:extLst>
          </p:cNvPr>
          <p:cNvSpPr txBox="1"/>
          <p:nvPr/>
        </p:nvSpPr>
        <p:spPr>
          <a:xfrm>
            <a:off x="3573534" y="4382458"/>
            <a:ext cx="1947720" cy="954107"/>
          </a:xfrm>
          <a:prstGeom prst="rect">
            <a:avLst/>
          </a:prstGeom>
          <a:noFill/>
        </p:spPr>
        <p:txBody>
          <a:bodyPr wrap="square" rtlCol="0">
            <a:spAutoFit/>
          </a:bodyPr>
          <a:lstStyle/>
          <a:p>
            <a:pPr lvl="0" algn="ctr" defTabSz="9144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itchFamily="34" charset="0"/>
              </a:rPr>
              <a:t>权益分派对象</a:t>
            </a:r>
            <a:endParaRPr lang="en-US" altLang="zh-CN" sz="1400" b="1" kern="0" dirty="0">
              <a:solidFill>
                <a:schemeClr val="bg1"/>
              </a:solidFill>
              <a:latin typeface="微软雅黑" panose="020B0503020204020204" pitchFamily="34" charset="-122"/>
              <a:ea typeface="微软雅黑" panose="020B0503020204020204" pitchFamily="34" charset="-122"/>
              <a:cs typeface="Arial" pitchFamily="34" charset="0"/>
            </a:endParaRPr>
          </a:p>
          <a:p>
            <a:pPr lvl="0" algn="just" defTabSz="914400">
              <a:defRPr/>
            </a:pPr>
            <a:r>
              <a:rPr lang="zh-CN" altLang="en-US" sz="1400" b="1" kern="0" dirty="0">
                <a:solidFill>
                  <a:srgbClr val="C00000"/>
                </a:solidFill>
                <a:latin typeface="微软雅黑" panose="020B0503020204020204" pitchFamily="34" charset="-122"/>
                <a:ea typeface="微软雅黑" panose="020B0503020204020204" pitchFamily="34" charset="-122"/>
                <a:cs typeface="Arial" pitchFamily="34" charset="0"/>
              </a:rPr>
              <a:t>股权登记日</a:t>
            </a:r>
            <a:r>
              <a:rPr lang="zh-CN" altLang="en-US" sz="1400" b="1" kern="0" dirty="0">
                <a:solidFill>
                  <a:sysClr val="window" lastClr="FFFFFF"/>
                </a:solidFill>
                <a:latin typeface="微软雅黑" panose="020B0503020204020204" pitchFamily="34" charset="-122"/>
                <a:ea typeface="微软雅黑" panose="020B0503020204020204" pitchFamily="34" charset="-122"/>
                <a:cs typeface="Arial" pitchFamily="34" charset="0"/>
              </a:rPr>
              <a:t>当天登记在册的全体股东均有权参与此次权益分派。</a:t>
            </a:r>
          </a:p>
        </p:txBody>
      </p:sp>
      <p:sp>
        <p:nvSpPr>
          <p:cNvPr id="37" name="TextBox 39">
            <a:extLst>
              <a:ext uri="{FF2B5EF4-FFF2-40B4-BE49-F238E27FC236}">
                <a16:creationId xmlns="" xmlns:a16="http://schemas.microsoft.com/office/drawing/2014/main" id="{2FE3517A-E948-4B17-9400-62F4BE6C8C0E}"/>
              </a:ext>
            </a:extLst>
          </p:cNvPr>
          <p:cNvSpPr txBox="1"/>
          <p:nvPr/>
        </p:nvSpPr>
        <p:spPr>
          <a:xfrm>
            <a:off x="5864640" y="3886215"/>
            <a:ext cx="1947720" cy="954107"/>
          </a:xfrm>
          <a:prstGeom prst="rect">
            <a:avLst/>
          </a:prstGeom>
          <a:noFill/>
        </p:spPr>
        <p:txBody>
          <a:bodyPr wrap="square" rtlCol="0">
            <a:spAutoFit/>
          </a:bodyPr>
          <a:lstStyle/>
          <a:p>
            <a:pPr lvl="0" algn="ctr"/>
            <a:r>
              <a:rPr lang="zh-CN" altLang="en-US" sz="1400" b="1" dirty="0">
                <a:solidFill>
                  <a:schemeClr val="bg1"/>
                </a:solidFill>
                <a:latin typeface="微软雅黑" pitchFamily="34" charset="-122"/>
                <a:ea typeface="微软雅黑" pitchFamily="34" charset="-122"/>
              </a:rPr>
              <a:t>股本基数</a:t>
            </a:r>
            <a:endParaRPr lang="en-US" altLang="zh-CN" sz="1400" b="1" dirty="0">
              <a:solidFill>
                <a:schemeClr val="bg1"/>
              </a:solidFill>
              <a:latin typeface="微软雅黑" pitchFamily="34" charset="-122"/>
              <a:ea typeface="微软雅黑" pitchFamily="34" charset="-122"/>
            </a:endParaRPr>
          </a:p>
          <a:p>
            <a:pPr lvl="0" algn="ctr"/>
            <a:r>
              <a:rPr lang="zh-CN" altLang="en-US" sz="1400" b="1" dirty="0">
                <a:solidFill>
                  <a:schemeClr val="bg1"/>
                </a:solidFill>
                <a:latin typeface="微软雅黑" pitchFamily="34" charset="-122"/>
                <a:ea typeface="微软雅黑" pitchFamily="34" charset="-122"/>
              </a:rPr>
              <a:t>均以</a:t>
            </a:r>
            <a:r>
              <a:rPr lang="zh-CN" altLang="en-US" sz="1400" b="1" dirty="0">
                <a:solidFill>
                  <a:srgbClr val="C00000"/>
                </a:solidFill>
                <a:latin typeface="微软雅黑" pitchFamily="34" charset="-122"/>
                <a:ea typeface="微软雅黑" pitchFamily="34" charset="-122"/>
              </a:rPr>
              <a:t>股权登记日</a:t>
            </a:r>
            <a:r>
              <a:rPr lang="zh-CN" altLang="en-US" sz="1400" b="1" dirty="0">
                <a:solidFill>
                  <a:schemeClr val="bg1"/>
                </a:solidFill>
                <a:latin typeface="微软雅黑" pitchFamily="34" charset="-122"/>
                <a:ea typeface="微软雅黑" pitchFamily="34" charset="-122"/>
              </a:rPr>
              <a:t>的股本数为准。</a:t>
            </a:r>
          </a:p>
          <a:p>
            <a:pPr lvl="0" algn="ctr"/>
            <a:r>
              <a:rPr lang="en-US" altLang="zh-CN" sz="1400" b="1" dirty="0">
                <a:solidFill>
                  <a:srgbClr val="1A7BAE"/>
                </a:solidFill>
                <a:latin typeface="微软雅黑" pitchFamily="34" charset="-122"/>
                <a:ea typeface="微软雅黑" pitchFamily="34" charset="-122"/>
              </a:rPr>
              <a:t> </a:t>
            </a:r>
            <a:endParaRPr lang="zh-CN" altLang="en-US" sz="1400" b="1" dirty="0">
              <a:solidFill>
                <a:srgbClr val="1A7BAE"/>
              </a:solidFill>
              <a:latin typeface="微软雅黑" pitchFamily="34" charset="-122"/>
              <a:ea typeface="微软雅黑" pitchFamily="34" charset="-122"/>
            </a:endParaRPr>
          </a:p>
        </p:txBody>
      </p:sp>
    </p:spTree>
    <p:extLst>
      <p:ext uri="{BB962C8B-B14F-4D97-AF65-F5344CB8AC3E}">
        <p14:creationId xmlns="" xmlns:p14="http://schemas.microsoft.com/office/powerpoint/2010/main" val="247129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06755570-6E5C-456E-B351-6BB2FB555AFA}"/>
              </a:ext>
            </a:extLst>
          </p:cNvPr>
          <p:cNvSpPr>
            <a:spLocks noGrp="1"/>
          </p:cNvSpPr>
          <p:nvPr>
            <p:ph type="ftr" sz="quarter" idx="11"/>
          </p:nvPr>
        </p:nvSpPr>
        <p:spPr/>
        <p:txBody>
          <a:bodyPr/>
          <a:lstStyle/>
          <a:p>
            <a:pPr>
              <a:defRPr/>
            </a:pPr>
            <a:r>
              <a:rPr lang="en-US" altLang="zh-CN" dirty="0"/>
              <a:t>15</a:t>
            </a:r>
          </a:p>
        </p:txBody>
      </p:sp>
      <p:sp>
        <p:nvSpPr>
          <p:cNvPr id="3" name="矩形 2">
            <a:extLst>
              <a:ext uri="{FF2B5EF4-FFF2-40B4-BE49-F238E27FC236}">
                <a16:creationId xmlns="" xmlns:a16="http://schemas.microsoft.com/office/drawing/2014/main" id="{DACF1C8B-92F0-4AA1-BA66-766FC3D76ADE}"/>
              </a:ext>
            </a:extLst>
          </p:cNvPr>
          <p:cNvSpPr/>
          <p:nvPr/>
        </p:nvSpPr>
        <p:spPr>
          <a:xfrm>
            <a:off x="536986"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几个问题思考</a:t>
            </a:r>
            <a:endParaRPr lang="en-GB" altLang="en-GB" sz="2800" b="1" dirty="0">
              <a:solidFill>
                <a:schemeClr val="bg1"/>
              </a:solidFill>
              <a:latin typeface="微软雅黑" pitchFamily="34" charset="-122"/>
              <a:ea typeface="微软雅黑" pitchFamily="34" charset="-122"/>
            </a:endParaRPr>
          </a:p>
        </p:txBody>
      </p:sp>
      <p:grpSp>
        <p:nvGrpSpPr>
          <p:cNvPr id="4" name="组合 3">
            <a:extLst>
              <a:ext uri="{FF2B5EF4-FFF2-40B4-BE49-F238E27FC236}">
                <a16:creationId xmlns="" xmlns:a16="http://schemas.microsoft.com/office/drawing/2014/main" id="{A3681BD8-EA97-42BD-85DC-BAB6B087F293}"/>
              </a:ext>
            </a:extLst>
          </p:cNvPr>
          <p:cNvGrpSpPr/>
          <p:nvPr/>
        </p:nvGrpSpPr>
        <p:grpSpPr>
          <a:xfrm>
            <a:off x="1281523" y="1501037"/>
            <a:ext cx="973915" cy="998291"/>
            <a:chOff x="8263485" y="1222138"/>
            <a:chExt cx="604724" cy="619860"/>
          </a:xfrm>
        </p:grpSpPr>
        <p:grpSp>
          <p:nvGrpSpPr>
            <p:cNvPr id="5" name="Group 30">
              <a:extLst>
                <a:ext uri="{FF2B5EF4-FFF2-40B4-BE49-F238E27FC236}">
                  <a16:creationId xmlns="" xmlns:a16="http://schemas.microsoft.com/office/drawing/2014/main" id="{C3258BC3-12B6-4C56-811A-80650B2A8B94}"/>
                </a:ext>
              </a:extLst>
            </p:cNvPr>
            <p:cNvGrpSpPr/>
            <p:nvPr/>
          </p:nvGrpSpPr>
          <p:grpSpPr>
            <a:xfrm rot="18970732">
              <a:off x="8263485" y="1222138"/>
              <a:ext cx="604724" cy="619860"/>
              <a:chOff x="2230996" y="2123275"/>
              <a:chExt cx="1883855" cy="1931012"/>
            </a:xfrm>
          </p:grpSpPr>
          <p:sp>
            <p:nvSpPr>
              <p:cNvPr id="10" name="任意多边形 82">
                <a:extLst>
                  <a:ext uri="{FF2B5EF4-FFF2-40B4-BE49-F238E27FC236}">
                    <a16:creationId xmlns="" xmlns:a16="http://schemas.microsoft.com/office/drawing/2014/main" id="{EF5E4975-5DEE-4725-8326-2792521EB382}"/>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椭圆 80">
                <a:extLst>
                  <a:ext uri="{FF2B5EF4-FFF2-40B4-BE49-F238E27FC236}">
                    <a16:creationId xmlns="" xmlns:a16="http://schemas.microsoft.com/office/drawing/2014/main" id="{FFC7F4DE-E9AA-41B1-8451-02182D3A5546}"/>
                  </a:ext>
                </a:extLst>
              </p:cNvPr>
              <p:cNvSpPr/>
              <p:nvPr/>
            </p:nvSpPr>
            <p:spPr bwMode="auto">
              <a:xfrm rot="21529268">
                <a:off x="2454989" y="2391060"/>
                <a:ext cx="1392630" cy="1395452"/>
              </a:xfrm>
              <a:prstGeom prst="roundRect">
                <a:avLst/>
              </a:prstGeom>
              <a:solidFill>
                <a:schemeClr val="accent2"/>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 name="Group 20">
              <a:extLst>
                <a:ext uri="{FF2B5EF4-FFF2-40B4-BE49-F238E27FC236}">
                  <a16:creationId xmlns="" xmlns:a16="http://schemas.microsoft.com/office/drawing/2014/main" id="{376D5457-5736-4C27-A172-705C1CB18640}"/>
                </a:ext>
              </a:extLst>
            </p:cNvPr>
            <p:cNvGrpSpPr/>
            <p:nvPr/>
          </p:nvGrpSpPr>
          <p:grpSpPr>
            <a:xfrm>
              <a:off x="8420466" y="1382153"/>
              <a:ext cx="285018" cy="290643"/>
              <a:chOff x="7160655" y="2178006"/>
              <a:chExt cx="379359" cy="386846"/>
            </a:xfrm>
            <a:solidFill>
              <a:schemeClr val="bg1"/>
            </a:solidFill>
          </p:grpSpPr>
          <p:sp>
            <p:nvSpPr>
              <p:cNvPr id="7" name="Freeform 36">
                <a:extLst>
                  <a:ext uri="{FF2B5EF4-FFF2-40B4-BE49-F238E27FC236}">
                    <a16:creationId xmlns="" xmlns:a16="http://schemas.microsoft.com/office/drawing/2014/main" id="{C21BDB9C-FEA0-4FC5-8F30-BAC313452FE7}"/>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37">
                <a:extLst>
                  <a:ext uri="{FF2B5EF4-FFF2-40B4-BE49-F238E27FC236}">
                    <a16:creationId xmlns="" xmlns:a16="http://schemas.microsoft.com/office/drawing/2014/main" id="{360CD253-4B9C-46FC-A070-44B3AC152E08}"/>
                  </a:ext>
                </a:extLst>
              </p:cNvPr>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38">
                <a:extLst>
                  <a:ext uri="{FF2B5EF4-FFF2-40B4-BE49-F238E27FC236}">
                    <a16:creationId xmlns="" xmlns:a16="http://schemas.microsoft.com/office/drawing/2014/main" id="{CEE1AEC2-BB94-4B05-BC4A-28FD9AAB3684}"/>
                  </a:ext>
                </a:extLst>
              </p:cNvPr>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2" name="组合 11">
            <a:extLst>
              <a:ext uri="{FF2B5EF4-FFF2-40B4-BE49-F238E27FC236}">
                <a16:creationId xmlns="" xmlns:a16="http://schemas.microsoft.com/office/drawing/2014/main" id="{EC731D80-098A-4EE8-831E-E9A3A998728B}"/>
              </a:ext>
            </a:extLst>
          </p:cNvPr>
          <p:cNvGrpSpPr/>
          <p:nvPr/>
        </p:nvGrpSpPr>
        <p:grpSpPr>
          <a:xfrm>
            <a:off x="1281523" y="3037737"/>
            <a:ext cx="973915" cy="998291"/>
            <a:chOff x="11587076" y="1222138"/>
            <a:chExt cx="604724" cy="619860"/>
          </a:xfrm>
        </p:grpSpPr>
        <p:grpSp>
          <p:nvGrpSpPr>
            <p:cNvPr id="13" name="Group 30">
              <a:extLst>
                <a:ext uri="{FF2B5EF4-FFF2-40B4-BE49-F238E27FC236}">
                  <a16:creationId xmlns="" xmlns:a16="http://schemas.microsoft.com/office/drawing/2014/main" id="{4F72AB14-4F63-4BF8-9E6E-D28415401CEB}"/>
                </a:ext>
              </a:extLst>
            </p:cNvPr>
            <p:cNvGrpSpPr/>
            <p:nvPr/>
          </p:nvGrpSpPr>
          <p:grpSpPr>
            <a:xfrm rot="18970732">
              <a:off x="11587076" y="1222138"/>
              <a:ext cx="604724" cy="619860"/>
              <a:chOff x="2230996" y="2123275"/>
              <a:chExt cx="1883855" cy="1931012"/>
            </a:xfrm>
          </p:grpSpPr>
          <p:sp>
            <p:nvSpPr>
              <p:cNvPr id="18" name="任意多边形 82">
                <a:extLst>
                  <a:ext uri="{FF2B5EF4-FFF2-40B4-BE49-F238E27FC236}">
                    <a16:creationId xmlns="" xmlns:a16="http://schemas.microsoft.com/office/drawing/2014/main" id="{6F316B7C-7275-40EA-A1C8-B65F4DB57996}"/>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9" name="椭圆 80">
                <a:extLst>
                  <a:ext uri="{FF2B5EF4-FFF2-40B4-BE49-F238E27FC236}">
                    <a16:creationId xmlns="" xmlns:a16="http://schemas.microsoft.com/office/drawing/2014/main" id="{71014920-23E4-40E7-8DD7-B47C282E2C64}"/>
                  </a:ext>
                </a:extLst>
              </p:cNvPr>
              <p:cNvSpPr/>
              <p:nvPr/>
            </p:nvSpPr>
            <p:spPr bwMode="auto">
              <a:xfrm rot="21529268">
                <a:off x="2454989" y="2391060"/>
                <a:ext cx="1392630" cy="1395452"/>
              </a:xfrm>
              <a:prstGeom prst="roundRect">
                <a:avLst/>
              </a:prstGeom>
              <a:solidFill>
                <a:schemeClr val="accent2"/>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4" name="Group 31">
              <a:extLst>
                <a:ext uri="{FF2B5EF4-FFF2-40B4-BE49-F238E27FC236}">
                  <a16:creationId xmlns="" xmlns:a16="http://schemas.microsoft.com/office/drawing/2014/main" id="{6B351DA9-88B4-4E23-88AD-9FEC1048FB06}"/>
                </a:ext>
              </a:extLst>
            </p:cNvPr>
            <p:cNvGrpSpPr/>
            <p:nvPr/>
          </p:nvGrpSpPr>
          <p:grpSpPr>
            <a:xfrm>
              <a:off x="11760737" y="1438832"/>
              <a:ext cx="284677" cy="177285"/>
              <a:chOff x="2942785" y="3296116"/>
              <a:chExt cx="416796" cy="259561"/>
            </a:xfrm>
            <a:solidFill>
              <a:schemeClr val="bg1"/>
            </a:solidFill>
          </p:grpSpPr>
          <p:sp>
            <p:nvSpPr>
              <p:cNvPr id="15" name="Freeform 95">
                <a:extLst>
                  <a:ext uri="{FF2B5EF4-FFF2-40B4-BE49-F238E27FC236}">
                    <a16:creationId xmlns="" xmlns:a16="http://schemas.microsoft.com/office/drawing/2014/main" id="{171C354A-5B70-42A0-AADF-11CF81EABC44}"/>
                  </a:ext>
                </a:extLst>
              </p:cNvPr>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96">
                <a:extLst>
                  <a:ext uri="{FF2B5EF4-FFF2-40B4-BE49-F238E27FC236}">
                    <a16:creationId xmlns="" xmlns:a16="http://schemas.microsoft.com/office/drawing/2014/main" id="{744689D1-FC14-491D-A1C3-0456C072259F}"/>
                  </a:ext>
                </a:extLst>
              </p:cNvPr>
              <p:cNvSpPr>
                <a:spLocks noChangeArrowheads="1"/>
              </p:cNvSpPr>
              <p:nvPr/>
            </p:nvSpPr>
            <p:spPr bwMode="auto">
              <a:xfrm>
                <a:off x="3000187" y="3351023"/>
                <a:ext cx="79865" cy="14475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97">
                <a:extLst>
                  <a:ext uri="{FF2B5EF4-FFF2-40B4-BE49-F238E27FC236}">
                    <a16:creationId xmlns="" xmlns:a16="http://schemas.microsoft.com/office/drawing/2014/main" id="{CF9FA414-2A29-4B70-A2FF-696A675A2CFC}"/>
                  </a:ext>
                </a:extLst>
              </p:cNvPr>
              <p:cNvSpPr>
                <a:spLocks noChangeArrowheads="1"/>
              </p:cNvSpPr>
              <p:nvPr/>
            </p:nvSpPr>
            <p:spPr bwMode="auto">
              <a:xfrm>
                <a:off x="3092532" y="3351023"/>
                <a:ext cx="77370" cy="14475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0" name="组合 19">
            <a:extLst>
              <a:ext uri="{FF2B5EF4-FFF2-40B4-BE49-F238E27FC236}">
                <a16:creationId xmlns="" xmlns:a16="http://schemas.microsoft.com/office/drawing/2014/main" id="{9FA98B11-4F14-4D5C-B2FA-8E78CF7390A1}"/>
              </a:ext>
            </a:extLst>
          </p:cNvPr>
          <p:cNvGrpSpPr/>
          <p:nvPr/>
        </p:nvGrpSpPr>
        <p:grpSpPr>
          <a:xfrm>
            <a:off x="1281523" y="4574437"/>
            <a:ext cx="973915" cy="998291"/>
            <a:chOff x="14836391" y="1222138"/>
            <a:chExt cx="604724" cy="619860"/>
          </a:xfrm>
        </p:grpSpPr>
        <p:grpSp>
          <p:nvGrpSpPr>
            <p:cNvPr id="21" name="Group 30">
              <a:extLst>
                <a:ext uri="{FF2B5EF4-FFF2-40B4-BE49-F238E27FC236}">
                  <a16:creationId xmlns="" xmlns:a16="http://schemas.microsoft.com/office/drawing/2014/main" id="{BD79FE93-A1C1-4DF9-9AC4-0358CD3A31DE}"/>
                </a:ext>
              </a:extLst>
            </p:cNvPr>
            <p:cNvGrpSpPr/>
            <p:nvPr/>
          </p:nvGrpSpPr>
          <p:grpSpPr>
            <a:xfrm rot="18970732">
              <a:off x="14836391" y="1222138"/>
              <a:ext cx="604724" cy="619860"/>
              <a:chOff x="2230996" y="2123275"/>
              <a:chExt cx="1883855" cy="1931012"/>
            </a:xfrm>
          </p:grpSpPr>
          <p:sp>
            <p:nvSpPr>
              <p:cNvPr id="34" name="任意多边形 82">
                <a:extLst>
                  <a:ext uri="{FF2B5EF4-FFF2-40B4-BE49-F238E27FC236}">
                    <a16:creationId xmlns="" xmlns:a16="http://schemas.microsoft.com/office/drawing/2014/main" id="{80E03841-E789-4A13-82A0-1531E3A9B40E}"/>
                  </a:ext>
                </a:extLst>
              </p:cNvPr>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5" name="椭圆 80">
                <a:extLst>
                  <a:ext uri="{FF2B5EF4-FFF2-40B4-BE49-F238E27FC236}">
                    <a16:creationId xmlns="" xmlns:a16="http://schemas.microsoft.com/office/drawing/2014/main" id="{77D38673-FDB7-44C6-9CBD-215FFF1431DC}"/>
                  </a:ext>
                </a:extLst>
              </p:cNvPr>
              <p:cNvSpPr/>
              <p:nvPr/>
            </p:nvSpPr>
            <p:spPr bwMode="auto">
              <a:xfrm rot="21529268">
                <a:off x="2454989" y="2391060"/>
                <a:ext cx="1392630" cy="1395452"/>
              </a:xfrm>
              <a:prstGeom prst="roundRect">
                <a:avLst/>
              </a:prstGeom>
              <a:solidFill>
                <a:schemeClr val="accent2"/>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2" name="Group 23">
              <a:extLst>
                <a:ext uri="{FF2B5EF4-FFF2-40B4-BE49-F238E27FC236}">
                  <a16:creationId xmlns="" xmlns:a16="http://schemas.microsoft.com/office/drawing/2014/main" id="{249FA4C1-6699-432C-80A5-8FEA03FB649D}"/>
                </a:ext>
              </a:extLst>
            </p:cNvPr>
            <p:cNvGrpSpPr/>
            <p:nvPr/>
          </p:nvGrpSpPr>
          <p:grpSpPr>
            <a:xfrm>
              <a:off x="15029656" y="1405432"/>
              <a:ext cx="265925" cy="231832"/>
              <a:chOff x="7540014" y="4306907"/>
              <a:chExt cx="389342" cy="339426"/>
            </a:xfrm>
            <a:solidFill>
              <a:schemeClr val="bg1"/>
            </a:solidFill>
          </p:grpSpPr>
          <p:sp>
            <p:nvSpPr>
              <p:cNvPr id="23" name="Freeform 110">
                <a:extLst>
                  <a:ext uri="{FF2B5EF4-FFF2-40B4-BE49-F238E27FC236}">
                    <a16:creationId xmlns="" xmlns:a16="http://schemas.microsoft.com/office/drawing/2014/main" id="{AF1E3C1C-05E3-4186-87D1-7DFC08B0DB08}"/>
                  </a:ext>
                </a:extLst>
              </p:cNvPr>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1">
                <a:extLst>
                  <a:ext uri="{FF2B5EF4-FFF2-40B4-BE49-F238E27FC236}">
                    <a16:creationId xmlns="" xmlns:a16="http://schemas.microsoft.com/office/drawing/2014/main" id="{1A78F4EA-E799-4D9E-BA52-74588665E6FA}"/>
                  </a:ext>
                </a:extLst>
              </p:cNvPr>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2">
                <a:extLst>
                  <a:ext uri="{FF2B5EF4-FFF2-40B4-BE49-F238E27FC236}">
                    <a16:creationId xmlns="" xmlns:a16="http://schemas.microsoft.com/office/drawing/2014/main" id="{20E1F246-4097-4B7D-8338-260A9D1D0DBD}"/>
                  </a:ext>
                </a:extLst>
              </p:cNvPr>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3">
                <a:extLst>
                  <a:ext uri="{FF2B5EF4-FFF2-40B4-BE49-F238E27FC236}">
                    <a16:creationId xmlns="" xmlns:a16="http://schemas.microsoft.com/office/drawing/2014/main" id="{6CECCE51-4D4F-4659-84F6-5EFE3DF345AE}"/>
                  </a:ext>
                </a:extLst>
              </p:cNvPr>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4">
                <a:extLst>
                  <a:ext uri="{FF2B5EF4-FFF2-40B4-BE49-F238E27FC236}">
                    <a16:creationId xmlns="" xmlns:a16="http://schemas.microsoft.com/office/drawing/2014/main" id="{ADCD474E-47A1-450B-A74F-7CB7372DF2BB}"/>
                  </a:ext>
                </a:extLst>
              </p:cNvPr>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5">
                <a:extLst>
                  <a:ext uri="{FF2B5EF4-FFF2-40B4-BE49-F238E27FC236}">
                    <a16:creationId xmlns="" xmlns:a16="http://schemas.microsoft.com/office/drawing/2014/main" id="{91C4BE78-F123-4065-98E9-1F18B9FB95DA}"/>
                  </a:ext>
                </a:extLst>
              </p:cNvPr>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6">
                <a:extLst>
                  <a:ext uri="{FF2B5EF4-FFF2-40B4-BE49-F238E27FC236}">
                    <a16:creationId xmlns="" xmlns:a16="http://schemas.microsoft.com/office/drawing/2014/main" id="{853364DF-634A-4413-AD9A-0CB78960A089}"/>
                  </a:ext>
                </a:extLst>
              </p:cNvPr>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17">
                <a:extLst>
                  <a:ext uri="{FF2B5EF4-FFF2-40B4-BE49-F238E27FC236}">
                    <a16:creationId xmlns="" xmlns:a16="http://schemas.microsoft.com/office/drawing/2014/main" id="{0D120107-A2A8-4653-B84A-403D0F4CEBB3}"/>
                  </a:ext>
                </a:extLst>
              </p:cNvPr>
              <p:cNvSpPr>
                <a:spLocks noChangeArrowheads="1"/>
              </p:cNvSpPr>
              <p:nvPr/>
            </p:nvSpPr>
            <p:spPr bwMode="auto">
              <a:xfrm>
                <a:off x="7589930" y="4421713"/>
                <a:ext cx="109814" cy="1747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18">
                <a:extLst>
                  <a:ext uri="{FF2B5EF4-FFF2-40B4-BE49-F238E27FC236}">
                    <a16:creationId xmlns="" xmlns:a16="http://schemas.microsoft.com/office/drawing/2014/main" id="{2385A83E-3C43-4CFD-BBD0-7D49A23C935F}"/>
                  </a:ext>
                </a:extLst>
              </p:cNvPr>
              <p:cNvSpPr>
                <a:spLocks noChangeArrowheads="1"/>
              </p:cNvSpPr>
              <p:nvPr/>
            </p:nvSpPr>
            <p:spPr bwMode="auto">
              <a:xfrm>
                <a:off x="7589930" y="4461645"/>
                <a:ext cx="109814" cy="1747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119">
                <a:extLst>
                  <a:ext uri="{FF2B5EF4-FFF2-40B4-BE49-F238E27FC236}">
                    <a16:creationId xmlns="" xmlns:a16="http://schemas.microsoft.com/office/drawing/2014/main" id="{725275F7-B415-4EB9-90D8-4140538288D8}"/>
                  </a:ext>
                </a:extLst>
              </p:cNvPr>
              <p:cNvSpPr>
                <a:spLocks noChangeArrowheads="1"/>
              </p:cNvSpPr>
              <p:nvPr/>
            </p:nvSpPr>
            <p:spPr bwMode="auto">
              <a:xfrm>
                <a:off x="7589930" y="4506569"/>
                <a:ext cx="109814" cy="149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120">
                <a:extLst>
                  <a:ext uri="{FF2B5EF4-FFF2-40B4-BE49-F238E27FC236}">
                    <a16:creationId xmlns="" xmlns:a16="http://schemas.microsoft.com/office/drawing/2014/main" id="{5F6DF15B-DB24-4A93-A2C2-9E5A39FD4133}"/>
                  </a:ext>
                </a:extLst>
              </p:cNvPr>
              <p:cNvSpPr>
                <a:spLocks noChangeArrowheads="1"/>
              </p:cNvSpPr>
              <p:nvPr/>
            </p:nvSpPr>
            <p:spPr bwMode="auto">
              <a:xfrm>
                <a:off x="7589930" y="4548998"/>
                <a:ext cx="109814" cy="1747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6" name="组合 35">
            <a:extLst>
              <a:ext uri="{FF2B5EF4-FFF2-40B4-BE49-F238E27FC236}">
                <a16:creationId xmlns="" xmlns:a16="http://schemas.microsoft.com/office/drawing/2014/main" id="{073F1E1C-5835-4F4E-9752-5F47DCE29603}"/>
              </a:ext>
            </a:extLst>
          </p:cNvPr>
          <p:cNvGrpSpPr/>
          <p:nvPr/>
        </p:nvGrpSpPr>
        <p:grpSpPr>
          <a:xfrm>
            <a:off x="2514604" y="1399539"/>
            <a:ext cx="5777200" cy="1526227"/>
            <a:chOff x="6886049" y="2855263"/>
            <a:chExt cx="1814380" cy="1299317"/>
          </a:xfrm>
        </p:grpSpPr>
        <p:sp>
          <p:nvSpPr>
            <p:cNvPr id="37" name="文本框 36">
              <a:extLst>
                <a:ext uri="{FF2B5EF4-FFF2-40B4-BE49-F238E27FC236}">
                  <a16:creationId xmlns="" xmlns:a16="http://schemas.microsoft.com/office/drawing/2014/main" id="{72398BDF-270D-4E87-955C-30BC5FED9910}"/>
                </a:ext>
              </a:extLst>
            </p:cNvPr>
            <p:cNvSpPr txBox="1"/>
            <p:nvPr/>
          </p:nvSpPr>
          <p:spPr>
            <a:xfrm>
              <a:off x="6886049" y="2855263"/>
              <a:ext cx="1784495" cy="340624"/>
            </a:xfrm>
            <a:prstGeom prst="rect">
              <a:avLst/>
            </a:prstGeom>
            <a:noFill/>
          </p:spPr>
          <p:txBody>
            <a:bodyPr wrap="square" rtlCol="0">
              <a:spAutoFit/>
            </a:bodyPr>
            <a:lstStyle/>
            <a:p>
              <a:r>
                <a:rPr lang="zh-CN" altLang="en-US" sz="20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若公司既要定向发行又要权益分派，如何处理？</a:t>
              </a:r>
            </a:p>
          </p:txBody>
        </p:sp>
        <p:sp>
          <p:nvSpPr>
            <p:cNvPr id="38" name="文本框 37">
              <a:extLst>
                <a:ext uri="{FF2B5EF4-FFF2-40B4-BE49-F238E27FC236}">
                  <a16:creationId xmlns="" xmlns:a16="http://schemas.microsoft.com/office/drawing/2014/main" id="{B69DB0CF-40A5-4755-A123-ED9C2C0D43FF}"/>
                </a:ext>
              </a:extLst>
            </p:cNvPr>
            <p:cNvSpPr txBox="1"/>
            <p:nvPr/>
          </p:nvSpPr>
          <p:spPr>
            <a:xfrm>
              <a:off x="6915933" y="3158911"/>
              <a:ext cx="1784496" cy="995669"/>
            </a:xfrm>
            <a:prstGeom prst="rect">
              <a:avLst/>
            </a:prstGeom>
            <a:noFill/>
          </p:spPr>
          <p:txBody>
            <a:bodyPr wrap="square" rtlCol="0">
              <a:spAutoFit/>
            </a:bodyPr>
            <a:lstStyle/>
            <a:p>
              <a:pPr marL="171450" indent="-1714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若定向发行的股东</a:t>
              </a:r>
              <a:r>
                <a:rPr lang="zh-CN" altLang="en-US" sz="1400" b="1" dirty="0">
                  <a:solidFill>
                    <a:srgbClr val="C00000"/>
                  </a:solidFill>
                  <a:latin typeface="微软雅黑" panose="020B0503020204020204" pitchFamily="34" charset="-122"/>
                  <a:ea typeface="微软雅黑" panose="020B0503020204020204" pitchFamily="34" charset="-122"/>
                </a:rPr>
                <a:t>享有</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本次权益，则需先完成新增股份登记再进行权益分派</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若定向发行的股东</a:t>
              </a:r>
              <a:r>
                <a:rPr lang="zh-CN" altLang="en-US" sz="1400" b="1" dirty="0">
                  <a:solidFill>
                    <a:srgbClr val="C00000"/>
                  </a:solidFill>
                  <a:latin typeface="微软雅黑" panose="020B0503020204020204" pitchFamily="34" charset="-122"/>
                  <a:ea typeface="微软雅黑" panose="020B0503020204020204" pitchFamily="34" charset="-122"/>
                </a:rPr>
                <a:t>不享有</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本次权益，则需先完成权益分派再进行新增股份登记</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zh-CN" altLang="en-US" sz="1400" b="1" dirty="0">
                  <a:solidFill>
                    <a:srgbClr val="C00000"/>
                  </a:solidFill>
                  <a:latin typeface="微软雅黑" panose="020B0503020204020204" pitchFamily="34" charset="-122"/>
                  <a:ea typeface="微软雅黑" panose="020B0503020204020204" pitchFamily="34" charset="-122"/>
                </a:rPr>
                <a:t>股份登记完成后不可逆转，若顺序弄错将导致权益分派业务无法办理！</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 xmlns:a16="http://schemas.microsoft.com/office/drawing/2014/main" id="{110FE347-E299-43B3-8F35-A550F0D3F6EF}"/>
              </a:ext>
            </a:extLst>
          </p:cNvPr>
          <p:cNvGrpSpPr/>
          <p:nvPr/>
        </p:nvGrpSpPr>
        <p:grpSpPr>
          <a:xfrm>
            <a:off x="2553551" y="2972244"/>
            <a:ext cx="5645023" cy="1304552"/>
            <a:chOff x="6870214" y="2804407"/>
            <a:chExt cx="1784495" cy="1304552"/>
          </a:xfrm>
        </p:grpSpPr>
        <p:sp>
          <p:nvSpPr>
            <p:cNvPr id="40" name="文本框 39">
              <a:extLst>
                <a:ext uri="{FF2B5EF4-FFF2-40B4-BE49-F238E27FC236}">
                  <a16:creationId xmlns="" xmlns:a16="http://schemas.microsoft.com/office/drawing/2014/main" id="{FFA5AB95-B49A-455E-803F-A611D2007834}"/>
                </a:ext>
              </a:extLst>
            </p:cNvPr>
            <p:cNvSpPr txBox="1"/>
            <p:nvPr/>
          </p:nvSpPr>
          <p:spPr>
            <a:xfrm>
              <a:off x="6870214" y="2804407"/>
              <a:ext cx="1784495" cy="400110"/>
            </a:xfrm>
            <a:prstGeom prst="rect">
              <a:avLst/>
            </a:prstGeom>
            <a:noFill/>
          </p:spPr>
          <p:txBody>
            <a:bodyPr wrap="square" rtlCol="0">
              <a:spAutoFit/>
            </a:bodyPr>
            <a:lstStyle/>
            <a:p>
              <a:r>
                <a:rPr lang="zh-CN" altLang="en-US" sz="20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是否可以只给部分股东分派利润？</a:t>
              </a:r>
            </a:p>
          </p:txBody>
        </p:sp>
        <p:sp>
          <p:nvSpPr>
            <p:cNvPr id="41" name="文本框 40">
              <a:extLst>
                <a:ext uri="{FF2B5EF4-FFF2-40B4-BE49-F238E27FC236}">
                  <a16:creationId xmlns="" xmlns:a16="http://schemas.microsoft.com/office/drawing/2014/main" id="{85806B84-6D06-4F7F-B758-E9DC58E77D5F}"/>
                </a:ext>
              </a:extLst>
            </p:cNvPr>
            <p:cNvSpPr txBox="1"/>
            <p:nvPr/>
          </p:nvSpPr>
          <p:spPr>
            <a:xfrm>
              <a:off x="6899684" y="3154852"/>
              <a:ext cx="1754416" cy="954107"/>
            </a:xfrm>
            <a:prstGeom prst="rect">
              <a:avLst/>
            </a:prstGeom>
            <a:noFill/>
          </p:spPr>
          <p:txBody>
            <a:bodyPr wrap="square" rtlCol="0">
              <a:spAutoFit/>
            </a:bodyPr>
            <a:lstStyle/>
            <a:p>
              <a:pPr marL="285750" indent="-2857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一般来说是按照</a:t>
              </a:r>
              <a:r>
                <a:rPr lang="zh-CN" altLang="en-US" sz="1400" b="1" dirty="0">
                  <a:solidFill>
                    <a:srgbClr val="C00000"/>
                  </a:solidFill>
                  <a:latin typeface="微软雅黑" panose="020B0503020204020204" pitchFamily="34" charset="-122"/>
                  <a:ea typeface="微软雅黑" panose="020B0503020204020204" pitchFamily="34" charset="-122"/>
                </a:rPr>
                <a:t>股东所持比例</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进行利润分配，但</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公司法</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中规定若公司章程中有特殊约定除外。</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若给部分股东分配：需公司章程规定、股东大会通过权益分派方案、不参与分红的股东与公司的协议、股转公司监管员老师同意</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 xmlns:a16="http://schemas.microsoft.com/office/drawing/2014/main" id="{2259B4AC-99D1-4725-9EE1-7754953F9E73}"/>
              </a:ext>
            </a:extLst>
          </p:cNvPr>
          <p:cNvGrpSpPr/>
          <p:nvPr/>
        </p:nvGrpSpPr>
        <p:grpSpPr>
          <a:xfrm>
            <a:off x="2553568" y="4535412"/>
            <a:ext cx="5165980" cy="892673"/>
            <a:chOff x="6870214" y="2789458"/>
            <a:chExt cx="1791389" cy="892673"/>
          </a:xfrm>
        </p:grpSpPr>
        <p:sp>
          <p:nvSpPr>
            <p:cNvPr id="43" name="文本框 42">
              <a:extLst>
                <a:ext uri="{FF2B5EF4-FFF2-40B4-BE49-F238E27FC236}">
                  <a16:creationId xmlns="" xmlns:a16="http://schemas.microsoft.com/office/drawing/2014/main" id="{07CAD945-889A-4710-8030-8AFC612B01F5}"/>
                </a:ext>
              </a:extLst>
            </p:cNvPr>
            <p:cNvSpPr txBox="1"/>
            <p:nvPr/>
          </p:nvSpPr>
          <p:spPr>
            <a:xfrm>
              <a:off x="6870214" y="2789458"/>
              <a:ext cx="1784495" cy="400110"/>
            </a:xfrm>
            <a:prstGeom prst="rect">
              <a:avLst/>
            </a:prstGeom>
            <a:noFill/>
          </p:spPr>
          <p:txBody>
            <a:bodyPr wrap="square" rtlCol="0">
              <a:spAutoFit/>
            </a:bodyPr>
            <a:lstStyle/>
            <a:p>
              <a:pPr algn="ctr"/>
              <a:r>
                <a:rPr lang="zh-CN" altLang="en-US" sz="20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若公司持有本公司股份，是否可以参与分红？</a:t>
              </a:r>
            </a:p>
          </p:txBody>
        </p:sp>
        <p:sp>
          <p:nvSpPr>
            <p:cNvPr id="44" name="文本框 43">
              <a:extLst>
                <a:ext uri="{FF2B5EF4-FFF2-40B4-BE49-F238E27FC236}">
                  <a16:creationId xmlns="" xmlns:a16="http://schemas.microsoft.com/office/drawing/2014/main" id="{B2BBB666-15BC-4618-BA92-0DCEE42E3EEC}"/>
                </a:ext>
              </a:extLst>
            </p:cNvPr>
            <p:cNvSpPr txBox="1"/>
            <p:nvPr/>
          </p:nvSpPr>
          <p:spPr>
            <a:xfrm>
              <a:off x="6877107" y="3158911"/>
              <a:ext cx="1784496" cy="523220"/>
            </a:xfrm>
            <a:prstGeom prst="rect">
              <a:avLst/>
            </a:prstGeom>
            <a:noFill/>
          </p:spPr>
          <p:txBody>
            <a:bodyPr wrap="square" rtlCol="0">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不可以。</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若公司因回购等原因持有本公司股份，则需再股份回购注销完成后再办理权益分派业务。</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 xmlns:p14="http://schemas.microsoft.com/office/powerpoint/2010/main" val="150631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500"/>
                            </p:stCondLst>
                            <p:childTnLst>
                              <p:par>
                                <p:cTn id="12" presetID="26" presetClass="emph" presetSubtype="0" fill="hold" nodeType="afterEffect">
                                  <p:stCondLst>
                                    <p:cond delay="0"/>
                                  </p:stCondLst>
                                  <p:childTnLst>
                                    <p:animEffect transition="out" filter="fade">
                                      <p:cBhvr>
                                        <p:cTn id="13" dur="500" tmFilter="0, 0; .2, .5; .8, .5; 1, 0"/>
                                        <p:tgtEl>
                                          <p:spTgt spid="4"/>
                                        </p:tgtEl>
                                      </p:cBhvr>
                                    </p:animEffect>
                                    <p:animScale>
                                      <p:cBhvr>
                                        <p:cTn id="14" dur="250" autoRev="1" fill="hold"/>
                                        <p:tgtEl>
                                          <p:spTgt spid="4"/>
                                        </p:tgtEl>
                                      </p:cBhvr>
                                      <p:by x="105000" y="105000"/>
                                    </p:animScale>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arn(outVertical)">
                                      <p:cBhvr>
                                        <p:cTn id="18" dur="500"/>
                                        <p:tgtEl>
                                          <p:spTgt spid="36"/>
                                        </p:tgtEl>
                                      </p:cBhvr>
                                    </p:animEffect>
                                  </p:childTnLst>
                                </p:cTn>
                              </p:par>
                            </p:childTnLst>
                          </p:cTn>
                        </p:par>
                        <p:par>
                          <p:cTn id="19" fill="hold">
                            <p:stCondLst>
                              <p:cond delay="1500"/>
                            </p:stCondLst>
                            <p:childTnLst>
                              <p:par>
                                <p:cTn id="20" presetID="1" presetClass="entr" presetSubtype="0" fill="hold" nodeType="afterEffect">
                                  <p:stCondLst>
                                    <p:cond delay="3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800"/>
                            </p:stCondLst>
                            <p:childTnLst>
                              <p:par>
                                <p:cTn id="23" presetID="26" presetClass="emph" presetSubtype="0" fill="hold" nodeType="afterEffect">
                                  <p:stCondLst>
                                    <p:cond delay="0"/>
                                  </p:stCondLst>
                                  <p:childTnLst>
                                    <p:animEffect transition="out" filter="fade">
                                      <p:cBhvr>
                                        <p:cTn id="24" dur="500" tmFilter="0, 0; .2, .5; .8, .5; 1, 0"/>
                                        <p:tgtEl>
                                          <p:spTgt spid="12"/>
                                        </p:tgtEl>
                                      </p:cBhvr>
                                    </p:animEffect>
                                    <p:animScale>
                                      <p:cBhvr>
                                        <p:cTn id="25" dur="250" autoRev="1" fill="hold"/>
                                        <p:tgtEl>
                                          <p:spTgt spid="12"/>
                                        </p:tgtEl>
                                      </p:cBhvr>
                                      <p:by x="105000" y="105000"/>
                                    </p:animScale>
                                  </p:childTnLst>
                                </p:cTn>
                              </p:par>
                            </p:childTnLst>
                          </p:cTn>
                        </p:par>
                        <p:par>
                          <p:cTn id="26" fill="hold">
                            <p:stCondLst>
                              <p:cond delay="2300"/>
                            </p:stCondLst>
                            <p:childTnLst>
                              <p:par>
                                <p:cTn id="27" presetID="16" presetClass="entr" presetSubtype="37"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arn(outVertical)">
                                      <p:cBhvr>
                                        <p:cTn id="29" dur="500"/>
                                        <p:tgtEl>
                                          <p:spTgt spid="39"/>
                                        </p:tgtEl>
                                      </p:cBhvr>
                                    </p:animEffect>
                                  </p:childTnLst>
                                </p:cTn>
                              </p:par>
                            </p:childTnLst>
                          </p:cTn>
                        </p:par>
                        <p:par>
                          <p:cTn id="30" fill="hold">
                            <p:stCondLst>
                              <p:cond delay="2800"/>
                            </p:stCondLst>
                            <p:childTnLst>
                              <p:par>
                                <p:cTn id="31" presetID="1" presetClass="entr" presetSubtype="0" fill="hold" nodeType="afterEffect">
                                  <p:stCondLst>
                                    <p:cond delay="300"/>
                                  </p:stCondLst>
                                  <p:childTnLst>
                                    <p:set>
                                      <p:cBhvr>
                                        <p:cTn id="32" dur="1" fill="hold">
                                          <p:stCondLst>
                                            <p:cond delay="0"/>
                                          </p:stCondLst>
                                        </p:cTn>
                                        <p:tgtEl>
                                          <p:spTgt spid="20"/>
                                        </p:tgtEl>
                                        <p:attrNameLst>
                                          <p:attrName>style.visibility</p:attrName>
                                        </p:attrNameLst>
                                      </p:cBhvr>
                                      <p:to>
                                        <p:strVal val="visible"/>
                                      </p:to>
                                    </p:set>
                                  </p:childTnLst>
                                </p:cTn>
                              </p:par>
                            </p:childTnLst>
                          </p:cTn>
                        </p:par>
                        <p:par>
                          <p:cTn id="33" fill="hold">
                            <p:stCondLst>
                              <p:cond delay="3100"/>
                            </p:stCondLst>
                            <p:childTnLst>
                              <p:par>
                                <p:cTn id="34" presetID="26" presetClass="emph" presetSubtype="0" fill="hold" nodeType="afterEffect">
                                  <p:stCondLst>
                                    <p:cond delay="0"/>
                                  </p:stCondLst>
                                  <p:childTnLst>
                                    <p:animEffect transition="out" filter="fade">
                                      <p:cBhvr>
                                        <p:cTn id="35" dur="500" tmFilter="0, 0; .2, .5; .8, .5; 1, 0"/>
                                        <p:tgtEl>
                                          <p:spTgt spid="20"/>
                                        </p:tgtEl>
                                      </p:cBhvr>
                                    </p:animEffect>
                                    <p:animScale>
                                      <p:cBhvr>
                                        <p:cTn id="36" dur="250" autoRev="1" fill="hold"/>
                                        <p:tgtEl>
                                          <p:spTgt spid="20"/>
                                        </p:tgtEl>
                                      </p:cBhvr>
                                      <p:by x="105000" y="105000"/>
                                    </p:animScale>
                                  </p:childTnLst>
                                </p:cTn>
                              </p:par>
                            </p:childTnLst>
                          </p:cTn>
                        </p:par>
                        <p:par>
                          <p:cTn id="37" fill="hold">
                            <p:stCondLst>
                              <p:cond delay="3600"/>
                            </p:stCondLst>
                            <p:childTnLst>
                              <p:par>
                                <p:cTn id="38" presetID="16" presetClass="entr" presetSubtype="37"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outVertical)">
                                      <p:cBhvr>
                                        <p:cTn id="4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EA74E87B-3864-4C45-93CF-09C43D804433}"/>
              </a:ext>
            </a:extLst>
          </p:cNvPr>
          <p:cNvSpPr>
            <a:spLocks noGrp="1"/>
          </p:cNvSpPr>
          <p:nvPr>
            <p:ph type="ftr" sz="quarter" idx="11"/>
          </p:nvPr>
        </p:nvSpPr>
        <p:spPr/>
        <p:txBody>
          <a:bodyPr/>
          <a:lstStyle/>
          <a:p>
            <a:pPr>
              <a:defRPr/>
            </a:pPr>
            <a:r>
              <a:rPr lang="en-US" altLang="zh-CN" dirty="0"/>
              <a:t>16</a:t>
            </a:r>
          </a:p>
        </p:txBody>
      </p:sp>
      <p:sp>
        <p:nvSpPr>
          <p:cNvPr id="3" name="矩形 2">
            <a:extLst>
              <a:ext uri="{FF2B5EF4-FFF2-40B4-BE49-F238E27FC236}">
                <a16:creationId xmlns="" xmlns:a16="http://schemas.microsoft.com/office/drawing/2014/main" id="{63E603A8-9DF1-4E0D-BCAB-BB090AB8098C}"/>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（三）如何确定资金来源和分派方案</a:t>
            </a:r>
            <a:endParaRPr lang="en-GB" altLang="en-GB" sz="2800" b="1" dirty="0">
              <a:solidFill>
                <a:schemeClr val="bg1"/>
              </a:solidFill>
              <a:latin typeface="微软雅黑" pitchFamily="34" charset="-122"/>
              <a:ea typeface="微软雅黑" pitchFamily="34" charset="-122"/>
            </a:endParaRPr>
          </a:p>
        </p:txBody>
      </p:sp>
      <p:grpSp>
        <p:nvGrpSpPr>
          <p:cNvPr id="4" name="组合 3">
            <a:extLst>
              <a:ext uri="{FF2B5EF4-FFF2-40B4-BE49-F238E27FC236}">
                <a16:creationId xmlns="" xmlns:a16="http://schemas.microsoft.com/office/drawing/2014/main" id="{60616C92-2B84-4CE7-9CEC-2AF9E681E9B7}"/>
              </a:ext>
            </a:extLst>
          </p:cNvPr>
          <p:cNvGrpSpPr/>
          <p:nvPr/>
        </p:nvGrpSpPr>
        <p:grpSpPr>
          <a:xfrm>
            <a:off x="209828" y="1354989"/>
            <a:ext cx="3736900" cy="4690733"/>
            <a:chOff x="1802252" y="1255465"/>
            <a:chExt cx="3736900" cy="4690733"/>
          </a:xfrm>
        </p:grpSpPr>
        <p:sp>
          <p:nvSpPr>
            <p:cNvPr id="5" name="椭圆 4">
              <a:extLst>
                <a:ext uri="{FF2B5EF4-FFF2-40B4-BE49-F238E27FC236}">
                  <a16:creationId xmlns="" xmlns:a16="http://schemas.microsoft.com/office/drawing/2014/main" id="{6CA00F62-0887-4277-909E-7D6B4D07F747}"/>
                </a:ext>
              </a:extLst>
            </p:cNvPr>
            <p:cNvSpPr/>
            <p:nvPr/>
          </p:nvSpPr>
          <p:spPr>
            <a:xfrm>
              <a:off x="1802252" y="5500123"/>
              <a:ext cx="3736900" cy="446075"/>
            </a:xfrm>
            <a:prstGeom prst="ellipse">
              <a:avLst/>
            </a:prstGeom>
            <a:gradFill flip="none" rotWithShape="1">
              <a:gsLst>
                <a:gs pos="49000">
                  <a:srgbClr val="8E8D8C">
                    <a:alpha val="37000"/>
                  </a:srgbClr>
                </a:gs>
                <a:gs pos="100000">
                  <a:srgbClr val="F5F4F2">
                    <a:alpha val="0"/>
                  </a:srgbClr>
                </a:gs>
                <a:gs pos="0">
                  <a:schemeClr val="tx1">
                    <a:lumMod val="85000"/>
                    <a:lumOff val="15000"/>
                    <a:alpha val="3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3B390E68-342A-4975-A239-09142A881729}"/>
                </a:ext>
              </a:extLst>
            </p:cNvPr>
            <p:cNvGrpSpPr/>
            <p:nvPr/>
          </p:nvGrpSpPr>
          <p:grpSpPr>
            <a:xfrm>
              <a:off x="2072652" y="1255465"/>
              <a:ext cx="3333250" cy="4499147"/>
              <a:chOff x="2194572" y="1453811"/>
              <a:chExt cx="3333250" cy="4499147"/>
            </a:xfrm>
          </p:grpSpPr>
          <p:grpSp>
            <p:nvGrpSpPr>
              <p:cNvPr id="7" name="组合 6">
                <a:extLst>
                  <a:ext uri="{FF2B5EF4-FFF2-40B4-BE49-F238E27FC236}">
                    <a16:creationId xmlns="" xmlns:a16="http://schemas.microsoft.com/office/drawing/2014/main" id="{EDA71480-7ECC-4C2E-9129-9752836265AC}"/>
                  </a:ext>
                </a:extLst>
              </p:cNvPr>
              <p:cNvGrpSpPr/>
              <p:nvPr/>
            </p:nvGrpSpPr>
            <p:grpSpPr>
              <a:xfrm>
                <a:off x="2194572" y="1453811"/>
                <a:ext cx="3333250" cy="4499147"/>
                <a:chOff x="903960" y="1038353"/>
                <a:chExt cx="3666575" cy="4949062"/>
              </a:xfrm>
            </p:grpSpPr>
            <p:sp>
              <p:nvSpPr>
                <p:cNvPr id="11" name="任意多边形 6">
                  <a:extLst>
                    <a:ext uri="{FF2B5EF4-FFF2-40B4-BE49-F238E27FC236}">
                      <a16:creationId xmlns="" xmlns:a16="http://schemas.microsoft.com/office/drawing/2014/main" id="{3DA013D5-AF10-4BA6-9774-C50756BA794A}"/>
                    </a:ext>
                  </a:extLst>
                </p:cNvPr>
                <p:cNvSpPr/>
                <p:nvPr/>
              </p:nvSpPr>
              <p:spPr>
                <a:xfrm>
                  <a:off x="1891096" y="2758440"/>
                  <a:ext cx="1541439" cy="3228975"/>
                </a:xfrm>
                <a:custGeom>
                  <a:avLst/>
                  <a:gdLst>
                    <a:gd name="connsiteX0" fmla="*/ 529081 w 1594779"/>
                    <a:gd name="connsiteY0" fmla="*/ 0 h 3228975"/>
                    <a:gd name="connsiteX1" fmla="*/ 843957 w 1594779"/>
                    <a:gd name="connsiteY1" fmla="*/ 0 h 3228975"/>
                    <a:gd name="connsiteX2" fmla="*/ 799333 w 1594779"/>
                    <a:gd name="connsiteY2" fmla="*/ 995158 h 3228975"/>
                    <a:gd name="connsiteX3" fmla="*/ 799153 w 1594779"/>
                    <a:gd name="connsiteY3" fmla="*/ 1022021 h 3228975"/>
                    <a:gd name="connsiteX4" fmla="*/ 1439415 w 1594779"/>
                    <a:gd name="connsiteY4" fmla="*/ 428822 h 3228975"/>
                    <a:gd name="connsiteX5" fmla="*/ 1594779 w 1594779"/>
                    <a:gd name="connsiteY5" fmla="*/ 596512 h 3228975"/>
                    <a:gd name="connsiteX6" fmla="*/ 798811 w 1594779"/>
                    <a:gd name="connsiteY6" fmla="*/ 1333972 h 3228975"/>
                    <a:gd name="connsiteX7" fmla="*/ 805302 w 1594779"/>
                    <a:gd name="connsiteY7" fmla="*/ 1601447 h 3228975"/>
                    <a:gd name="connsiteX8" fmla="*/ 906932 w 1594779"/>
                    <a:gd name="connsiteY8" fmla="*/ 3219450 h 3228975"/>
                    <a:gd name="connsiteX9" fmla="*/ 442490 w 1594779"/>
                    <a:gd name="connsiteY9" fmla="*/ 3228975 h 3228975"/>
                    <a:gd name="connsiteX10" fmla="*/ 550066 w 1594779"/>
                    <a:gd name="connsiteY10" fmla="*/ 2057668 h 3228975"/>
                    <a:gd name="connsiteX11" fmla="*/ 561798 w 1594779"/>
                    <a:gd name="connsiteY11" fmla="*/ 1870948 h 3228975"/>
                    <a:gd name="connsiteX12" fmla="*/ 0 w 1594779"/>
                    <a:gd name="connsiteY12" fmla="*/ 1095989 h 3228975"/>
                    <a:gd name="connsiteX13" fmla="*/ 109210 w 1594779"/>
                    <a:gd name="connsiteY13" fmla="*/ 1016818 h 3228975"/>
                    <a:gd name="connsiteX14" fmla="*/ 572581 w 1594779"/>
                    <a:gd name="connsiteY14" fmla="*/ 1656005 h 3228975"/>
                    <a:gd name="connsiteX15" fmla="*/ 573400 w 1594779"/>
                    <a:gd name="connsiteY15" fmla="*/ 1638877 h 3228975"/>
                    <a:gd name="connsiteX16" fmla="*/ 529081 w 1594779"/>
                    <a:gd name="connsiteY16" fmla="*/ 0 h 3228975"/>
                    <a:gd name="connsiteX0" fmla="*/ 529081 w 1594779"/>
                    <a:gd name="connsiteY0" fmla="*/ 0 h 3228975"/>
                    <a:gd name="connsiteX1" fmla="*/ 843957 w 1594779"/>
                    <a:gd name="connsiteY1" fmla="*/ 0 h 3228975"/>
                    <a:gd name="connsiteX2" fmla="*/ 799333 w 1594779"/>
                    <a:gd name="connsiteY2" fmla="*/ 995158 h 3228975"/>
                    <a:gd name="connsiteX3" fmla="*/ 1439415 w 1594779"/>
                    <a:gd name="connsiteY3" fmla="*/ 428822 h 3228975"/>
                    <a:gd name="connsiteX4" fmla="*/ 1594779 w 1594779"/>
                    <a:gd name="connsiteY4" fmla="*/ 596512 h 3228975"/>
                    <a:gd name="connsiteX5" fmla="*/ 798811 w 1594779"/>
                    <a:gd name="connsiteY5" fmla="*/ 1333972 h 3228975"/>
                    <a:gd name="connsiteX6" fmla="*/ 805302 w 1594779"/>
                    <a:gd name="connsiteY6" fmla="*/ 1601447 h 3228975"/>
                    <a:gd name="connsiteX7" fmla="*/ 906932 w 1594779"/>
                    <a:gd name="connsiteY7" fmla="*/ 3219450 h 3228975"/>
                    <a:gd name="connsiteX8" fmla="*/ 442490 w 1594779"/>
                    <a:gd name="connsiteY8" fmla="*/ 3228975 h 3228975"/>
                    <a:gd name="connsiteX9" fmla="*/ 550066 w 1594779"/>
                    <a:gd name="connsiteY9" fmla="*/ 2057668 h 3228975"/>
                    <a:gd name="connsiteX10" fmla="*/ 561798 w 1594779"/>
                    <a:gd name="connsiteY10" fmla="*/ 1870948 h 3228975"/>
                    <a:gd name="connsiteX11" fmla="*/ 0 w 1594779"/>
                    <a:gd name="connsiteY11" fmla="*/ 1095989 h 3228975"/>
                    <a:gd name="connsiteX12" fmla="*/ 109210 w 1594779"/>
                    <a:gd name="connsiteY12" fmla="*/ 1016818 h 3228975"/>
                    <a:gd name="connsiteX13" fmla="*/ 572581 w 1594779"/>
                    <a:gd name="connsiteY13" fmla="*/ 1656005 h 3228975"/>
                    <a:gd name="connsiteX14" fmla="*/ 573400 w 1594779"/>
                    <a:gd name="connsiteY14" fmla="*/ 1638877 h 3228975"/>
                    <a:gd name="connsiteX15" fmla="*/ 529081 w 1594779"/>
                    <a:gd name="connsiteY15" fmla="*/ 0 h 3228975"/>
                    <a:gd name="connsiteX0" fmla="*/ 529081 w 1594779"/>
                    <a:gd name="connsiteY0" fmla="*/ 0 h 3228975"/>
                    <a:gd name="connsiteX1" fmla="*/ 843957 w 1594779"/>
                    <a:gd name="connsiteY1" fmla="*/ 0 h 3228975"/>
                    <a:gd name="connsiteX2" fmla="*/ 799333 w 1594779"/>
                    <a:gd name="connsiteY2" fmla="*/ 995158 h 3228975"/>
                    <a:gd name="connsiteX3" fmla="*/ 1469895 w 1594779"/>
                    <a:gd name="connsiteY3" fmla="*/ 459302 h 3228975"/>
                    <a:gd name="connsiteX4" fmla="*/ 1594779 w 1594779"/>
                    <a:gd name="connsiteY4" fmla="*/ 596512 h 3228975"/>
                    <a:gd name="connsiteX5" fmla="*/ 798811 w 1594779"/>
                    <a:gd name="connsiteY5" fmla="*/ 1333972 h 3228975"/>
                    <a:gd name="connsiteX6" fmla="*/ 805302 w 1594779"/>
                    <a:gd name="connsiteY6" fmla="*/ 1601447 h 3228975"/>
                    <a:gd name="connsiteX7" fmla="*/ 906932 w 1594779"/>
                    <a:gd name="connsiteY7" fmla="*/ 3219450 h 3228975"/>
                    <a:gd name="connsiteX8" fmla="*/ 442490 w 1594779"/>
                    <a:gd name="connsiteY8" fmla="*/ 3228975 h 3228975"/>
                    <a:gd name="connsiteX9" fmla="*/ 550066 w 1594779"/>
                    <a:gd name="connsiteY9" fmla="*/ 2057668 h 3228975"/>
                    <a:gd name="connsiteX10" fmla="*/ 561798 w 1594779"/>
                    <a:gd name="connsiteY10" fmla="*/ 1870948 h 3228975"/>
                    <a:gd name="connsiteX11" fmla="*/ 0 w 1594779"/>
                    <a:gd name="connsiteY11" fmla="*/ 1095989 h 3228975"/>
                    <a:gd name="connsiteX12" fmla="*/ 109210 w 1594779"/>
                    <a:gd name="connsiteY12" fmla="*/ 1016818 h 3228975"/>
                    <a:gd name="connsiteX13" fmla="*/ 572581 w 1594779"/>
                    <a:gd name="connsiteY13" fmla="*/ 1656005 h 3228975"/>
                    <a:gd name="connsiteX14" fmla="*/ 573400 w 1594779"/>
                    <a:gd name="connsiteY14" fmla="*/ 1638877 h 3228975"/>
                    <a:gd name="connsiteX15" fmla="*/ 529081 w 1594779"/>
                    <a:gd name="connsiteY15" fmla="*/ 0 h 3228975"/>
                    <a:gd name="connsiteX0" fmla="*/ 529081 w 1571919"/>
                    <a:gd name="connsiteY0" fmla="*/ 0 h 3228975"/>
                    <a:gd name="connsiteX1" fmla="*/ 843957 w 1571919"/>
                    <a:gd name="connsiteY1" fmla="*/ 0 h 3228975"/>
                    <a:gd name="connsiteX2" fmla="*/ 799333 w 1571919"/>
                    <a:gd name="connsiteY2" fmla="*/ 995158 h 3228975"/>
                    <a:gd name="connsiteX3" fmla="*/ 1469895 w 1571919"/>
                    <a:gd name="connsiteY3" fmla="*/ 459302 h 3228975"/>
                    <a:gd name="connsiteX4" fmla="*/ 1571919 w 1571919"/>
                    <a:gd name="connsiteY4" fmla="*/ 558412 h 3228975"/>
                    <a:gd name="connsiteX5" fmla="*/ 798811 w 1571919"/>
                    <a:gd name="connsiteY5" fmla="*/ 1333972 h 3228975"/>
                    <a:gd name="connsiteX6" fmla="*/ 805302 w 1571919"/>
                    <a:gd name="connsiteY6" fmla="*/ 1601447 h 3228975"/>
                    <a:gd name="connsiteX7" fmla="*/ 906932 w 1571919"/>
                    <a:gd name="connsiteY7" fmla="*/ 3219450 h 3228975"/>
                    <a:gd name="connsiteX8" fmla="*/ 442490 w 1571919"/>
                    <a:gd name="connsiteY8" fmla="*/ 3228975 h 3228975"/>
                    <a:gd name="connsiteX9" fmla="*/ 550066 w 1571919"/>
                    <a:gd name="connsiteY9" fmla="*/ 2057668 h 3228975"/>
                    <a:gd name="connsiteX10" fmla="*/ 561798 w 1571919"/>
                    <a:gd name="connsiteY10" fmla="*/ 1870948 h 3228975"/>
                    <a:gd name="connsiteX11" fmla="*/ 0 w 1571919"/>
                    <a:gd name="connsiteY11" fmla="*/ 1095989 h 3228975"/>
                    <a:gd name="connsiteX12" fmla="*/ 109210 w 1571919"/>
                    <a:gd name="connsiteY12" fmla="*/ 1016818 h 3228975"/>
                    <a:gd name="connsiteX13" fmla="*/ 572581 w 1571919"/>
                    <a:gd name="connsiteY13" fmla="*/ 1656005 h 3228975"/>
                    <a:gd name="connsiteX14" fmla="*/ 573400 w 1571919"/>
                    <a:gd name="connsiteY14" fmla="*/ 1638877 h 3228975"/>
                    <a:gd name="connsiteX15" fmla="*/ 529081 w 1571919"/>
                    <a:gd name="connsiteY15" fmla="*/ 0 h 3228975"/>
                    <a:gd name="connsiteX0" fmla="*/ 498601 w 1541439"/>
                    <a:gd name="connsiteY0" fmla="*/ 0 h 3228975"/>
                    <a:gd name="connsiteX1" fmla="*/ 813477 w 1541439"/>
                    <a:gd name="connsiteY1" fmla="*/ 0 h 3228975"/>
                    <a:gd name="connsiteX2" fmla="*/ 768853 w 1541439"/>
                    <a:gd name="connsiteY2" fmla="*/ 995158 h 3228975"/>
                    <a:gd name="connsiteX3" fmla="*/ 1439415 w 1541439"/>
                    <a:gd name="connsiteY3" fmla="*/ 459302 h 3228975"/>
                    <a:gd name="connsiteX4" fmla="*/ 1541439 w 1541439"/>
                    <a:gd name="connsiteY4" fmla="*/ 558412 h 3228975"/>
                    <a:gd name="connsiteX5" fmla="*/ 768331 w 1541439"/>
                    <a:gd name="connsiteY5" fmla="*/ 1333972 h 3228975"/>
                    <a:gd name="connsiteX6" fmla="*/ 774822 w 1541439"/>
                    <a:gd name="connsiteY6" fmla="*/ 1601447 h 3228975"/>
                    <a:gd name="connsiteX7" fmla="*/ 876452 w 1541439"/>
                    <a:gd name="connsiteY7" fmla="*/ 3219450 h 3228975"/>
                    <a:gd name="connsiteX8" fmla="*/ 412010 w 1541439"/>
                    <a:gd name="connsiteY8" fmla="*/ 3228975 h 3228975"/>
                    <a:gd name="connsiteX9" fmla="*/ 519586 w 1541439"/>
                    <a:gd name="connsiteY9" fmla="*/ 2057668 h 3228975"/>
                    <a:gd name="connsiteX10" fmla="*/ 531318 w 1541439"/>
                    <a:gd name="connsiteY10" fmla="*/ 1870948 h 3228975"/>
                    <a:gd name="connsiteX11" fmla="*/ 0 w 1541439"/>
                    <a:gd name="connsiteY11" fmla="*/ 1103609 h 3228975"/>
                    <a:gd name="connsiteX12" fmla="*/ 78730 w 1541439"/>
                    <a:gd name="connsiteY12" fmla="*/ 1016818 h 3228975"/>
                    <a:gd name="connsiteX13" fmla="*/ 542101 w 1541439"/>
                    <a:gd name="connsiteY13" fmla="*/ 1656005 h 3228975"/>
                    <a:gd name="connsiteX14" fmla="*/ 542920 w 1541439"/>
                    <a:gd name="connsiteY14" fmla="*/ 1638877 h 3228975"/>
                    <a:gd name="connsiteX15" fmla="*/ 498601 w 1541439"/>
                    <a:gd name="connsiteY15" fmla="*/ 0 h 3228975"/>
                    <a:gd name="connsiteX0" fmla="*/ 498601 w 1541439"/>
                    <a:gd name="connsiteY0" fmla="*/ 0 h 3228975"/>
                    <a:gd name="connsiteX1" fmla="*/ 813477 w 1541439"/>
                    <a:gd name="connsiteY1" fmla="*/ 0 h 3228975"/>
                    <a:gd name="connsiteX2" fmla="*/ 768853 w 1541439"/>
                    <a:gd name="connsiteY2" fmla="*/ 995158 h 3228975"/>
                    <a:gd name="connsiteX3" fmla="*/ 1439415 w 1541439"/>
                    <a:gd name="connsiteY3" fmla="*/ 459302 h 3228975"/>
                    <a:gd name="connsiteX4" fmla="*/ 1541439 w 1541439"/>
                    <a:gd name="connsiteY4" fmla="*/ 558412 h 3228975"/>
                    <a:gd name="connsiteX5" fmla="*/ 768331 w 1541439"/>
                    <a:gd name="connsiteY5" fmla="*/ 1333972 h 3228975"/>
                    <a:gd name="connsiteX6" fmla="*/ 774822 w 1541439"/>
                    <a:gd name="connsiteY6" fmla="*/ 1601447 h 3228975"/>
                    <a:gd name="connsiteX7" fmla="*/ 876452 w 1541439"/>
                    <a:gd name="connsiteY7" fmla="*/ 3219450 h 3228975"/>
                    <a:gd name="connsiteX8" fmla="*/ 412010 w 1541439"/>
                    <a:gd name="connsiteY8" fmla="*/ 3228975 h 3228975"/>
                    <a:gd name="connsiteX9" fmla="*/ 519586 w 1541439"/>
                    <a:gd name="connsiteY9" fmla="*/ 2057668 h 3228975"/>
                    <a:gd name="connsiteX10" fmla="*/ 531318 w 1541439"/>
                    <a:gd name="connsiteY10" fmla="*/ 1870948 h 3228975"/>
                    <a:gd name="connsiteX11" fmla="*/ 0 w 1541439"/>
                    <a:gd name="connsiteY11" fmla="*/ 1103609 h 3228975"/>
                    <a:gd name="connsiteX12" fmla="*/ 63490 w 1541439"/>
                    <a:gd name="connsiteY12" fmla="*/ 1047298 h 3228975"/>
                    <a:gd name="connsiteX13" fmla="*/ 542101 w 1541439"/>
                    <a:gd name="connsiteY13" fmla="*/ 1656005 h 3228975"/>
                    <a:gd name="connsiteX14" fmla="*/ 542920 w 1541439"/>
                    <a:gd name="connsiteY14" fmla="*/ 1638877 h 3228975"/>
                    <a:gd name="connsiteX15" fmla="*/ 498601 w 1541439"/>
                    <a:gd name="connsiteY15" fmla="*/ 0 h 322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1439" h="3228975">
                      <a:moveTo>
                        <a:pt x="498601" y="0"/>
                      </a:moveTo>
                      <a:lnTo>
                        <a:pt x="813477" y="0"/>
                      </a:lnTo>
                      <a:cubicBezTo>
                        <a:pt x="792774" y="448151"/>
                        <a:pt x="774967" y="720299"/>
                        <a:pt x="768853" y="995158"/>
                      </a:cubicBezTo>
                      <a:lnTo>
                        <a:pt x="1439415" y="459302"/>
                      </a:lnTo>
                      <a:lnTo>
                        <a:pt x="1541439" y="558412"/>
                      </a:lnTo>
                      <a:lnTo>
                        <a:pt x="768331" y="1333972"/>
                      </a:lnTo>
                      <a:lnTo>
                        <a:pt x="774822" y="1601447"/>
                      </a:lnTo>
                      <a:cubicBezTo>
                        <a:pt x="788208" y="1959352"/>
                        <a:pt x="819153" y="2439115"/>
                        <a:pt x="876452" y="3219450"/>
                      </a:cubicBezTo>
                      <a:lnTo>
                        <a:pt x="412010" y="3228975"/>
                      </a:lnTo>
                      <a:cubicBezTo>
                        <a:pt x="463797" y="2744153"/>
                        <a:pt x="498060" y="2367201"/>
                        <a:pt x="519586" y="2057668"/>
                      </a:cubicBezTo>
                      <a:lnTo>
                        <a:pt x="531318" y="1870948"/>
                      </a:lnTo>
                      <a:lnTo>
                        <a:pt x="0" y="1103609"/>
                      </a:lnTo>
                      <a:lnTo>
                        <a:pt x="63490" y="1047298"/>
                      </a:lnTo>
                      <a:lnTo>
                        <a:pt x="542101" y="1656005"/>
                      </a:lnTo>
                      <a:lnTo>
                        <a:pt x="542920" y="1638877"/>
                      </a:lnTo>
                      <a:cubicBezTo>
                        <a:pt x="567882" y="1008311"/>
                        <a:pt x="528186" y="672703"/>
                        <a:pt x="49860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3E8E2733-66D6-49E9-9AB6-68753DD66BAD}"/>
                    </a:ext>
                  </a:extLst>
                </p:cNvPr>
                <p:cNvGrpSpPr/>
                <p:nvPr/>
              </p:nvGrpSpPr>
              <p:grpSpPr>
                <a:xfrm>
                  <a:off x="1584331" y="1038353"/>
                  <a:ext cx="1787515" cy="1787515"/>
                  <a:chOff x="1642000" y="3516998"/>
                  <a:chExt cx="1258170" cy="1258170"/>
                </a:xfrm>
              </p:grpSpPr>
              <p:sp>
                <p:nvSpPr>
                  <p:cNvPr id="19" name="椭圆 18">
                    <a:extLst>
                      <a:ext uri="{FF2B5EF4-FFF2-40B4-BE49-F238E27FC236}">
                        <a16:creationId xmlns="" xmlns:a16="http://schemas.microsoft.com/office/drawing/2014/main" id="{5A641AE7-391A-4915-8A3C-4044263C25B8}"/>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0" name="椭圆 19">
                    <a:extLst>
                      <a:ext uri="{FF2B5EF4-FFF2-40B4-BE49-F238E27FC236}">
                        <a16:creationId xmlns="" xmlns:a16="http://schemas.microsoft.com/office/drawing/2014/main" id="{EA22AE99-1C7D-4BCB-B039-0D0336A32562}"/>
                      </a:ext>
                    </a:extLst>
                  </p:cNvPr>
                  <p:cNvSpPr/>
                  <p:nvPr/>
                </p:nvSpPr>
                <p:spPr>
                  <a:xfrm>
                    <a:off x="1785510" y="3660508"/>
                    <a:ext cx="971150" cy="971150"/>
                  </a:xfrm>
                  <a:prstGeom prst="ellipse">
                    <a:avLst/>
                  </a:prstGeom>
                  <a:solidFill>
                    <a:schemeClr val="accent2"/>
                  </a:soli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13" name="组合 12">
                  <a:extLst>
                    <a:ext uri="{FF2B5EF4-FFF2-40B4-BE49-F238E27FC236}">
                      <a16:creationId xmlns="" xmlns:a16="http://schemas.microsoft.com/office/drawing/2014/main" id="{BD6E623E-041B-43A8-8D02-E30AA8D7DD43}"/>
                    </a:ext>
                  </a:extLst>
                </p:cNvPr>
                <p:cNvGrpSpPr/>
                <p:nvPr/>
              </p:nvGrpSpPr>
              <p:grpSpPr>
                <a:xfrm>
                  <a:off x="903960" y="2572410"/>
                  <a:ext cx="1365298" cy="1365298"/>
                  <a:chOff x="1642000" y="3516998"/>
                  <a:chExt cx="1258170" cy="1258170"/>
                </a:xfrm>
              </p:grpSpPr>
              <p:sp>
                <p:nvSpPr>
                  <p:cNvPr id="17" name="椭圆 16">
                    <a:extLst>
                      <a:ext uri="{FF2B5EF4-FFF2-40B4-BE49-F238E27FC236}">
                        <a16:creationId xmlns="" xmlns:a16="http://schemas.microsoft.com/office/drawing/2014/main" id="{A1663901-DD73-448F-9E15-84819FE29799}"/>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18" name="椭圆 17">
                    <a:extLst>
                      <a:ext uri="{FF2B5EF4-FFF2-40B4-BE49-F238E27FC236}">
                        <a16:creationId xmlns="" xmlns:a16="http://schemas.microsoft.com/office/drawing/2014/main" id="{118744C6-0A6A-4B12-A371-4E749892044E}"/>
                      </a:ext>
                    </a:extLst>
                  </p:cNvPr>
                  <p:cNvSpPr/>
                  <p:nvPr/>
                </p:nvSpPr>
                <p:spPr>
                  <a:xfrm>
                    <a:off x="1785510" y="3660508"/>
                    <a:ext cx="971150" cy="971150"/>
                  </a:xfrm>
                  <a:prstGeom prst="ellipse">
                    <a:avLst/>
                  </a:prstGeom>
                  <a:solidFill>
                    <a:schemeClr val="accent2"/>
                  </a:soli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nvGrpSpPr>
                <p:cNvPr id="14" name="组合 13">
                  <a:extLst>
                    <a:ext uri="{FF2B5EF4-FFF2-40B4-BE49-F238E27FC236}">
                      <a16:creationId xmlns="" xmlns:a16="http://schemas.microsoft.com/office/drawing/2014/main" id="{F0884718-F1B1-4DCC-B2EC-D4D37A3C2737}"/>
                    </a:ext>
                  </a:extLst>
                </p:cNvPr>
                <p:cNvGrpSpPr/>
                <p:nvPr/>
              </p:nvGrpSpPr>
              <p:grpSpPr>
                <a:xfrm>
                  <a:off x="2944935" y="2083534"/>
                  <a:ext cx="1625600" cy="1625600"/>
                  <a:chOff x="1642000" y="3516998"/>
                  <a:chExt cx="1258170" cy="1258170"/>
                </a:xfrm>
              </p:grpSpPr>
              <p:sp>
                <p:nvSpPr>
                  <p:cNvPr id="15" name="椭圆 14">
                    <a:extLst>
                      <a:ext uri="{FF2B5EF4-FFF2-40B4-BE49-F238E27FC236}">
                        <a16:creationId xmlns="" xmlns:a16="http://schemas.microsoft.com/office/drawing/2014/main" id="{3ADB8A72-99CC-4C40-82A9-74236B48020C}"/>
                      </a:ext>
                    </a:extLst>
                  </p:cNvPr>
                  <p:cNvSpPr/>
                  <p:nvPr/>
                </p:nvSpPr>
                <p:spPr>
                  <a:xfrm>
                    <a:off x="1642000" y="3516998"/>
                    <a:ext cx="1258170" cy="1258170"/>
                  </a:xfrm>
                  <a:prstGeom prst="ellipse">
                    <a:avLst/>
                  </a:prstGeom>
                  <a:gradFill>
                    <a:gsLst>
                      <a:gs pos="100000">
                        <a:sysClr val="window" lastClr="FFFFFF"/>
                      </a:gs>
                      <a:gs pos="0">
                        <a:sysClr val="window" lastClr="FFFFFF">
                          <a:lumMod val="70000"/>
                        </a:sysClr>
                      </a:gs>
                    </a:gsLst>
                    <a:lin ang="2700000" scaled="1"/>
                  </a:gradFill>
                  <a:ln w="19050" cap="flat" cmpd="sng" algn="ctr">
                    <a:gradFill flip="none" rotWithShape="1">
                      <a:gsLst>
                        <a:gs pos="0">
                          <a:schemeClr val="bg1"/>
                        </a:gs>
                        <a:gs pos="100000">
                          <a:schemeClr val="bg1">
                            <a:lumMod val="85000"/>
                          </a:schemeClr>
                        </a:gs>
                      </a:gsLst>
                      <a:lin ang="2700000" scaled="1"/>
                      <a:tileRect/>
                    </a:gradFill>
                    <a:prstDash val="solid"/>
                  </a:ln>
                  <a:effectLst>
                    <a:outerShdw blurRad="152400" dist="762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16" name="椭圆 15">
                    <a:extLst>
                      <a:ext uri="{FF2B5EF4-FFF2-40B4-BE49-F238E27FC236}">
                        <a16:creationId xmlns="" xmlns:a16="http://schemas.microsoft.com/office/drawing/2014/main" id="{5AF33122-33E0-497C-9631-528C579D493C}"/>
                      </a:ext>
                    </a:extLst>
                  </p:cNvPr>
                  <p:cNvSpPr/>
                  <p:nvPr/>
                </p:nvSpPr>
                <p:spPr>
                  <a:xfrm>
                    <a:off x="1785510" y="3660508"/>
                    <a:ext cx="971150" cy="971150"/>
                  </a:xfrm>
                  <a:prstGeom prst="ellipse">
                    <a:avLst/>
                  </a:prstGeom>
                  <a:solidFill>
                    <a:schemeClr val="accent2"/>
                  </a:solidFill>
                  <a:ln w="19050" cap="flat" cmpd="sng" algn="ctr">
                    <a:gradFill flip="none" rotWithShape="1">
                      <a:gsLst>
                        <a:gs pos="0">
                          <a:schemeClr val="bg1">
                            <a:lumMod val="65000"/>
                          </a:schemeClr>
                        </a:gs>
                        <a:gs pos="100000">
                          <a:schemeClr val="bg1">
                            <a:lumMod val="95000"/>
                            <a:lumOff val="5000"/>
                          </a:schemeClr>
                        </a:gs>
                      </a:gsLst>
                      <a:lin ang="2700000" scaled="1"/>
                      <a:tileRect/>
                    </a:gradFill>
                    <a:prstDash val="solid"/>
                  </a:ln>
                  <a:effectLst>
                    <a:innerShdw blurRad="114300" dist="50800" dir="135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grpSp>
          </p:grpSp>
          <p:sp>
            <p:nvSpPr>
              <p:cNvPr id="8" name="文本框 7">
                <a:extLst>
                  <a:ext uri="{FF2B5EF4-FFF2-40B4-BE49-F238E27FC236}">
                    <a16:creationId xmlns="" xmlns:a16="http://schemas.microsoft.com/office/drawing/2014/main" id="{628139D8-1CE2-4007-92A7-9C9CF7680587}"/>
                  </a:ext>
                </a:extLst>
              </p:cNvPr>
              <p:cNvSpPr txBox="1"/>
              <p:nvPr/>
            </p:nvSpPr>
            <p:spPr>
              <a:xfrm>
                <a:off x="4273590" y="2748809"/>
                <a:ext cx="1000823" cy="830997"/>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股票发行溢价形成的公积金</a:t>
                </a:r>
              </a:p>
            </p:txBody>
          </p:sp>
          <p:sp>
            <p:nvSpPr>
              <p:cNvPr id="9" name="文本框 8">
                <a:extLst>
                  <a:ext uri="{FF2B5EF4-FFF2-40B4-BE49-F238E27FC236}">
                    <a16:creationId xmlns="" xmlns:a16="http://schemas.microsoft.com/office/drawing/2014/main" id="{DD8B3C1C-2361-43B2-AA23-97B3B1BB2041}"/>
                  </a:ext>
                </a:extLst>
              </p:cNvPr>
              <p:cNvSpPr txBox="1"/>
              <p:nvPr/>
            </p:nvSpPr>
            <p:spPr>
              <a:xfrm>
                <a:off x="2271567" y="3166549"/>
                <a:ext cx="1102653" cy="70788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其他公积金</a:t>
                </a:r>
              </a:p>
            </p:txBody>
          </p:sp>
          <p:sp>
            <p:nvSpPr>
              <p:cNvPr id="10" name="文本框 9">
                <a:extLst>
                  <a:ext uri="{FF2B5EF4-FFF2-40B4-BE49-F238E27FC236}">
                    <a16:creationId xmlns="" xmlns:a16="http://schemas.microsoft.com/office/drawing/2014/main" id="{C7310232-0A6C-49DC-A283-B7D3502599C0}"/>
                  </a:ext>
                </a:extLst>
              </p:cNvPr>
              <p:cNvSpPr txBox="1"/>
              <p:nvPr/>
            </p:nvSpPr>
            <p:spPr>
              <a:xfrm>
                <a:off x="3076085" y="1927436"/>
                <a:ext cx="1102653" cy="70788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未分配利润</a:t>
                </a:r>
              </a:p>
            </p:txBody>
          </p:sp>
        </p:grpSp>
      </p:grpSp>
      <p:grpSp>
        <p:nvGrpSpPr>
          <p:cNvPr id="21" name="组合 20">
            <a:extLst>
              <a:ext uri="{FF2B5EF4-FFF2-40B4-BE49-F238E27FC236}">
                <a16:creationId xmlns="" xmlns:a16="http://schemas.microsoft.com/office/drawing/2014/main" id="{5F2C5DD9-7746-4BA9-9DC1-EF6FE4591249}"/>
              </a:ext>
            </a:extLst>
          </p:cNvPr>
          <p:cNvGrpSpPr/>
          <p:nvPr/>
        </p:nvGrpSpPr>
        <p:grpSpPr>
          <a:xfrm>
            <a:off x="4135960" y="1620729"/>
            <a:ext cx="1290113" cy="1062130"/>
            <a:chOff x="6543251" y="1701595"/>
            <a:chExt cx="1102653" cy="1062130"/>
          </a:xfrm>
        </p:grpSpPr>
        <p:grpSp>
          <p:nvGrpSpPr>
            <p:cNvPr id="22" name="组合 21">
              <a:extLst>
                <a:ext uri="{FF2B5EF4-FFF2-40B4-BE49-F238E27FC236}">
                  <a16:creationId xmlns="" xmlns:a16="http://schemas.microsoft.com/office/drawing/2014/main" id="{1C7F92FE-C9C4-45EC-B55F-DF67C31374AF}"/>
                </a:ext>
              </a:extLst>
            </p:cNvPr>
            <p:cNvGrpSpPr/>
            <p:nvPr/>
          </p:nvGrpSpPr>
          <p:grpSpPr>
            <a:xfrm>
              <a:off x="6563155" y="1701595"/>
              <a:ext cx="1062130" cy="1062130"/>
              <a:chOff x="2044700" y="2190750"/>
              <a:chExt cx="2057400" cy="2057400"/>
            </a:xfrm>
          </p:grpSpPr>
          <p:sp>
            <p:nvSpPr>
              <p:cNvPr id="24" name="椭圆 23">
                <a:extLst>
                  <a:ext uri="{FF2B5EF4-FFF2-40B4-BE49-F238E27FC236}">
                    <a16:creationId xmlns="" xmlns:a16="http://schemas.microsoft.com/office/drawing/2014/main" id="{4CEFEAD0-9910-4F79-9138-BFEFB91983BB}"/>
                  </a:ext>
                </a:extLst>
              </p:cNvPr>
              <p:cNvSpPr/>
              <p:nvPr/>
            </p:nvSpPr>
            <p:spPr>
              <a:xfrm>
                <a:off x="2108200" y="2254250"/>
                <a:ext cx="1930400" cy="19304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空心弧 24">
                <a:extLst>
                  <a:ext uri="{FF2B5EF4-FFF2-40B4-BE49-F238E27FC236}">
                    <a16:creationId xmlns="" xmlns:a16="http://schemas.microsoft.com/office/drawing/2014/main" id="{1A9488C0-1A12-44E5-A93C-86FA08E442B3}"/>
                  </a:ext>
                </a:extLst>
              </p:cNvPr>
              <p:cNvSpPr/>
              <p:nvPr/>
            </p:nvSpPr>
            <p:spPr>
              <a:xfrm flipH="1">
                <a:off x="2044700" y="2190750"/>
                <a:ext cx="2057400" cy="2057400"/>
              </a:xfrm>
              <a:prstGeom prst="blockArc">
                <a:avLst>
                  <a:gd name="adj1" fmla="val 2523922"/>
                  <a:gd name="adj2" fmla="val 16052625"/>
                  <a:gd name="adj3" fmla="val 6235"/>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文本框 22">
              <a:extLst>
                <a:ext uri="{FF2B5EF4-FFF2-40B4-BE49-F238E27FC236}">
                  <a16:creationId xmlns="" xmlns:a16="http://schemas.microsoft.com/office/drawing/2014/main" id="{04A0C3DF-90C3-46DC-A9B9-A24DEAE5B510}"/>
                </a:ext>
              </a:extLst>
            </p:cNvPr>
            <p:cNvSpPr txBox="1"/>
            <p:nvPr/>
          </p:nvSpPr>
          <p:spPr>
            <a:xfrm>
              <a:off x="6543251" y="1940272"/>
              <a:ext cx="1102653" cy="584775"/>
            </a:xfrm>
            <a:prstGeom prst="rect">
              <a:avLst/>
            </a:prstGeom>
            <a:noFill/>
          </p:spPr>
          <p:txBody>
            <a:bodyPr wrap="square" rtlCol="0">
              <a:spAutoFit/>
            </a:bodyPr>
            <a:lstStyle/>
            <a:p>
              <a:pPr algn="ctr"/>
              <a:r>
                <a:rPr lang="en-US" altLang="zh-CN" sz="3200" dirty="0">
                  <a:gradFill>
                    <a:gsLst>
                      <a:gs pos="0">
                        <a:schemeClr val="accent2"/>
                      </a:gs>
                      <a:gs pos="100000">
                        <a:schemeClr val="accent1"/>
                      </a:gs>
                    </a:gsLst>
                    <a:lin ang="5400000" scaled="1"/>
                  </a:gradFill>
                  <a:latin typeface="Impact" panose="020B0806030902050204" pitchFamily="34" charset="0"/>
                </a:rPr>
                <a:t>1</a:t>
              </a:r>
              <a:endParaRPr lang="zh-CN" altLang="en-US" sz="3200" dirty="0">
                <a:gradFill>
                  <a:gsLst>
                    <a:gs pos="0">
                      <a:schemeClr val="accent2"/>
                    </a:gs>
                    <a:gs pos="100000">
                      <a:schemeClr val="accent1"/>
                    </a:gs>
                  </a:gsLst>
                  <a:lin ang="5400000" scaled="1"/>
                </a:gradFill>
                <a:latin typeface="Impact" panose="020B0806030902050204" pitchFamily="34" charset="0"/>
              </a:endParaRPr>
            </a:p>
          </p:txBody>
        </p:sp>
      </p:grpSp>
      <p:grpSp>
        <p:nvGrpSpPr>
          <p:cNvPr id="26" name="组合 25">
            <a:extLst>
              <a:ext uri="{FF2B5EF4-FFF2-40B4-BE49-F238E27FC236}">
                <a16:creationId xmlns="" xmlns:a16="http://schemas.microsoft.com/office/drawing/2014/main" id="{99920778-D8C3-4595-8842-06128773AE3E}"/>
              </a:ext>
            </a:extLst>
          </p:cNvPr>
          <p:cNvGrpSpPr/>
          <p:nvPr/>
        </p:nvGrpSpPr>
        <p:grpSpPr>
          <a:xfrm>
            <a:off x="4139810" y="2930647"/>
            <a:ext cx="1292187" cy="1062130"/>
            <a:chOff x="6543251" y="3098595"/>
            <a:chExt cx="1102653" cy="1062130"/>
          </a:xfrm>
        </p:grpSpPr>
        <p:grpSp>
          <p:nvGrpSpPr>
            <p:cNvPr id="27" name="组合 26">
              <a:extLst>
                <a:ext uri="{FF2B5EF4-FFF2-40B4-BE49-F238E27FC236}">
                  <a16:creationId xmlns="" xmlns:a16="http://schemas.microsoft.com/office/drawing/2014/main" id="{BDED3F85-1C30-4309-B6A1-622CBDB096DA}"/>
                </a:ext>
              </a:extLst>
            </p:cNvPr>
            <p:cNvGrpSpPr/>
            <p:nvPr/>
          </p:nvGrpSpPr>
          <p:grpSpPr>
            <a:xfrm>
              <a:off x="6563155" y="3098595"/>
              <a:ext cx="1062130" cy="1062130"/>
              <a:chOff x="2044700" y="2190750"/>
              <a:chExt cx="2057400" cy="2057400"/>
            </a:xfrm>
          </p:grpSpPr>
          <p:sp>
            <p:nvSpPr>
              <p:cNvPr id="29" name="椭圆 28">
                <a:extLst>
                  <a:ext uri="{FF2B5EF4-FFF2-40B4-BE49-F238E27FC236}">
                    <a16:creationId xmlns="" xmlns:a16="http://schemas.microsoft.com/office/drawing/2014/main" id="{E496B3BD-CB05-486A-B9A9-5A4ABAA4262E}"/>
                  </a:ext>
                </a:extLst>
              </p:cNvPr>
              <p:cNvSpPr/>
              <p:nvPr/>
            </p:nvSpPr>
            <p:spPr>
              <a:xfrm>
                <a:off x="2108200" y="2254250"/>
                <a:ext cx="1930400" cy="19304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空心弧 29">
                <a:extLst>
                  <a:ext uri="{FF2B5EF4-FFF2-40B4-BE49-F238E27FC236}">
                    <a16:creationId xmlns="" xmlns:a16="http://schemas.microsoft.com/office/drawing/2014/main" id="{FC28BE4C-E5EB-44C7-800F-CA5A4B78CD2C}"/>
                  </a:ext>
                </a:extLst>
              </p:cNvPr>
              <p:cNvSpPr/>
              <p:nvPr/>
            </p:nvSpPr>
            <p:spPr>
              <a:xfrm flipH="1">
                <a:off x="2044700" y="2190750"/>
                <a:ext cx="2057400" cy="2057400"/>
              </a:xfrm>
              <a:prstGeom prst="blockArc">
                <a:avLst>
                  <a:gd name="adj1" fmla="val 7328179"/>
                  <a:gd name="adj2" fmla="val 16052625"/>
                  <a:gd name="adj3" fmla="val 6235"/>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文本框 27">
              <a:extLst>
                <a:ext uri="{FF2B5EF4-FFF2-40B4-BE49-F238E27FC236}">
                  <a16:creationId xmlns="" xmlns:a16="http://schemas.microsoft.com/office/drawing/2014/main" id="{121A50F1-492D-482B-B964-7A89947ADA37}"/>
                </a:ext>
              </a:extLst>
            </p:cNvPr>
            <p:cNvSpPr txBox="1"/>
            <p:nvPr/>
          </p:nvSpPr>
          <p:spPr>
            <a:xfrm>
              <a:off x="6543251" y="3319895"/>
              <a:ext cx="1102653" cy="584775"/>
            </a:xfrm>
            <a:prstGeom prst="rect">
              <a:avLst/>
            </a:prstGeom>
            <a:noFill/>
          </p:spPr>
          <p:txBody>
            <a:bodyPr wrap="square" rtlCol="0">
              <a:spAutoFit/>
            </a:bodyPr>
            <a:lstStyle/>
            <a:p>
              <a:pPr algn="ctr"/>
              <a:r>
                <a:rPr lang="en-US" altLang="zh-CN" sz="3200" dirty="0">
                  <a:gradFill>
                    <a:gsLst>
                      <a:gs pos="0">
                        <a:schemeClr val="accent2"/>
                      </a:gs>
                      <a:gs pos="100000">
                        <a:schemeClr val="accent1"/>
                      </a:gs>
                    </a:gsLst>
                    <a:lin ang="5400000" scaled="1"/>
                  </a:gradFill>
                  <a:latin typeface="Impact" panose="020B0806030902050204" pitchFamily="34" charset="0"/>
                </a:rPr>
                <a:t>2</a:t>
              </a:r>
              <a:endParaRPr lang="zh-CN" altLang="en-US" sz="3200" dirty="0">
                <a:gradFill>
                  <a:gsLst>
                    <a:gs pos="0">
                      <a:schemeClr val="accent2"/>
                    </a:gs>
                    <a:gs pos="100000">
                      <a:schemeClr val="accent1"/>
                    </a:gs>
                  </a:gsLst>
                  <a:lin ang="5400000" scaled="1"/>
                </a:gradFill>
                <a:latin typeface="Impact" panose="020B0806030902050204" pitchFamily="34" charset="0"/>
              </a:endParaRPr>
            </a:p>
          </p:txBody>
        </p:sp>
      </p:grpSp>
      <p:grpSp>
        <p:nvGrpSpPr>
          <p:cNvPr id="31" name="组合 30">
            <a:extLst>
              <a:ext uri="{FF2B5EF4-FFF2-40B4-BE49-F238E27FC236}">
                <a16:creationId xmlns="" xmlns:a16="http://schemas.microsoft.com/office/drawing/2014/main" id="{6419F672-6D06-4190-90DF-928DF73FA6EC}"/>
              </a:ext>
            </a:extLst>
          </p:cNvPr>
          <p:cNvGrpSpPr/>
          <p:nvPr/>
        </p:nvGrpSpPr>
        <p:grpSpPr>
          <a:xfrm>
            <a:off x="4135960" y="4327647"/>
            <a:ext cx="1247021" cy="1062130"/>
            <a:chOff x="6543251" y="4495595"/>
            <a:chExt cx="1102653" cy="1062130"/>
          </a:xfrm>
        </p:grpSpPr>
        <p:grpSp>
          <p:nvGrpSpPr>
            <p:cNvPr id="32" name="组合 31">
              <a:extLst>
                <a:ext uri="{FF2B5EF4-FFF2-40B4-BE49-F238E27FC236}">
                  <a16:creationId xmlns="" xmlns:a16="http://schemas.microsoft.com/office/drawing/2014/main" id="{416B876B-6CE5-43CA-BCCE-1F5F87B10BD6}"/>
                </a:ext>
              </a:extLst>
            </p:cNvPr>
            <p:cNvGrpSpPr/>
            <p:nvPr/>
          </p:nvGrpSpPr>
          <p:grpSpPr>
            <a:xfrm>
              <a:off x="6563155" y="4495595"/>
              <a:ext cx="1062130" cy="1062130"/>
              <a:chOff x="2044700" y="2190750"/>
              <a:chExt cx="2057400" cy="2057400"/>
            </a:xfrm>
          </p:grpSpPr>
          <p:sp>
            <p:nvSpPr>
              <p:cNvPr id="34" name="椭圆 33">
                <a:extLst>
                  <a:ext uri="{FF2B5EF4-FFF2-40B4-BE49-F238E27FC236}">
                    <a16:creationId xmlns="" xmlns:a16="http://schemas.microsoft.com/office/drawing/2014/main" id="{4D6FD0D1-4D81-429A-8D36-F3F11C27A66A}"/>
                  </a:ext>
                </a:extLst>
              </p:cNvPr>
              <p:cNvSpPr/>
              <p:nvPr/>
            </p:nvSpPr>
            <p:spPr>
              <a:xfrm>
                <a:off x="2108200" y="2254250"/>
                <a:ext cx="1930400" cy="19304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空心弧 34">
                <a:extLst>
                  <a:ext uri="{FF2B5EF4-FFF2-40B4-BE49-F238E27FC236}">
                    <a16:creationId xmlns="" xmlns:a16="http://schemas.microsoft.com/office/drawing/2014/main" id="{612A1C7B-575E-4E0B-9AB6-1158D62D54D1}"/>
                  </a:ext>
                </a:extLst>
              </p:cNvPr>
              <p:cNvSpPr/>
              <p:nvPr/>
            </p:nvSpPr>
            <p:spPr>
              <a:xfrm flipH="1">
                <a:off x="2044700" y="2190750"/>
                <a:ext cx="2057400" cy="2057400"/>
              </a:xfrm>
              <a:prstGeom prst="blockArc">
                <a:avLst>
                  <a:gd name="adj1" fmla="val 19121088"/>
                  <a:gd name="adj2" fmla="val 16052625"/>
                  <a:gd name="adj3" fmla="val 6235"/>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文本框 32">
              <a:extLst>
                <a:ext uri="{FF2B5EF4-FFF2-40B4-BE49-F238E27FC236}">
                  <a16:creationId xmlns="" xmlns:a16="http://schemas.microsoft.com/office/drawing/2014/main" id="{D29BCA33-2784-4CF6-B1DA-B0B014D2C239}"/>
                </a:ext>
              </a:extLst>
            </p:cNvPr>
            <p:cNvSpPr txBox="1"/>
            <p:nvPr/>
          </p:nvSpPr>
          <p:spPr>
            <a:xfrm>
              <a:off x="6543251" y="4707433"/>
              <a:ext cx="1102653" cy="584775"/>
            </a:xfrm>
            <a:prstGeom prst="rect">
              <a:avLst/>
            </a:prstGeom>
            <a:noFill/>
          </p:spPr>
          <p:txBody>
            <a:bodyPr wrap="square" rtlCol="0">
              <a:spAutoFit/>
            </a:bodyPr>
            <a:lstStyle/>
            <a:p>
              <a:pPr algn="ctr"/>
              <a:r>
                <a:rPr lang="en-US" altLang="zh-CN" sz="3200" dirty="0">
                  <a:gradFill>
                    <a:gsLst>
                      <a:gs pos="0">
                        <a:schemeClr val="accent2"/>
                      </a:gs>
                      <a:gs pos="100000">
                        <a:schemeClr val="accent1"/>
                      </a:gs>
                    </a:gsLst>
                    <a:lin ang="5400000" scaled="1"/>
                  </a:gradFill>
                  <a:latin typeface="Impact" panose="020B0806030902050204" pitchFamily="34" charset="0"/>
                </a:rPr>
                <a:t>3</a:t>
              </a:r>
              <a:endParaRPr lang="zh-CN" altLang="en-US" sz="3200" dirty="0">
                <a:gradFill>
                  <a:gsLst>
                    <a:gs pos="0">
                      <a:schemeClr val="accent2"/>
                    </a:gs>
                    <a:gs pos="100000">
                      <a:schemeClr val="accent1"/>
                    </a:gs>
                  </a:gsLst>
                  <a:lin ang="5400000" scaled="1"/>
                </a:gradFill>
                <a:latin typeface="Impact" panose="020B0806030902050204" pitchFamily="34" charset="0"/>
              </a:endParaRPr>
            </a:p>
          </p:txBody>
        </p:sp>
      </p:grpSp>
      <p:grpSp>
        <p:nvGrpSpPr>
          <p:cNvPr id="36" name="组合 35">
            <a:extLst>
              <a:ext uri="{FF2B5EF4-FFF2-40B4-BE49-F238E27FC236}">
                <a16:creationId xmlns="" xmlns:a16="http://schemas.microsoft.com/office/drawing/2014/main" id="{7E7B446B-F83E-4D61-A345-FD65D80BA318}"/>
              </a:ext>
            </a:extLst>
          </p:cNvPr>
          <p:cNvGrpSpPr/>
          <p:nvPr/>
        </p:nvGrpSpPr>
        <p:grpSpPr>
          <a:xfrm>
            <a:off x="5382981" y="1670168"/>
            <a:ext cx="3340485" cy="705462"/>
            <a:chOff x="6916286" y="2850013"/>
            <a:chExt cx="2749319" cy="705462"/>
          </a:xfrm>
        </p:grpSpPr>
        <p:sp>
          <p:nvSpPr>
            <p:cNvPr id="37" name="文本框 36">
              <a:extLst>
                <a:ext uri="{FF2B5EF4-FFF2-40B4-BE49-F238E27FC236}">
                  <a16:creationId xmlns="" xmlns:a16="http://schemas.microsoft.com/office/drawing/2014/main" id="{84DB7033-58CC-4CEC-BA56-AFD7967BA415}"/>
                </a:ext>
              </a:extLst>
            </p:cNvPr>
            <p:cNvSpPr txBox="1"/>
            <p:nvPr/>
          </p:nvSpPr>
          <p:spPr>
            <a:xfrm>
              <a:off x="6916286" y="2850013"/>
              <a:ext cx="2744507" cy="461665"/>
            </a:xfrm>
            <a:prstGeom prst="rect">
              <a:avLst/>
            </a:prstGeom>
            <a:noFill/>
          </p:spPr>
          <p:txBody>
            <a:bodyPr wrap="square" rtlCol="0">
              <a:spAutoFit/>
            </a:bodyPr>
            <a:lstStyle/>
            <a:p>
              <a:r>
                <a:rPr lang="zh-CN" altLang="en-US" sz="24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派发股票股利（送红股）</a:t>
              </a:r>
            </a:p>
          </p:txBody>
        </p:sp>
        <p:sp>
          <p:nvSpPr>
            <p:cNvPr id="38" name="文本框 37">
              <a:extLst>
                <a:ext uri="{FF2B5EF4-FFF2-40B4-BE49-F238E27FC236}">
                  <a16:creationId xmlns="" xmlns:a16="http://schemas.microsoft.com/office/drawing/2014/main" id="{48BB5DEB-BA2F-4CD3-9BCE-4A2B50C352DE}"/>
                </a:ext>
              </a:extLst>
            </p:cNvPr>
            <p:cNvSpPr txBox="1"/>
            <p:nvPr/>
          </p:nvSpPr>
          <p:spPr>
            <a:xfrm>
              <a:off x="6921098" y="3247698"/>
              <a:ext cx="2744507" cy="307777"/>
            </a:xfrm>
            <a:prstGeom prst="rect">
              <a:avLst/>
            </a:prstGeom>
            <a:noFill/>
          </p:spPr>
          <p:txBody>
            <a:bodyPr wrap="square" rtlCol="0">
              <a:spAutoFit/>
            </a:bodyPr>
            <a:lstStyle/>
            <a:p>
              <a:r>
                <a:rPr lang="zh-CN" altLang="en-US" sz="1400" b="1" dirty="0">
                  <a:solidFill>
                    <a:prstClr val="black">
                      <a:lumMod val="50000"/>
                      <a:lumOff val="50000"/>
                    </a:prstClr>
                  </a:solidFill>
                  <a:latin typeface="微软雅黑" panose="020B0503020204020204" pitchFamily="34" charset="-122"/>
                  <a:ea typeface="微软雅黑" panose="020B0503020204020204" pitchFamily="34" charset="-122"/>
                </a:rPr>
                <a:t>需要纳税</a:t>
              </a:r>
              <a:endParaRPr lang="en-US" altLang="zh-CN" sz="1400" b="1"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 xmlns:a16="http://schemas.microsoft.com/office/drawing/2014/main" id="{E6403E39-F323-431C-AFBF-BCB8C5FCEFA7}"/>
              </a:ext>
            </a:extLst>
          </p:cNvPr>
          <p:cNvGrpSpPr/>
          <p:nvPr/>
        </p:nvGrpSpPr>
        <p:grpSpPr>
          <a:xfrm>
            <a:off x="5410826" y="3002801"/>
            <a:ext cx="3334641" cy="699489"/>
            <a:chOff x="6939198" y="2862938"/>
            <a:chExt cx="2744507" cy="699489"/>
          </a:xfrm>
        </p:grpSpPr>
        <p:sp>
          <p:nvSpPr>
            <p:cNvPr id="40" name="文本框 39">
              <a:extLst>
                <a:ext uri="{FF2B5EF4-FFF2-40B4-BE49-F238E27FC236}">
                  <a16:creationId xmlns="" xmlns:a16="http://schemas.microsoft.com/office/drawing/2014/main" id="{BE3AA916-7A60-468A-B95E-EF5BF1B7CC9A}"/>
                </a:ext>
              </a:extLst>
            </p:cNvPr>
            <p:cNvSpPr txBox="1"/>
            <p:nvPr/>
          </p:nvSpPr>
          <p:spPr>
            <a:xfrm>
              <a:off x="6939198" y="2862938"/>
              <a:ext cx="2350651" cy="461665"/>
            </a:xfrm>
            <a:prstGeom prst="rect">
              <a:avLst/>
            </a:prstGeom>
            <a:noFill/>
          </p:spPr>
          <p:txBody>
            <a:bodyPr wrap="square" rtlCol="0">
              <a:spAutoFit/>
            </a:bodyPr>
            <a:lstStyle/>
            <a:p>
              <a:r>
                <a:rPr lang="zh-CN" altLang="en-US" sz="24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派发现金红利</a:t>
              </a:r>
            </a:p>
          </p:txBody>
        </p:sp>
        <p:sp>
          <p:nvSpPr>
            <p:cNvPr id="41" name="文本框 40">
              <a:extLst>
                <a:ext uri="{FF2B5EF4-FFF2-40B4-BE49-F238E27FC236}">
                  <a16:creationId xmlns="" xmlns:a16="http://schemas.microsoft.com/office/drawing/2014/main" id="{BFD84020-65B2-4823-A662-4644271E2597}"/>
                </a:ext>
              </a:extLst>
            </p:cNvPr>
            <p:cNvSpPr txBox="1"/>
            <p:nvPr/>
          </p:nvSpPr>
          <p:spPr>
            <a:xfrm>
              <a:off x="6939198" y="3254650"/>
              <a:ext cx="2744507" cy="307777"/>
            </a:xfrm>
            <a:prstGeom prst="rect">
              <a:avLst/>
            </a:prstGeom>
            <a:noFill/>
          </p:spPr>
          <p:txBody>
            <a:bodyPr wrap="square" rtlCol="0">
              <a:spAutoFit/>
            </a:bodyPr>
            <a:lstStyle/>
            <a:p>
              <a:r>
                <a:rPr lang="zh-CN" altLang="en-US" sz="1400" b="1" dirty="0">
                  <a:solidFill>
                    <a:prstClr val="black">
                      <a:lumMod val="50000"/>
                      <a:lumOff val="50000"/>
                    </a:prstClr>
                  </a:solidFill>
                  <a:latin typeface="微软雅黑" panose="020B0503020204020204" pitchFamily="34" charset="-122"/>
                  <a:ea typeface="微软雅黑" panose="020B0503020204020204" pitchFamily="34" charset="-122"/>
                </a:rPr>
                <a:t>需要纳税</a:t>
              </a:r>
              <a:endParaRPr lang="en-US" altLang="zh-CN" sz="1400" b="1"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 xmlns:a16="http://schemas.microsoft.com/office/drawing/2014/main" id="{E15FB979-4B53-4BF8-98F0-144E6BAE965E}"/>
              </a:ext>
            </a:extLst>
          </p:cNvPr>
          <p:cNvGrpSpPr/>
          <p:nvPr/>
        </p:nvGrpSpPr>
        <p:grpSpPr>
          <a:xfrm>
            <a:off x="5359662" y="4404254"/>
            <a:ext cx="3585286" cy="1339802"/>
            <a:chOff x="6957243" y="2850013"/>
            <a:chExt cx="2798487" cy="1339802"/>
          </a:xfrm>
        </p:grpSpPr>
        <p:sp>
          <p:nvSpPr>
            <p:cNvPr id="43" name="文本框 42">
              <a:extLst>
                <a:ext uri="{FF2B5EF4-FFF2-40B4-BE49-F238E27FC236}">
                  <a16:creationId xmlns="" xmlns:a16="http://schemas.microsoft.com/office/drawing/2014/main" id="{481C85B3-8403-4620-8386-1259B8B9DDDC}"/>
                </a:ext>
              </a:extLst>
            </p:cNvPr>
            <p:cNvSpPr txBox="1"/>
            <p:nvPr/>
          </p:nvSpPr>
          <p:spPr>
            <a:xfrm>
              <a:off x="6957243" y="2850013"/>
              <a:ext cx="2230156" cy="461665"/>
            </a:xfrm>
            <a:prstGeom prst="rect">
              <a:avLst/>
            </a:prstGeom>
            <a:noFill/>
          </p:spPr>
          <p:txBody>
            <a:bodyPr wrap="square" rtlCol="0">
              <a:spAutoFit/>
            </a:bodyPr>
            <a:lstStyle/>
            <a:p>
              <a:r>
                <a:rPr lang="zh-CN" altLang="en-US" sz="2400" b="1" dirty="0">
                  <a:gradFill>
                    <a:gsLst>
                      <a:gs pos="0">
                        <a:schemeClr val="accent2"/>
                      </a:gs>
                      <a:gs pos="100000">
                        <a:schemeClr val="accent1"/>
                      </a:gs>
                    </a:gsLst>
                    <a:lin ang="5400000" scaled="1"/>
                  </a:gradFill>
                  <a:latin typeface="微软雅黑" panose="020B0503020204020204" pitchFamily="34" charset="-122"/>
                  <a:ea typeface="微软雅黑" panose="020B0503020204020204" pitchFamily="34" charset="-122"/>
                </a:rPr>
                <a:t>公积金转增股本</a:t>
              </a:r>
            </a:p>
          </p:txBody>
        </p:sp>
        <p:sp>
          <p:nvSpPr>
            <p:cNvPr id="44" name="文本框 43">
              <a:extLst>
                <a:ext uri="{FF2B5EF4-FFF2-40B4-BE49-F238E27FC236}">
                  <a16:creationId xmlns="" xmlns:a16="http://schemas.microsoft.com/office/drawing/2014/main" id="{26B0B659-6E7C-4160-8E18-4D33DE6A9358}"/>
                </a:ext>
              </a:extLst>
            </p:cNvPr>
            <p:cNvSpPr txBox="1"/>
            <p:nvPr/>
          </p:nvSpPr>
          <p:spPr>
            <a:xfrm>
              <a:off x="7011223" y="3235708"/>
              <a:ext cx="2744507" cy="954107"/>
            </a:xfrm>
            <a:prstGeom prst="rect">
              <a:avLst/>
            </a:prstGeom>
            <a:noFill/>
          </p:spPr>
          <p:txBody>
            <a:bodyPr wrap="square" rtlCol="0">
              <a:spAutoFit/>
            </a:bodyPr>
            <a:lstStyle/>
            <a:p>
              <a:pPr marL="285750" indent="-2857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股票发行溢价形成的资本公积，无需纳税</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其他公积金（净资产折股、盈余公积等）</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     需要纳税</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45" name="文本框 44">
            <a:extLst>
              <a:ext uri="{FF2B5EF4-FFF2-40B4-BE49-F238E27FC236}">
                <a16:creationId xmlns="" xmlns:a16="http://schemas.microsoft.com/office/drawing/2014/main" id="{F1688D08-7D07-4C7F-85C7-F828079BC27D}"/>
              </a:ext>
            </a:extLst>
          </p:cNvPr>
          <p:cNvSpPr txBox="1"/>
          <p:nvPr/>
        </p:nvSpPr>
        <p:spPr>
          <a:xfrm>
            <a:off x="2778932" y="866550"/>
            <a:ext cx="6189306" cy="646331"/>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权益分派方案中需要写明公司截至到财务数据基准日未分配利润总额、公积金总额及来源是否需要纳税等情况。</a:t>
            </a:r>
          </a:p>
        </p:txBody>
      </p:sp>
      <p:sp>
        <p:nvSpPr>
          <p:cNvPr id="46" name="文本框 45">
            <a:extLst>
              <a:ext uri="{FF2B5EF4-FFF2-40B4-BE49-F238E27FC236}">
                <a16:creationId xmlns="" xmlns:a16="http://schemas.microsoft.com/office/drawing/2014/main" id="{11781C2D-3D22-424D-9429-9A0F6F81EDA0}"/>
              </a:ext>
            </a:extLst>
          </p:cNvPr>
          <p:cNvSpPr txBox="1"/>
          <p:nvPr/>
        </p:nvSpPr>
        <p:spPr>
          <a:xfrm>
            <a:off x="3813478" y="5816747"/>
            <a:ext cx="4384345" cy="400110"/>
          </a:xfrm>
          <a:prstGeom prst="rect">
            <a:avLst/>
          </a:prstGeom>
          <a:noFill/>
        </p:spPr>
        <p:txBody>
          <a:bodyPr wrap="squar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大家一定要用专业的分配方案术语！！</a:t>
            </a:r>
          </a:p>
        </p:txBody>
      </p:sp>
    </p:spTree>
    <p:extLst>
      <p:ext uri="{BB962C8B-B14F-4D97-AF65-F5344CB8AC3E}">
        <p14:creationId xmlns="" xmlns:p14="http://schemas.microsoft.com/office/powerpoint/2010/main" val="521431354"/>
      </p:ext>
    </p:extLst>
  </p:cSld>
  <p:clrMapOvr>
    <a:masterClrMapping/>
  </p:clrMapOvr>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accel="70000" fill="hold" nodeType="afterEffect" p14:presetBounceEnd="40000">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14:bounceEnd="40000">
                                          <p:cBhvr additive="base">
                                            <p:cTn id="17"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6" presetClass="entr" presetSubtype="37"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outVertical)">
                                          <p:cBhvr>
                                            <p:cTn id="22" dur="500"/>
                                            <p:tgtEl>
                                              <p:spTgt spid="36"/>
                                            </p:tgtEl>
                                          </p:cBhvr>
                                        </p:animEffect>
                                      </p:childTnLst>
                                    </p:cTn>
                                  </p:par>
                                </p:childTnLst>
                              </p:cTn>
                            </p:par>
                            <p:par>
                              <p:cTn id="23" fill="hold">
                                <p:stCondLst>
                                  <p:cond delay="2500"/>
                                </p:stCondLst>
                                <p:childTnLst>
                                  <p:par>
                                    <p:cTn id="24" presetID="2" presetClass="entr" presetSubtype="4" accel="70000" fill="hold" nodeType="afterEffect" p14:presetBounceEnd="40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40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7" dur="500" fill="hold"/>
                                            <p:tgtEl>
                                              <p:spTgt spid="26"/>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3500"/>
                                </p:stCondLst>
                                <p:childTnLst>
                                  <p:par>
                                    <p:cTn id="33" presetID="2" presetClass="entr" presetSubtype="4" accel="70000" fill="hold" nodeType="afterEffect" p14:presetBounceEnd="40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40000">
                                          <p:cBhvr additive="base">
                                            <p:cTn id="35"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16" presetClass="entr" presetSubtype="37"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outVertical)">
                                          <p:cBhvr>
                                            <p:cTn id="4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accel="7000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6" presetClass="entr" presetSubtype="37"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outVertical)">
                                          <p:cBhvr>
                                            <p:cTn id="22" dur="500"/>
                                            <p:tgtEl>
                                              <p:spTgt spid="36"/>
                                            </p:tgtEl>
                                          </p:cBhvr>
                                        </p:animEffect>
                                      </p:childTnLst>
                                    </p:cTn>
                                  </p:par>
                                </p:childTnLst>
                              </p:cTn>
                            </p:par>
                            <p:par>
                              <p:cTn id="23" fill="hold">
                                <p:stCondLst>
                                  <p:cond delay="2500"/>
                                </p:stCondLst>
                                <p:childTnLst>
                                  <p:par>
                                    <p:cTn id="24" presetID="2" presetClass="entr" presetSubtype="4" accel="7000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3500"/>
                                </p:stCondLst>
                                <p:childTnLst>
                                  <p:par>
                                    <p:cTn id="33" presetID="2" presetClass="entr" presetSubtype="4" accel="7000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16" presetClass="entr" presetSubtype="37"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outVertical)">
                                          <p:cBhvr>
                                            <p:cTn id="4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EDD50100-2A90-47A7-91CF-CD72417B2252}"/>
              </a:ext>
            </a:extLst>
          </p:cNvPr>
          <p:cNvSpPr>
            <a:spLocks noGrp="1"/>
          </p:cNvSpPr>
          <p:nvPr>
            <p:ph type="ftr" sz="quarter" idx="11"/>
          </p:nvPr>
        </p:nvSpPr>
        <p:spPr/>
        <p:txBody>
          <a:bodyPr/>
          <a:lstStyle/>
          <a:p>
            <a:pPr>
              <a:defRPr/>
            </a:pPr>
            <a:r>
              <a:rPr lang="en-US" altLang="zh-CN" dirty="0"/>
              <a:t>17</a:t>
            </a:r>
          </a:p>
        </p:txBody>
      </p:sp>
      <p:sp>
        <p:nvSpPr>
          <p:cNvPr id="3" name="矩形 2">
            <a:extLst>
              <a:ext uri="{FF2B5EF4-FFF2-40B4-BE49-F238E27FC236}">
                <a16:creationId xmlns="" xmlns:a16="http://schemas.microsoft.com/office/drawing/2014/main" id="{577C904F-609B-418D-AB24-CCE9FDF89D82}"/>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举个例子</a:t>
            </a:r>
            <a:endParaRPr lang="en-GB" altLang="en-GB" sz="2800" b="1" dirty="0">
              <a:solidFill>
                <a:schemeClr val="bg1"/>
              </a:solidFill>
              <a:latin typeface="微软雅黑" pitchFamily="34" charset="-122"/>
              <a:ea typeface="微软雅黑" pitchFamily="34" charset="-122"/>
            </a:endParaRPr>
          </a:p>
        </p:txBody>
      </p:sp>
      <p:pic>
        <p:nvPicPr>
          <p:cNvPr id="4" name="图片 3">
            <a:extLst>
              <a:ext uri="{FF2B5EF4-FFF2-40B4-BE49-F238E27FC236}">
                <a16:creationId xmlns="" xmlns:a16="http://schemas.microsoft.com/office/drawing/2014/main" id="{7614D15A-0CDC-4620-897C-B5541BCF168D}"/>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7388" y="957878"/>
            <a:ext cx="7069698" cy="5287347"/>
          </a:xfrm>
          <a:prstGeom prst="rect">
            <a:avLst/>
          </a:prstGeom>
        </p:spPr>
      </p:pic>
      <p:sp>
        <p:nvSpPr>
          <p:cNvPr id="5" name="TextBox 10">
            <a:extLst>
              <a:ext uri="{FF2B5EF4-FFF2-40B4-BE49-F238E27FC236}">
                <a16:creationId xmlns="" xmlns:a16="http://schemas.microsoft.com/office/drawing/2014/main" id="{54C72DAA-14C1-4D57-BE93-4B7BAC4A4076}"/>
              </a:ext>
            </a:extLst>
          </p:cNvPr>
          <p:cNvSpPr txBox="1"/>
          <p:nvPr/>
        </p:nvSpPr>
        <p:spPr>
          <a:xfrm flipH="1">
            <a:off x="1088674" y="1863794"/>
            <a:ext cx="3986948"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3200" dirty="0">
                <a:solidFill>
                  <a:srgbClr val="C0504D">
                    <a:lumMod val="75000"/>
                  </a:srgbClr>
                </a:solidFill>
                <a:latin typeface="Arial Rounded MT Bold" pitchFamily="34" charset="0"/>
                <a:cs typeface="Times New Roman" pitchFamily="18" charset="0"/>
              </a:rPr>
              <a:t>案例示意</a:t>
            </a:r>
            <a:endParaRPr kumimoji="0" lang="zh-CN" altLang="en-US" sz="3200" b="1" i="0" u="none" strike="noStrike" kern="0" cap="none" spc="0" normalizeH="0" baseline="0" noProof="0" dirty="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endParaRPr>
          </a:p>
        </p:txBody>
      </p:sp>
      <p:sp>
        <p:nvSpPr>
          <p:cNvPr id="6" name="TextBox 11">
            <a:extLst>
              <a:ext uri="{FF2B5EF4-FFF2-40B4-BE49-F238E27FC236}">
                <a16:creationId xmlns="" xmlns:a16="http://schemas.microsoft.com/office/drawing/2014/main" id="{5B45DAE3-B1C5-4106-9EA6-500D52E96F5A}"/>
              </a:ext>
            </a:extLst>
          </p:cNvPr>
          <p:cNvSpPr txBox="1"/>
          <p:nvPr/>
        </p:nvSpPr>
        <p:spPr>
          <a:xfrm flipH="1">
            <a:off x="1107935" y="2677225"/>
            <a:ext cx="5249322" cy="2221762"/>
          </a:xfrm>
          <a:prstGeom prst="rect">
            <a:avLst/>
          </a:prstGeom>
          <a:noFill/>
        </p:spPr>
        <p:txBody>
          <a:bodyPr wrap="square" rtlCol="0">
            <a:spAutoFit/>
          </a:bodyPr>
          <a:lstStyle/>
          <a:p>
            <a:pPr lvl="0" defTabSz="914400">
              <a:lnSpc>
                <a:spcPct val="125000"/>
              </a:lnSpc>
              <a:defRPr/>
            </a:pP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欣欣公司截至</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2017</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年</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12</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月</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31</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日，母公司累积未分配利润总额</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元，资本公积总额为</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元；合并报表中未分配利润总额为</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元，资本公积总额为</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b="1" kern="0" dirty="0">
                <a:solidFill>
                  <a:srgbClr val="C00000"/>
                </a:solidFill>
                <a:latin typeface="Arial" pitchFamily="34" charset="0"/>
                <a:ea typeface="微软雅黑" pitchFamily="34" charset="-122"/>
                <a:cs typeface="Arial" pitchFamily="34" charset="0"/>
              </a:rPr>
              <a:t>如有</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。其中股票发行溢价所形成资本公积</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元，其他公积金</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a:p>
            <a:pPr lvl="0" defTabSz="914400">
              <a:lnSpc>
                <a:spcPct val="125000"/>
              </a:lnSpc>
              <a:defRPr/>
            </a:pP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公司拟以股权登记日当天的总股本为基数，以未分配利润向全体股东每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股送红股</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X</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股，派发现金红利</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Y</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元。同时以公积金向全体股东每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股转增</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A</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股。其中股票发行溢价形成的资本公积每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股转增</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B</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股，无需纳税；以其他公积金每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股转增</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股，需要纳税。</a:t>
            </a:r>
          </a:p>
        </p:txBody>
      </p:sp>
    </p:spTree>
    <p:extLst>
      <p:ext uri="{BB962C8B-B14F-4D97-AF65-F5344CB8AC3E}">
        <p14:creationId xmlns="" xmlns:p14="http://schemas.microsoft.com/office/powerpoint/2010/main" val="148939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4DB8CE45-C697-47EC-AD11-9B086CB92DE9}"/>
              </a:ext>
            </a:extLst>
          </p:cNvPr>
          <p:cNvSpPr>
            <a:spLocks noGrp="1"/>
          </p:cNvSpPr>
          <p:nvPr>
            <p:ph type="ftr" sz="quarter" idx="11"/>
          </p:nvPr>
        </p:nvSpPr>
        <p:spPr/>
        <p:txBody>
          <a:bodyPr/>
          <a:lstStyle/>
          <a:p>
            <a:pPr>
              <a:defRPr/>
            </a:pPr>
            <a:r>
              <a:rPr lang="en-US" altLang="zh-CN" dirty="0"/>
              <a:t>18</a:t>
            </a:r>
          </a:p>
        </p:txBody>
      </p:sp>
      <p:sp>
        <p:nvSpPr>
          <p:cNvPr id="3" name="矩形 2">
            <a:extLst>
              <a:ext uri="{FF2B5EF4-FFF2-40B4-BE49-F238E27FC236}">
                <a16:creationId xmlns="" xmlns:a16="http://schemas.microsoft.com/office/drawing/2014/main" id="{A9781ABC-B177-44A2-BB4F-B9B15B258C9C}"/>
              </a:ext>
            </a:extLst>
          </p:cNvPr>
          <p:cNvSpPr/>
          <p:nvPr/>
        </p:nvSpPr>
        <p:spPr>
          <a:xfrm>
            <a:off x="47478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（四）如何确定分派比例</a:t>
            </a:r>
            <a:endParaRPr lang="en-GB" altLang="en-GB" sz="2800" b="1" dirty="0">
              <a:solidFill>
                <a:schemeClr val="bg1"/>
              </a:solidFill>
              <a:latin typeface="微软雅黑" pitchFamily="34" charset="-122"/>
              <a:ea typeface="微软雅黑" pitchFamily="34" charset="-122"/>
            </a:endParaRPr>
          </a:p>
        </p:txBody>
      </p:sp>
      <p:sp>
        <p:nvSpPr>
          <p:cNvPr id="4" name="箭头1">
            <a:extLst>
              <a:ext uri="{FF2B5EF4-FFF2-40B4-BE49-F238E27FC236}">
                <a16:creationId xmlns="" xmlns:a16="http://schemas.microsoft.com/office/drawing/2014/main" id="{F0C59A33-69DF-4B76-AB90-C60823E6D780}"/>
              </a:ext>
            </a:extLst>
          </p:cNvPr>
          <p:cNvSpPr>
            <a:spLocks noChangeShapeType="1"/>
          </p:cNvSpPr>
          <p:nvPr/>
        </p:nvSpPr>
        <p:spPr bwMode="auto">
          <a:xfrm flipH="1" flipV="1">
            <a:off x="1833563" y="4030712"/>
            <a:ext cx="2662237" cy="1733550"/>
          </a:xfrm>
          <a:prstGeom prst="line">
            <a:avLst/>
          </a:prstGeom>
          <a:noFill/>
          <a:ln w="57150">
            <a:solidFill>
              <a:sysClr val="window" lastClr="FFFFFF">
                <a:lumMod val="65000"/>
              </a:sysClr>
            </a:solidFill>
            <a:round/>
            <a:headEnd/>
            <a:tailEnd type="triangle" w="med" len="med"/>
          </a:ln>
          <a:extLst>
            <a:ext uri="{909E8E84-426E-40DD-AFC4-6F175D3DCCD1}">
              <a14:hiddenFill xmlns=""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 name="箭头2">
            <a:extLst>
              <a:ext uri="{FF2B5EF4-FFF2-40B4-BE49-F238E27FC236}">
                <a16:creationId xmlns="" xmlns:a16="http://schemas.microsoft.com/office/drawing/2014/main" id="{42EBD088-35AF-4C29-AA1A-589F4DA7CAEB}"/>
              </a:ext>
            </a:extLst>
          </p:cNvPr>
          <p:cNvSpPr>
            <a:spLocks noChangeShapeType="1"/>
          </p:cNvSpPr>
          <p:nvPr/>
        </p:nvSpPr>
        <p:spPr bwMode="auto">
          <a:xfrm flipH="1" flipV="1">
            <a:off x="4533900" y="3854499"/>
            <a:ext cx="0" cy="1776413"/>
          </a:xfrm>
          <a:prstGeom prst="line">
            <a:avLst/>
          </a:prstGeom>
          <a:noFill/>
          <a:ln w="57150">
            <a:solidFill>
              <a:sysClr val="window" lastClr="FFFFFF">
                <a:lumMod val="65000"/>
              </a:sysClr>
            </a:solidFill>
            <a:round/>
            <a:headEnd/>
            <a:tailEnd type="triangle" w="med" len="med"/>
          </a:ln>
          <a:extLst>
            <a:ext uri="{909E8E84-426E-40DD-AFC4-6F175D3DCCD1}">
              <a14:hiddenFill xmlns=""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 name="箭头3">
            <a:extLst>
              <a:ext uri="{FF2B5EF4-FFF2-40B4-BE49-F238E27FC236}">
                <a16:creationId xmlns="" xmlns:a16="http://schemas.microsoft.com/office/drawing/2014/main" id="{95014865-9612-40E0-8D73-9421D5A567A0}"/>
              </a:ext>
            </a:extLst>
          </p:cNvPr>
          <p:cNvSpPr>
            <a:spLocks noChangeShapeType="1"/>
          </p:cNvSpPr>
          <p:nvPr/>
        </p:nvSpPr>
        <p:spPr bwMode="auto">
          <a:xfrm flipV="1">
            <a:off x="4559300" y="3987849"/>
            <a:ext cx="2501900" cy="1778000"/>
          </a:xfrm>
          <a:prstGeom prst="line">
            <a:avLst/>
          </a:prstGeom>
          <a:noFill/>
          <a:ln w="57150">
            <a:solidFill>
              <a:sysClr val="window" lastClr="FFFFFF">
                <a:lumMod val="65000"/>
              </a:sysClr>
            </a:solidFill>
            <a:round/>
            <a:headEnd/>
            <a:tailEnd type="triangle" w="med" len="med"/>
          </a:ln>
          <a:extLst>
            <a:ext uri="{909E8E84-426E-40DD-AFC4-6F175D3DCCD1}">
              <a14:hiddenFill xmlns=""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7" name="文本块1">
            <a:extLst>
              <a:ext uri="{FF2B5EF4-FFF2-40B4-BE49-F238E27FC236}">
                <a16:creationId xmlns="" xmlns:a16="http://schemas.microsoft.com/office/drawing/2014/main" id="{68B25844-7E40-4303-9A35-FDD8DE82E9F9}"/>
              </a:ext>
            </a:extLst>
          </p:cNvPr>
          <p:cNvGrpSpPr/>
          <p:nvPr/>
        </p:nvGrpSpPr>
        <p:grpSpPr>
          <a:xfrm>
            <a:off x="539750" y="925562"/>
            <a:ext cx="2605088" cy="2768600"/>
            <a:chOff x="539750" y="813594"/>
            <a:chExt cx="2605088" cy="2768600"/>
          </a:xfrm>
        </p:grpSpPr>
        <p:sp>
          <p:nvSpPr>
            <p:cNvPr id="8" name="Freeform 117">
              <a:extLst>
                <a:ext uri="{FF2B5EF4-FFF2-40B4-BE49-F238E27FC236}">
                  <a16:creationId xmlns="" xmlns:a16="http://schemas.microsoft.com/office/drawing/2014/main" id="{EA8E520C-D4C3-4020-9585-00F841B69246}"/>
                </a:ext>
              </a:extLst>
            </p:cNvPr>
            <p:cNvSpPr>
              <a:spLocks/>
            </p:cNvSpPr>
            <p:nvPr/>
          </p:nvSpPr>
          <p:spPr bwMode="gray">
            <a:xfrm>
              <a:off x="539750" y="813594"/>
              <a:ext cx="2574925" cy="2768600"/>
            </a:xfrm>
            <a:custGeom>
              <a:avLst/>
              <a:gdLst>
                <a:gd name="T0" fmla="*/ 0 w 1622"/>
                <a:gd name="T1" fmla="*/ 0 h 1744"/>
                <a:gd name="T2" fmla="*/ 2147483647 w 1622"/>
                <a:gd name="T3" fmla="*/ 2147483647 h 1744"/>
                <a:gd name="T4" fmla="*/ 2147483647 w 1622"/>
                <a:gd name="T5" fmla="*/ 2147483647 h 1744"/>
                <a:gd name="T6" fmla="*/ 2147483647 w 1622"/>
                <a:gd name="T7" fmla="*/ 2147483647 h 1744"/>
                <a:gd name="T8" fmla="*/ 0 w 1622"/>
                <a:gd name="T9" fmla="*/ 0 h 1744"/>
                <a:gd name="T10" fmla="*/ 0 60000 65536"/>
                <a:gd name="T11" fmla="*/ 0 60000 65536"/>
                <a:gd name="T12" fmla="*/ 0 60000 65536"/>
                <a:gd name="T13" fmla="*/ 0 60000 65536"/>
                <a:gd name="T14" fmla="*/ 0 60000 65536"/>
                <a:gd name="T15" fmla="*/ 0 w 1622"/>
                <a:gd name="T16" fmla="*/ 0 h 1744"/>
                <a:gd name="T17" fmla="*/ 1622 w 1622"/>
                <a:gd name="T18" fmla="*/ 1744 h 1744"/>
              </a:gdLst>
              <a:ahLst/>
              <a:cxnLst>
                <a:cxn ang="T10">
                  <a:pos x="T0" y="T1"/>
                </a:cxn>
                <a:cxn ang="T11">
                  <a:pos x="T2" y="T3"/>
                </a:cxn>
                <a:cxn ang="T12">
                  <a:pos x="T4" y="T5"/>
                </a:cxn>
                <a:cxn ang="T13">
                  <a:pos x="T6" y="T7"/>
                </a:cxn>
                <a:cxn ang="T14">
                  <a:pos x="T8" y="T9"/>
                </a:cxn>
              </a:cxnLst>
              <a:rect l="T15" t="T16" r="T17" b="T18"/>
              <a:pathLst>
                <a:path w="1622" h="1744">
                  <a:moveTo>
                    <a:pt x="0" y="0"/>
                  </a:moveTo>
                  <a:lnTo>
                    <a:pt x="4" y="1744"/>
                  </a:lnTo>
                  <a:lnTo>
                    <a:pt x="1622" y="1705"/>
                  </a:lnTo>
                  <a:lnTo>
                    <a:pt x="1622" y="130"/>
                  </a:lnTo>
                  <a:lnTo>
                    <a:pt x="0" y="0"/>
                  </a:lnTo>
                  <a:close/>
                </a:path>
              </a:pathLst>
            </a:custGeom>
            <a:gradFill rotWithShape="0">
              <a:gsLst>
                <a:gs pos="0">
                  <a:srgbClr val="EAEAEA"/>
                </a:gs>
                <a:gs pos="100000">
                  <a:srgbClr val="C5C5C5"/>
                </a:gs>
              </a:gsLst>
              <a:lin ang="16200000"/>
            </a:gradFill>
            <a:ln w="9525" cap="rnd">
              <a:solidFill>
                <a:srgbClr val="E6E6E6"/>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120">
              <a:extLst>
                <a:ext uri="{FF2B5EF4-FFF2-40B4-BE49-F238E27FC236}">
                  <a16:creationId xmlns="" xmlns:a16="http://schemas.microsoft.com/office/drawing/2014/main" id="{CACEB81A-5DD9-41E3-9718-4ADEFEF98173}"/>
                </a:ext>
              </a:extLst>
            </p:cNvPr>
            <p:cNvSpPr>
              <a:spLocks/>
            </p:cNvSpPr>
            <p:nvPr/>
          </p:nvSpPr>
          <p:spPr bwMode="ltGray">
            <a:xfrm>
              <a:off x="630238" y="842169"/>
              <a:ext cx="2514600" cy="2724150"/>
            </a:xfrm>
            <a:custGeom>
              <a:avLst/>
              <a:gdLst/>
              <a:ahLst/>
              <a:cxnLst>
                <a:cxn ang="0">
                  <a:pos x="0" y="0"/>
                </a:cxn>
                <a:cxn ang="0">
                  <a:pos x="30" y="1716"/>
                </a:cxn>
                <a:cxn ang="0">
                  <a:pos x="1584" y="1686"/>
                </a:cxn>
                <a:cxn ang="0">
                  <a:pos x="1524" y="120"/>
                </a:cxn>
                <a:cxn ang="0">
                  <a:pos x="0" y="0"/>
                </a:cxn>
              </a:cxnLst>
              <a:rect l="0" t="0" r="r" b="b"/>
              <a:pathLst>
                <a:path w="1584" h="1716">
                  <a:moveTo>
                    <a:pt x="0" y="0"/>
                  </a:moveTo>
                  <a:lnTo>
                    <a:pt x="30" y="1716"/>
                  </a:lnTo>
                  <a:lnTo>
                    <a:pt x="1584" y="1686"/>
                  </a:lnTo>
                  <a:lnTo>
                    <a:pt x="1524" y="12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以每</a:t>
              </a:r>
              <a:r>
                <a:rPr kumimoji="0" lang="en-US" altLang="zh-CN"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10</a:t>
              </a:r>
              <a:r>
                <a:rPr kumimoji="0" lang="zh-CN" altLang="en-US" sz="14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股来确定分派比例</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r>
                <a:rPr lang="zh-CN" altLang="en-US" sz="1200" kern="0" dirty="0">
                  <a:solidFill>
                    <a:srgbClr val="4D4D4D"/>
                  </a:solidFill>
                  <a:latin typeface="微软雅黑" pitchFamily="34" charset="-122"/>
                  <a:ea typeface="微软雅黑" pitchFamily="34" charset="-122"/>
                </a:rPr>
                <a:t>以未分配利润每</a:t>
              </a:r>
              <a:r>
                <a:rPr lang="en-US" altLang="zh-CN" sz="1200" kern="0" dirty="0">
                  <a:solidFill>
                    <a:srgbClr val="4D4D4D"/>
                  </a:solidFill>
                  <a:latin typeface="微软雅黑" pitchFamily="34" charset="-122"/>
                  <a:ea typeface="微软雅黑" pitchFamily="34" charset="-122"/>
                </a:rPr>
                <a:t>10</a:t>
              </a:r>
              <a:r>
                <a:rPr lang="zh-CN" altLang="en-US" sz="1200" kern="0" dirty="0">
                  <a:solidFill>
                    <a:srgbClr val="4D4D4D"/>
                  </a:solidFill>
                  <a:latin typeface="微软雅黑" pitchFamily="34" charset="-122"/>
                  <a:ea typeface="微软雅黑" pitchFamily="34" charset="-122"/>
                </a:rPr>
                <a:t>股送红股</a:t>
              </a:r>
              <a:r>
                <a:rPr lang="en-US" altLang="zh-CN" sz="1200" kern="0" dirty="0">
                  <a:solidFill>
                    <a:srgbClr val="4D4D4D"/>
                  </a:solidFill>
                  <a:latin typeface="微软雅黑" pitchFamily="34" charset="-122"/>
                  <a:ea typeface="微软雅黑" pitchFamily="34" charset="-122"/>
                </a:rPr>
                <a:t>A</a:t>
              </a:r>
              <a:r>
                <a:rPr lang="zh-CN" altLang="en-US" sz="1200" kern="0" dirty="0">
                  <a:solidFill>
                    <a:srgbClr val="4D4D4D"/>
                  </a:solidFill>
                  <a:latin typeface="微软雅黑" pitchFamily="34" charset="-122"/>
                  <a:ea typeface="微软雅黑" pitchFamily="34" charset="-122"/>
                </a:rPr>
                <a:t>股；</a:t>
              </a:r>
              <a:endParaRPr lang="en-US" altLang="zh-CN" sz="1200" kern="0" dirty="0">
                <a:solidFill>
                  <a:srgbClr val="4D4D4D"/>
                </a:solidFill>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lang="zh-CN" altLang="en-US" sz="1200" kern="0" dirty="0">
                  <a:solidFill>
                    <a:srgbClr val="4D4D4D"/>
                  </a:solidFill>
                  <a:latin typeface="微软雅黑" pitchFamily="34" charset="-122"/>
                  <a:ea typeface="微软雅黑" pitchFamily="34" charset="-122"/>
                </a:rPr>
                <a:t>每</a:t>
              </a:r>
              <a:r>
                <a:rPr lang="en-US" altLang="zh-CN" sz="1200" kern="0" dirty="0">
                  <a:solidFill>
                    <a:srgbClr val="4D4D4D"/>
                  </a:solidFill>
                  <a:latin typeface="微软雅黑" pitchFamily="34" charset="-122"/>
                  <a:ea typeface="微软雅黑" pitchFamily="34" charset="-122"/>
                </a:rPr>
                <a:t>10</a:t>
              </a:r>
              <a:r>
                <a:rPr lang="zh-CN" altLang="en-US" sz="1200" kern="0" dirty="0">
                  <a:solidFill>
                    <a:srgbClr val="4D4D4D"/>
                  </a:solidFill>
                  <a:latin typeface="微软雅黑" pitchFamily="34" charset="-122"/>
                  <a:ea typeface="微软雅黑" pitchFamily="34" charset="-122"/>
                </a:rPr>
                <a:t>股派发</a:t>
              </a:r>
              <a:r>
                <a:rPr lang="en-US" altLang="zh-CN" sz="1200" kern="0" dirty="0">
                  <a:solidFill>
                    <a:srgbClr val="4D4D4D"/>
                  </a:solidFill>
                  <a:latin typeface="微软雅黑" pitchFamily="34" charset="-122"/>
                  <a:ea typeface="微软雅黑" pitchFamily="34" charset="-122"/>
                </a:rPr>
                <a:t>B</a:t>
              </a:r>
              <a:r>
                <a:rPr lang="zh-CN" altLang="en-US" sz="1200" kern="0" dirty="0">
                  <a:solidFill>
                    <a:srgbClr val="4D4D4D"/>
                  </a:solidFill>
                  <a:latin typeface="微软雅黑" pitchFamily="34" charset="-122"/>
                  <a:ea typeface="微软雅黑" pitchFamily="34" charset="-122"/>
                </a:rPr>
                <a:t>元；</a:t>
              </a:r>
              <a:endParaRPr lang="en-US" altLang="zh-CN" sz="1200" kern="0" dirty="0">
                <a:solidFill>
                  <a:srgbClr val="4D4D4D"/>
                </a:solidFill>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lang="zh-CN" altLang="en-US" sz="1200" kern="0" dirty="0">
                  <a:solidFill>
                    <a:srgbClr val="4D4D4D"/>
                  </a:solidFill>
                  <a:latin typeface="微软雅黑" pitchFamily="34" charset="-122"/>
                  <a:ea typeface="微软雅黑" pitchFamily="34" charset="-122"/>
                </a:rPr>
                <a:t>公积金每</a:t>
              </a:r>
              <a:r>
                <a:rPr lang="en-US" altLang="zh-CN" sz="1200" kern="0" dirty="0">
                  <a:solidFill>
                    <a:srgbClr val="4D4D4D"/>
                  </a:solidFill>
                  <a:latin typeface="微软雅黑" pitchFamily="34" charset="-122"/>
                  <a:ea typeface="微软雅黑" pitchFamily="34" charset="-122"/>
                </a:rPr>
                <a:t>10</a:t>
              </a:r>
              <a:r>
                <a:rPr lang="zh-CN" altLang="en-US" sz="1200" kern="0" dirty="0">
                  <a:solidFill>
                    <a:srgbClr val="4D4D4D"/>
                  </a:solidFill>
                  <a:latin typeface="微软雅黑" pitchFamily="34" charset="-122"/>
                  <a:ea typeface="微软雅黑" pitchFamily="34" charset="-122"/>
                </a:rPr>
                <a:t>股转增</a:t>
              </a:r>
              <a:r>
                <a:rPr lang="en-US" altLang="zh-CN" sz="1200" kern="0" dirty="0">
                  <a:solidFill>
                    <a:srgbClr val="4D4D4D"/>
                  </a:solidFill>
                  <a:latin typeface="微软雅黑" pitchFamily="34" charset="-122"/>
                  <a:ea typeface="微软雅黑" pitchFamily="34" charset="-122"/>
                </a:rPr>
                <a:t>C</a:t>
              </a:r>
              <a:r>
                <a:rPr lang="zh-CN" altLang="en-US" sz="1200" kern="0" dirty="0">
                  <a:solidFill>
                    <a:srgbClr val="4D4D4D"/>
                  </a:solidFill>
                  <a:latin typeface="微软雅黑" pitchFamily="34" charset="-122"/>
                  <a:ea typeface="微软雅黑" pitchFamily="34" charset="-122"/>
                </a:rPr>
                <a:t>股</a:t>
              </a:r>
              <a:endParaRPr lang="en-US" altLang="zh-CN" sz="1200" kern="0" dirty="0">
                <a:solidFill>
                  <a:srgbClr val="4D4D4D"/>
                </a:solidFill>
                <a:latin typeface="微软雅黑" pitchFamily="34" charset="-122"/>
                <a:ea typeface="微软雅黑" pitchFamily="34" charset="-122"/>
              </a:endParaRPr>
            </a:p>
          </p:txBody>
        </p:sp>
      </p:grpSp>
      <p:grpSp>
        <p:nvGrpSpPr>
          <p:cNvPr id="10" name="文本块3">
            <a:extLst>
              <a:ext uri="{FF2B5EF4-FFF2-40B4-BE49-F238E27FC236}">
                <a16:creationId xmlns="" xmlns:a16="http://schemas.microsoft.com/office/drawing/2014/main" id="{FA8E30F8-2A48-4665-A80E-4D2086BC37E3}"/>
              </a:ext>
            </a:extLst>
          </p:cNvPr>
          <p:cNvGrpSpPr/>
          <p:nvPr/>
        </p:nvGrpSpPr>
        <p:grpSpPr>
          <a:xfrm>
            <a:off x="5883275" y="944612"/>
            <a:ext cx="2568575" cy="2754312"/>
            <a:chOff x="5883275" y="832644"/>
            <a:chExt cx="2568575" cy="2754312"/>
          </a:xfrm>
        </p:grpSpPr>
        <p:sp>
          <p:nvSpPr>
            <p:cNvPr id="11" name="Freeform 119">
              <a:extLst>
                <a:ext uri="{FF2B5EF4-FFF2-40B4-BE49-F238E27FC236}">
                  <a16:creationId xmlns="" xmlns:a16="http://schemas.microsoft.com/office/drawing/2014/main" id="{CF494F6E-3DC0-454E-A986-74827A8061B8}"/>
                </a:ext>
              </a:extLst>
            </p:cNvPr>
            <p:cNvSpPr>
              <a:spLocks/>
            </p:cNvSpPr>
            <p:nvPr/>
          </p:nvSpPr>
          <p:spPr bwMode="gray">
            <a:xfrm>
              <a:off x="5883275" y="832644"/>
              <a:ext cx="2568575" cy="2749550"/>
            </a:xfrm>
            <a:custGeom>
              <a:avLst/>
              <a:gdLst>
                <a:gd name="T0" fmla="*/ 2147483647 w 1618"/>
                <a:gd name="T1" fmla="*/ 0 h 1732"/>
                <a:gd name="T2" fmla="*/ 2147483647 w 1618"/>
                <a:gd name="T3" fmla="*/ 2147483647 h 1732"/>
                <a:gd name="T4" fmla="*/ 0 w 1618"/>
                <a:gd name="T5" fmla="*/ 2147483647 h 1732"/>
                <a:gd name="T6" fmla="*/ 0 w 1618"/>
                <a:gd name="T7" fmla="*/ 2147483647 h 1732"/>
                <a:gd name="T8" fmla="*/ 2147483647 w 1618"/>
                <a:gd name="T9" fmla="*/ 0 h 1732"/>
                <a:gd name="T10" fmla="*/ 0 60000 65536"/>
                <a:gd name="T11" fmla="*/ 0 60000 65536"/>
                <a:gd name="T12" fmla="*/ 0 60000 65536"/>
                <a:gd name="T13" fmla="*/ 0 60000 65536"/>
                <a:gd name="T14" fmla="*/ 0 60000 65536"/>
                <a:gd name="T15" fmla="*/ 0 w 1618"/>
                <a:gd name="T16" fmla="*/ 0 h 1732"/>
                <a:gd name="T17" fmla="*/ 1618 w 1618"/>
                <a:gd name="T18" fmla="*/ 1732 h 1732"/>
              </a:gdLst>
              <a:ahLst/>
              <a:cxnLst>
                <a:cxn ang="T10">
                  <a:pos x="T0" y="T1"/>
                </a:cxn>
                <a:cxn ang="T11">
                  <a:pos x="T2" y="T3"/>
                </a:cxn>
                <a:cxn ang="T12">
                  <a:pos x="T4" y="T5"/>
                </a:cxn>
                <a:cxn ang="T13">
                  <a:pos x="T6" y="T7"/>
                </a:cxn>
                <a:cxn ang="T14">
                  <a:pos x="T8" y="T9"/>
                </a:cxn>
              </a:cxnLst>
              <a:rect l="T15" t="T16" r="T17" b="T18"/>
              <a:pathLst>
                <a:path w="1618" h="1732">
                  <a:moveTo>
                    <a:pt x="1616" y="0"/>
                  </a:moveTo>
                  <a:lnTo>
                    <a:pt x="1618" y="1732"/>
                  </a:lnTo>
                  <a:lnTo>
                    <a:pt x="0" y="1693"/>
                  </a:lnTo>
                  <a:lnTo>
                    <a:pt x="0" y="118"/>
                  </a:lnTo>
                  <a:lnTo>
                    <a:pt x="1616" y="0"/>
                  </a:lnTo>
                  <a:close/>
                </a:path>
              </a:pathLst>
            </a:custGeom>
            <a:gradFill rotWithShape="0">
              <a:gsLst>
                <a:gs pos="0">
                  <a:srgbClr val="EAEAEA"/>
                </a:gs>
                <a:gs pos="100000">
                  <a:srgbClr val="C5C5C5"/>
                </a:gs>
              </a:gsLst>
              <a:lin ang="16200000"/>
            </a:gradFill>
            <a:ln w="9525" cap="rnd">
              <a:solidFill>
                <a:srgbClr val="E6E6E6"/>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Freeform 122">
              <a:extLst>
                <a:ext uri="{FF2B5EF4-FFF2-40B4-BE49-F238E27FC236}">
                  <a16:creationId xmlns="" xmlns:a16="http://schemas.microsoft.com/office/drawing/2014/main" id="{2CFE8E0F-2015-4AF1-96B3-2142812A986C}"/>
                </a:ext>
              </a:extLst>
            </p:cNvPr>
            <p:cNvSpPr>
              <a:spLocks/>
            </p:cNvSpPr>
            <p:nvPr/>
          </p:nvSpPr>
          <p:spPr bwMode="ltGray">
            <a:xfrm flipH="1">
              <a:off x="5897563" y="862806"/>
              <a:ext cx="2514600" cy="2724150"/>
            </a:xfrm>
            <a:custGeom>
              <a:avLst/>
              <a:gdLst/>
              <a:ahLst/>
              <a:cxnLst>
                <a:cxn ang="0">
                  <a:pos x="0" y="0"/>
                </a:cxn>
                <a:cxn ang="0">
                  <a:pos x="30" y="1716"/>
                </a:cxn>
                <a:cxn ang="0">
                  <a:pos x="1584" y="1686"/>
                </a:cxn>
                <a:cxn ang="0">
                  <a:pos x="1524" y="120"/>
                </a:cxn>
                <a:cxn ang="0">
                  <a:pos x="0" y="0"/>
                </a:cxn>
              </a:cxnLst>
              <a:rect l="0" t="0" r="r" b="b"/>
              <a:pathLst>
                <a:path w="1584" h="1716">
                  <a:moveTo>
                    <a:pt x="0" y="0"/>
                  </a:moveTo>
                  <a:lnTo>
                    <a:pt x="30" y="1716"/>
                  </a:lnTo>
                  <a:lnTo>
                    <a:pt x="1584" y="1686"/>
                  </a:lnTo>
                  <a:lnTo>
                    <a:pt x="1524" y="120"/>
                  </a:lnTo>
                  <a:lnTo>
                    <a:pt x="0" y="0"/>
                  </a:lnTo>
                  <a:close/>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gn="ctr" defTabSz="914400">
                <a:lnSpc>
                  <a:spcPct val="150000"/>
                </a:lnSpc>
                <a:defRPr/>
              </a:pPr>
              <a:r>
                <a:rPr lang="zh-CN" altLang="en-US" sz="1600" b="1" kern="0" dirty="0">
                  <a:solidFill>
                    <a:srgbClr val="4D4D4D"/>
                  </a:solidFill>
                  <a:latin typeface="微软雅黑" pitchFamily="34" charset="-122"/>
                  <a:ea typeface="微软雅黑" pitchFamily="34" charset="-122"/>
                </a:rPr>
                <a:t>举个例子</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r>
                <a:rPr lang="zh-CN" altLang="en-US" sz="1200" kern="0" dirty="0">
                  <a:solidFill>
                    <a:srgbClr val="4D4D4D"/>
                  </a:solidFill>
                  <a:latin typeface="微软雅黑" pitchFamily="34" charset="-122"/>
                  <a:ea typeface="微软雅黑" pitchFamily="34" charset="-122"/>
                </a:rPr>
                <a:t>以权益分派实施时股权登记日的股本为基数，每</a:t>
              </a:r>
              <a:r>
                <a:rPr lang="en-US" altLang="zh-CN" sz="1200" kern="0" dirty="0">
                  <a:solidFill>
                    <a:srgbClr val="4D4D4D"/>
                  </a:solidFill>
                  <a:latin typeface="微软雅黑" pitchFamily="34" charset="-122"/>
                  <a:ea typeface="微软雅黑" pitchFamily="34" charset="-122"/>
                </a:rPr>
                <a:t>10</a:t>
              </a:r>
              <a:r>
                <a:rPr lang="zh-CN" altLang="en-US" sz="1200" kern="0" dirty="0">
                  <a:solidFill>
                    <a:srgbClr val="4D4D4D"/>
                  </a:solidFill>
                  <a:latin typeface="微软雅黑" pitchFamily="34" charset="-122"/>
                  <a:ea typeface="微软雅黑" pitchFamily="34" charset="-122"/>
                </a:rPr>
                <a:t>股送</a:t>
              </a:r>
              <a:r>
                <a:rPr lang="en-US" altLang="zh-CN" sz="1200" b="1" kern="0" dirty="0">
                  <a:solidFill>
                    <a:srgbClr val="C00000"/>
                  </a:solidFill>
                  <a:latin typeface="微软雅黑" pitchFamily="34" charset="-122"/>
                  <a:ea typeface="微软雅黑" pitchFamily="34" charset="-122"/>
                </a:rPr>
                <a:t>7.123456</a:t>
              </a:r>
              <a:r>
                <a:rPr lang="zh-CN" altLang="en-US" sz="1200" kern="0" dirty="0">
                  <a:solidFill>
                    <a:srgbClr val="4D4D4D"/>
                  </a:solidFill>
                  <a:latin typeface="微软雅黑" pitchFamily="34" charset="-122"/>
                  <a:ea typeface="微软雅黑" pitchFamily="34" charset="-122"/>
                </a:rPr>
                <a:t>股。</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p>
          </p:txBody>
        </p:sp>
      </p:grpSp>
      <p:grpSp>
        <p:nvGrpSpPr>
          <p:cNvPr id="13" name="文本块2">
            <a:extLst>
              <a:ext uri="{FF2B5EF4-FFF2-40B4-BE49-F238E27FC236}">
                <a16:creationId xmlns="" xmlns:a16="http://schemas.microsoft.com/office/drawing/2014/main" id="{E8C3E3C4-83D4-4D1D-93DF-11F8D3349391}"/>
              </a:ext>
            </a:extLst>
          </p:cNvPr>
          <p:cNvGrpSpPr/>
          <p:nvPr/>
        </p:nvGrpSpPr>
        <p:grpSpPr>
          <a:xfrm>
            <a:off x="3213100" y="1139874"/>
            <a:ext cx="2565400" cy="2489200"/>
            <a:chOff x="3213100" y="1027906"/>
            <a:chExt cx="2565400" cy="2489200"/>
          </a:xfrm>
        </p:grpSpPr>
        <p:sp>
          <p:nvSpPr>
            <p:cNvPr id="14" name="Rectangle 118">
              <a:extLst>
                <a:ext uri="{FF2B5EF4-FFF2-40B4-BE49-F238E27FC236}">
                  <a16:creationId xmlns="" xmlns:a16="http://schemas.microsoft.com/office/drawing/2014/main" id="{EF37AAB8-C57A-4686-9A92-8A70C3CB9102}"/>
                </a:ext>
              </a:extLst>
            </p:cNvPr>
            <p:cNvSpPr>
              <a:spLocks noChangeArrowheads="1"/>
            </p:cNvSpPr>
            <p:nvPr/>
          </p:nvSpPr>
          <p:spPr bwMode="gray">
            <a:xfrm>
              <a:off x="3213100" y="1027906"/>
              <a:ext cx="2565400" cy="2489200"/>
            </a:xfrm>
            <a:prstGeom prst="rect">
              <a:avLst/>
            </a:prstGeom>
            <a:gradFill rotWithShape="0">
              <a:gsLst>
                <a:gs pos="0">
                  <a:srgbClr val="EAEAEA"/>
                </a:gs>
                <a:gs pos="100000">
                  <a:srgbClr val="C5C5C5"/>
                </a:gs>
              </a:gsLst>
              <a:lin ang="16200000"/>
            </a:gradFill>
            <a:ln w="9525" cap="rnd">
              <a:solidFill>
                <a:srgbClr val="E6E6E6"/>
              </a:solidFill>
              <a:round/>
              <a:headEnd/>
              <a:tailEnd/>
            </a:ln>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矩形 14">
              <a:extLst>
                <a:ext uri="{FF2B5EF4-FFF2-40B4-BE49-F238E27FC236}">
                  <a16:creationId xmlns="" xmlns:a16="http://schemas.microsoft.com/office/drawing/2014/main" id="{1ECEB89C-79D4-4E46-81FE-202A2FCFAD04}"/>
                </a:ext>
              </a:extLst>
            </p:cNvPr>
            <p:cNvSpPr/>
            <p:nvPr/>
          </p:nvSpPr>
          <p:spPr>
            <a:xfrm>
              <a:off x="3293889" y="1058540"/>
              <a:ext cx="2448272" cy="244827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gn="just" defTabSz="914400">
                <a:lnSpc>
                  <a:spcPct val="150000"/>
                </a:lnSpc>
                <a:defRPr/>
              </a:pPr>
              <a:r>
                <a:rPr kumimoji="0" lang="zh-CN" altLang="en-US" sz="16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分派比例的位数要求</a:t>
              </a: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r>
                <a:rPr lang="zh-CN" altLang="en-US" sz="1200" kern="0" dirty="0">
                  <a:solidFill>
                    <a:srgbClr val="4D4D4D"/>
                  </a:solidFill>
                  <a:latin typeface="微软雅黑" pitchFamily="34" charset="-122"/>
                  <a:ea typeface="微软雅黑" pitchFamily="34" charset="-122"/>
                </a:rPr>
                <a:t>总位数不能超过</a:t>
              </a:r>
              <a:r>
                <a:rPr lang="en-US" altLang="zh-CN" sz="1200" kern="0" dirty="0">
                  <a:solidFill>
                    <a:srgbClr val="4D4D4D"/>
                  </a:solidFill>
                  <a:latin typeface="微软雅黑" pitchFamily="34" charset="-122"/>
                  <a:ea typeface="微软雅黑" pitchFamily="34" charset="-122"/>
                </a:rPr>
                <a:t>8</a:t>
              </a:r>
              <a:r>
                <a:rPr lang="zh-CN" altLang="en-US" sz="1200" kern="0" dirty="0">
                  <a:solidFill>
                    <a:srgbClr val="4D4D4D"/>
                  </a:solidFill>
                  <a:latin typeface="微软雅黑" pitchFamily="34" charset="-122"/>
                  <a:ea typeface="微软雅黑" pitchFamily="34" charset="-122"/>
                </a:rPr>
                <a:t>位，小数点后的位数不能超过</a:t>
              </a:r>
              <a:r>
                <a:rPr lang="en-US" altLang="zh-CN" sz="1200" kern="0" dirty="0">
                  <a:solidFill>
                    <a:srgbClr val="4D4D4D"/>
                  </a:solidFill>
                  <a:latin typeface="微软雅黑" pitchFamily="34" charset="-122"/>
                  <a:ea typeface="微软雅黑" pitchFamily="34" charset="-122"/>
                </a:rPr>
                <a:t>6</a:t>
              </a:r>
              <a:r>
                <a:rPr lang="zh-CN" altLang="en-US" sz="1200" kern="0" dirty="0">
                  <a:solidFill>
                    <a:srgbClr val="4D4D4D"/>
                  </a:solidFill>
                  <a:latin typeface="微软雅黑" pitchFamily="34" charset="-122"/>
                  <a:ea typeface="微软雅黑" pitchFamily="34" charset="-122"/>
                </a:rPr>
                <a:t>位</a:t>
              </a:r>
              <a:endParaRPr lang="en-US" altLang="zh-CN" sz="1200" kern="0" dirty="0">
                <a:solidFill>
                  <a:srgbClr val="4D4D4D"/>
                </a:solidFill>
                <a:latin typeface="微软雅黑" pitchFamily="34" charset="-122"/>
                <a:ea typeface="微软雅黑" pitchFamily="34" charset="-122"/>
              </a:endParaRPr>
            </a:p>
            <a:p>
              <a:pPr lvl="0" algn="just" defTabSz="914400">
                <a:lnSpc>
                  <a:spcPct val="150000"/>
                </a:lnSpc>
                <a:defRPr/>
              </a:pPr>
              <a:r>
                <a:rPr lang="zh-CN" altLang="en-US" sz="1200" kern="0" dirty="0">
                  <a:solidFill>
                    <a:srgbClr val="4D4D4D"/>
                  </a:solidFill>
                  <a:latin typeface="微软雅黑" pitchFamily="34" charset="-122"/>
                  <a:ea typeface="微软雅黑" pitchFamily="34" charset="-122"/>
                </a:rPr>
                <a:t>若既有送红股又有转增股本，则二者的分派比例需</a:t>
              </a:r>
              <a:r>
                <a:rPr lang="zh-CN" altLang="en-US" sz="1200" b="1" kern="0" dirty="0">
                  <a:solidFill>
                    <a:srgbClr val="C00000"/>
                  </a:solidFill>
                  <a:latin typeface="微软雅黑" pitchFamily="34" charset="-122"/>
                  <a:ea typeface="微软雅黑" pitchFamily="34" charset="-122"/>
                </a:rPr>
                <a:t>加总计算</a:t>
              </a:r>
              <a:r>
                <a:rPr lang="zh-CN" altLang="en-US" sz="1200" kern="0" dirty="0">
                  <a:solidFill>
                    <a:srgbClr val="4D4D4D"/>
                  </a:solidFill>
                  <a:latin typeface="微软雅黑" pitchFamily="34" charset="-122"/>
                  <a:ea typeface="微软雅黑" pitchFamily="34" charset="-122"/>
                </a:rPr>
                <a:t>，总位数不得超过</a:t>
              </a:r>
              <a:r>
                <a:rPr lang="en-US" altLang="zh-CN" sz="1200" kern="0" dirty="0">
                  <a:solidFill>
                    <a:srgbClr val="4D4D4D"/>
                  </a:solidFill>
                  <a:latin typeface="微软雅黑" pitchFamily="34" charset="-122"/>
                  <a:ea typeface="微软雅黑" pitchFamily="34" charset="-122"/>
                </a:rPr>
                <a:t>8</a:t>
              </a:r>
              <a:r>
                <a:rPr lang="zh-CN" altLang="en-US" sz="1200" kern="0" dirty="0">
                  <a:solidFill>
                    <a:srgbClr val="4D4D4D"/>
                  </a:solidFill>
                  <a:latin typeface="微软雅黑" pitchFamily="34" charset="-122"/>
                  <a:ea typeface="微软雅黑" pitchFamily="34" charset="-122"/>
                </a:rPr>
                <a:t>位，小数点后的位数不能超过</a:t>
              </a:r>
              <a:r>
                <a:rPr lang="en-US" altLang="zh-CN" sz="1200" kern="0" dirty="0">
                  <a:solidFill>
                    <a:srgbClr val="4D4D4D"/>
                  </a:solidFill>
                  <a:latin typeface="微软雅黑" pitchFamily="34" charset="-122"/>
                  <a:ea typeface="微软雅黑" pitchFamily="34" charset="-122"/>
                </a:rPr>
                <a:t>6</a:t>
              </a:r>
              <a:r>
                <a:rPr lang="zh-CN" altLang="en-US" sz="1200" kern="0" dirty="0">
                  <a:solidFill>
                    <a:srgbClr val="4D4D4D"/>
                  </a:solidFill>
                  <a:latin typeface="微软雅黑" pitchFamily="34" charset="-122"/>
                  <a:ea typeface="微软雅黑" pitchFamily="34" charset="-122"/>
                </a:rPr>
                <a:t>位。</a:t>
              </a: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
</a:t>
              </a:r>
            </a:p>
          </p:txBody>
        </p:sp>
      </p:grpSp>
      <p:grpSp>
        <p:nvGrpSpPr>
          <p:cNvPr id="16" name="标题">
            <a:extLst>
              <a:ext uri="{FF2B5EF4-FFF2-40B4-BE49-F238E27FC236}">
                <a16:creationId xmlns="" xmlns:a16="http://schemas.microsoft.com/office/drawing/2014/main" id="{63F681E6-851B-4A61-A698-224EEA03BED3}"/>
              </a:ext>
            </a:extLst>
          </p:cNvPr>
          <p:cNvGrpSpPr/>
          <p:nvPr/>
        </p:nvGrpSpPr>
        <p:grpSpPr>
          <a:xfrm>
            <a:off x="2460625" y="4749965"/>
            <a:ext cx="4186238" cy="1406409"/>
            <a:chOff x="2460625" y="4637997"/>
            <a:chExt cx="4186238" cy="1406409"/>
          </a:xfrm>
        </p:grpSpPr>
        <p:pic>
          <p:nvPicPr>
            <p:cNvPr id="17" name="Picture 116" descr="shadow_1">
              <a:extLst>
                <a:ext uri="{FF2B5EF4-FFF2-40B4-BE49-F238E27FC236}">
                  <a16:creationId xmlns="" xmlns:a16="http://schemas.microsoft.com/office/drawing/2014/main" id="{613736F1-27AF-4B73-B0BA-6B83305FC65B}"/>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60625" y="5083969"/>
              <a:ext cx="4186238"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Oval 127">
              <a:extLst>
                <a:ext uri="{FF2B5EF4-FFF2-40B4-BE49-F238E27FC236}">
                  <a16:creationId xmlns="" xmlns:a16="http://schemas.microsoft.com/office/drawing/2014/main" id="{6B07D10B-A292-4B35-A4E6-71BCC09EE9D6}"/>
                </a:ext>
              </a:extLst>
            </p:cNvPr>
            <p:cNvSpPr>
              <a:spLocks noChangeArrowheads="1"/>
            </p:cNvSpPr>
            <p:nvPr/>
          </p:nvSpPr>
          <p:spPr bwMode="ltGray">
            <a:xfrm>
              <a:off x="2694300" y="4637997"/>
              <a:ext cx="3720788" cy="1115897"/>
            </a:xfrm>
            <a:prstGeom prst="ellipse">
              <a:avLst/>
            </a:prstGeom>
            <a:gradFill>
              <a:gsLst>
                <a:gs pos="100000">
                  <a:srgbClr val="2676FF">
                    <a:lumMod val="60000"/>
                    <a:lumOff val="40000"/>
                  </a:srgbClr>
                </a:gs>
                <a:gs pos="0">
                  <a:srgbClr val="2676FF"/>
                </a:gs>
              </a:gsLst>
              <a:lin ang="16200000" scaled="0"/>
            </a:gradFill>
            <a:ln w="3175" cap="flat" cmpd="sng" algn="ctr">
              <a:noFill/>
              <a:prstDash val="solid"/>
            </a:ln>
            <a:effectLst/>
          </p:spPr>
          <p:txBody>
            <a:bodyPr vert="horz" anchor="ct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rgbClr val="F9F9F9"/>
                  </a:solidFill>
                  <a:effectLst/>
                  <a:uLnTx/>
                  <a:uFillTx/>
                  <a:latin typeface="Impact" pitchFamily="34" charset="0"/>
                  <a:ea typeface="微软雅黑" pitchFamily="34" charset="-122"/>
                  <a:cs typeface="+mn-cs"/>
                </a:rPr>
                <a:t>分派比例</a:t>
              </a:r>
              <a:endParaRPr kumimoji="0" lang="en-US" altLang="zh-CN" sz="2800" b="1" i="0" u="none" strike="noStrike" kern="0" cap="none" spc="0" normalizeH="0" baseline="0" noProof="0" dirty="0">
                <a:ln>
                  <a:noFill/>
                </a:ln>
                <a:solidFill>
                  <a:srgbClr val="F9F9F9"/>
                </a:solidFill>
                <a:effectLst/>
                <a:uLnTx/>
                <a:uFillTx/>
                <a:latin typeface="Impact" pitchFamily="34" charset="0"/>
                <a:ea typeface="微软雅黑" pitchFamily="34" charset="-122"/>
                <a:cs typeface="+mn-cs"/>
              </a:endParaRPr>
            </a:p>
          </p:txBody>
        </p:sp>
      </p:grpSp>
    </p:spTree>
    <p:extLst>
      <p:ext uri="{BB962C8B-B14F-4D97-AF65-F5344CB8AC3E}">
        <p14:creationId xmlns="" xmlns:p14="http://schemas.microsoft.com/office/powerpoint/2010/main" val="304186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500"/>
                            </p:stCondLst>
                            <p:childTnLst>
                              <p:par>
                                <p:cTn id="37" presetID="22" presetClass="entr" presetSubtype="4"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EDE2BACF-69CE-49A2-9B71-036E3466303E}"/>
              </a:ext>
            </a:extLst>
          </p:cNvPr>
          <p:cNvSpPr>
            <a:spLocks noGrp="1"/>
          </p:cNvSpPr>
          <p:nvPr>
            <p:ph type="ftr" sz="quarter" idx="11"/>
          </p:nvPr>
        </p:nvSpPr>
        <p:spPr/>
        <p:txBody>
          <a:bodyPr/>
          <a:lstStyle/>
          <a:p>
            <a:pPr>
              <a:defRPr/>
            </a:pPr>
            <a:r>
              <a:rPr lang="en-US" altLang="zh-CN" dirty="0"/>
              <a:t>19</a:t>
            </a:r>
          </a:p>
        </p:txBody>
      </p:sp>
      <p:sp>
        <p:nvSpPr>
          <p:cNvPr id="3" name="矩形 2">
            <a:extLst>
              <a:ext uri="{FF2B5EF4-FFF2-40B4-BE49-F238E27FC236}">
                <a16:creationId xmlns="" xmlns:a16="http://schemas.microsoft.com/office/drawing/2014/main" id="{7A349FBE-5249-4BFF-9612-C6265338FCBC}"/>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考一考？</a:t>
            </a:r>
            <a:endParaRPr lang="en-GB" altLang="en-GB" sz="2800" b="1" dirty="0">
              <a:solidFill>
                <a:schemeClr val="bg1"/>
              </a:solidFill>
              <a:latin typeface="微软雅黑" pitchFamily="34" charset="-122"/>
              <a:ea typeface="微软雅黑" pitchFamily="34" charset="-122"/>
            </a:endParaRPr>
          </a:p>
        </p:txBody>
      </p:sp>
      <p:grpSp>
        <p:nvGrpSpPr>
          <p:cNvPr id="17" name="组合 16">
            <a:extLst>
              <a:ext uri="{FF2B5EF4-FFF2-40B4-BE49-F238E27FC236}">
                <a16:creationId xmlns="" xmlns:a16="http://schemas.microsoft.com/office/drawing/2014/main" id="{C43F5092-B1FE-4282-9E45-469911BFC223}"/>
              </a:ext>
            </a:extLst>
          </p:cNvPr>
          <p:cNvGrpSpPr/>
          <p:nvPr/>
        </p:nvGrpSpPr>
        <p:grpSpPr>
          <a:xfrm>
            <a:off x="598937" y="1289719"/>
            <a:ext cx="1024564" cy="2385571"/>
            <a:chOff x="-3596645" y="2265093"/>
            <a:chExt cx="2013514" cy="4688219"/>
          </a:xfrm>
          <a:solidFill>
            <a:schemeClr val="tx1">
              <a:lumMod val="65000"/>
              <a:lumOff val="35000"/>
            </a:schemeClr>
          </a:solidFill>
        </p:grpSpPr>
        <p:sp>
          <p:nvSpPr>
            <p:cNvPr id="18" name="Freeform 151">
              <a:extLst>
                <a:ext uri="{FF2B5EF4-FFF2-40B4-BE49-F238E27FC236}">
                  <a16:creationId xmlns="" xmlns:a16="http://schemas.microsoft.com/office/drawing/2014/main" id="{AF708777-A508-4306-8A4D-75E47EF5A5E9}"/>
                </a:ext>
              </a:extLst>
            </p:cNvPr>
            <p:cNvSpPr>
              <a:spLocks/>
            </p:cNvSpPr>
            <p:nvPr/>
          </p:nvSpPr>
          <p:spPr bwMode="auto">
            <a:xfrm flipV="1">
              <a:off x="-1965719" y="2265093"/>
              <a:ext cx="382588" cy="434975"/>
            </a:xfrm>
            <a:custGeom>
              <a:avLst/>
              <a:gdLst>
                <a:gd name="T0" fmla="*/ 230 w 1057"/>
                <a:gd name="T1" fmla="*/ 1049 h 1207"/>
                <a:gd name="T2" fmla="*/ 831 w 1057"/>
                <a:gd name="T3" fmla="*/ 1139 h 1207"/>
                <a:gd name="T4" fmla="*/ 1049 w 1057"/>
                <a:gd name="T5" fmla="*/ 881 h 1207"/>
                <a:gd name="T6" fmla="*/ 876 w 1057"/>
                <a:gd name="T7" fmla="*/ 412 h 1207"/>
                <a:gd name="T8" fmla="*/ 373 w 1057"/>
                <a:gd name="T9" fmla="*/ 268 h 1207"/>
                <a:gd name="T10" fmla="*/ 244 w 1057"/>
                <a:gd name="T11" fmla="*/ 50 h 1207"/>
                <a:gd name="T12" fmla="*/ 48 w 1057"/>
                <a:gd name="T13" fmla="*/ 33 h 1207"/>
                <a:gd name="T14" fmla="*/ 201 w 1057"/>
                <a:gd name="T15" fmla="*/ 439 h 1207"/>
                <a:gd name="T16" fmla="*/ 688 w 1057"/>
                <a:gd name="T17" fmla="*/ 559 h 1207"/>
                <a:gd name="T18" fmla="*/ 791 w 1057"/>
                <a:gd name="T19" fmla="*/ 813 h 1207"/>
                <a:gd name="T20" fmla="*/ 577 w 1057"/>
                <a:gd name="T21" fmla="*/ 950 h 1207"/>
                <a:gd name="T22" fmla="*/ 365 w 1057"/>
                <a:gd name="T23" fmla="*/ 841 h 1207"/>
                <a:gd name="T24" fmla="*/ 167 w 1057"/>
                <a:gd name="T25" fmla="*/ 874 h 1207"/>
                <a:gd name="T26" fmla="*/ 230 w 1057"/>
                <a:gd name="T27" fmla="*/ 1049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7" h="1207">
                  <a:moveTo>
                    <a:pt x="230" y="1049"/>
                  </a:moveTo>
                  <a:cubicBezTo>
                    <a:pt x="387" y="1207"/>
                    <a:pt x="632" y="1193"/>
                    <a:pt x="831" y="1139"/>
                  </a:cubicBezTo>
                  <a:cubicBezTo>
                    <a:pt x="935" y="1091"/>
                    <a:pt x="1016" y="990"/>
                    <a:pt x="1049" y="881"/>
                  </a:cubicBezTo>
                  <a:cubicBezTo>
                    <a:pt x="1057" y="714"/>
                    <a:pt x="1018" y="517"/>
                    <a:pt x="876" y="412"/>
                  </a:cubicBezTo>
                  <a:cubicBezTo>
                    <a:pt x="741" y="286"/>
                    <a:pt x="540" y="313"/>
                    <a:pt x="373" y="268"/>
                  </a:cubicBezTo>
                  <a:cubicBezTo>
                    <a:pt x="316" y="204"/>
                    <a:pt x="292" y="120"/>
                    <a:pt x="244" y="50"/>
                  </a:cubicBezTo>
                  <a:cubicBezTo>
                    <a:pt x="189" y="0"/>
                    <a:pt x="113" y="30"/>
                    <a:pt x="48" y="33"/>
                  </a:cubicBezTo>
                  <a:cubicBezTo>
                    <a:pt x="0" y="189"/>
                    <a:pt x="104" y="328"/>
                    <a:pt x="201" y="439"/>
                  </a:cubicBezTo>
                  <a:cubicBezTo>
                    <a:pt x="357" y="501"/>
                    <a:pt x="528" y="511"/>
                    <a:pt x="688" y="559"/>
                  </a:cubicBezTo>
                  <a:cubicBezTo>
                    <a:pt x="769" y="613"/>
                    <a:pt x="807" y="718"/>
                    <a:pt x="791" y="813"/>
                  </a:cubicBezTo>
                  <a:cubicBezTo>
                    <a:pt x="801" y="924"/>
                    <a:pt x="658" y="935"/>
                    <a:pt x="577" y="950"/>
                  </a:cubicBezTo>
                  <a:cubicBezTo>
                    <a:pt x="485" y="970"/>
                    <a:pt x="430" y="887"/>
                    <a:pt x="365" y="841"/>
                  </a:cubicBezTo>
                  <a:cubicBezTo>
                    <a:pt x="297" y="822"/>
                    <a:pt x="231" y="856"/>
                    <a:pt x="167" y="874"/>
                  </a:cubicBezTo>
                  <a:cubicBezTo>
                    <a:pt x="175" y="936"/>
                    <a:pt x="174" y="1008"/>
                    <a:pt x="230" y="10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52">
              <a:extLst>
                <a:ext uri="{FF2B5EF4-FFF2-40B4-BE49-F238E27FC236}">
                  <a16:creationId xmlns="" xmlns:a16="http://schemas.microsoft.com/office/drawing/2014/main" id="{852DB5C8-CE49-43A1-A2AA-F713BAB0796E}"/>
                </a:ext>
              </a:extLst>
            </p:cNvPr>
            <p:cNvSpPr>
              <a:spLocks/>
            </p:cNvSpPr>
            <p:nvPr/>
          </p:nvSpPr>
          <p:spPr bwMode="auto">
            <a:xfrm flipV="1">
              <a:off x="-3024581" y="2674668"/>
              <a:ext cx="876300" cy="827088"/>
            </a:xfrm>
            <a:custGeom>
              <a:avLst/>
              <a:gdLst>
                <a:gd name="T0" fmla="*/ 1013 w 2422"/>
                <a:gd name="T1" fmla="*/ 2232 h 2291"/>
                <a:gd name="T2" fmla="*/ 1922 w 2422"/>
                <a:gd name="T3" fmla="*/ 2015 h 2291"/>
                <a:gd name="T4" fmla="*/ 2302 w 2422"/>
                <a:gd name="T5" fmla="*/ 1443 h 2291"/>
                <a:gd name="T6" fmla="*/ 1934 w 2422"/>
                <a:gd name="T7" fmla="*/ 296 h 2291"/>
                <a:gd name="T8" fmla="*/ 1439 w 2422"/>
                <a:gd name="T9" fmla="*/ 62 h 2291"/>
                <a:gd name="T10" fmla="*/ 659 w 2422"/>
                <a:gd name="T11" fmla="*/ 192 h 2291"/>
                <a:gd name="T12" fmla="*/ 137 w 2422"/>
                <a:gd name="T13" fmla="*/ 918 h 2291"/>
                <a:gd name="T14" fmla="*/ 1013 w 2422"/>
                <a:gd name="T15" fmla="*/ 2232 h 2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2" h="2291">
                  <a:moveTo>
                    <a:pt x="1013" y="2232"/>
                  </a:moveTo>
                  <a:cubicBezTo>
                    <a:pt x="1326" y="2291"/>
                    <a:pt x="1677" y="2229"/>
                    <a:pt x="1922" y="2015"/>
                  </a:cubicBezTo>
                  <a:cubicBezTo>
                    <a:pt x="2115" y="1879"/>
                    <a:pt x="2228" y="1663"/>
                    <a:pt x="2302" y="1443"/>
                  </a:cubicBezTo>
                  <a:cubicBezTo>
                    <a:pt x="2422" y="1035"/>
                    <a:pt x="2269" y="558"/>
                    <a:pt x="1934" y="296"/>
                  </a:cubicBezTo>
                  <a:cubicBezTo>
                    <a:pt x="1802" y="163"/>
                    <a:pt x="1615" y="109"/>
                    <a:pt x="1439" y="62"/>
                  </a:cubicBezTo>
                  <a:cubicBezTo>
                    <a:pt x="1173" y="0"/>
                    <a:pt x="899" y="74"/>
                    <a:pt x="659" y="192"/>
                  </a:cubicBezTo>
                  <a:cubicBezTo>
                    <a:pt x="399" y="355"/>
                    <a:pt x="211" y="621"/>
                    <a:pt x="137" y="918"/>
                  </a:cubicBezTo>
                  <a:cubicBezTo>
                    <a:pt x="0" y="1495"/>
                    <a:pt x="423" y="2145"/>
                    <a:pt x="1013" y="223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8">
              <a:extLst>
                <a:ext uri="{FF2B5EF4-FFF2-40B4-BE49-F238E27FC236}">
                  <a16:creationId xmlns="" xmlns:a16="http://schemas.microsoft.com/office/drawing/2014/main" id="{3A5EBE06-20C8-451C-ADBF-C22A553AF6F7}"/>
                </a:ext>
              </a:extLst>
            </p:cNvPr>
            <p:cNvSpPr>
              <a:spLocks/>
            </p:cNvSpPr>
            <p:nvPr/>
          </p:nvSpPr>
          <p:spPr bwMode="auto">
            <a:xfrm flipV="1">
              <a:off x="-2045093" y="2728643"/>
              <a:ext cx="171450" cy="128587"/>
            </a:xfrm>
            <a:custGeom>
              <a:avLst/>
              <a:gdLst>
                <a:gd name="T0" fmla="*/ 170 w 473"/>
                <a:gd name="T1" fmla="*/ 314 h 354"/>
                <a:gd name="T2" fmla="*/ 384 w 473"/>
                <a:gd name="T3" fmla="*/ 93 h 354"/>
                <a:gd name="T4" fmla="*/ 43 w 473"/>
                <a:gd name="T5" fmla="*/ 143 h 354"/>
                <a:gd name="T6" fmla="*/ 170 w 473"/>
                <a:gd name="T7" fmla="*/ 314 h 354"/>
              </a:gdLst>
              <a:ahLst/>
              <a:cxnLst>
                <a:cxn ang="0">
                  <a:pos x="T0" y="T1"/>
                </a:cxn>
                <a:cxn ang="0">
                  <a:pos x="T2" y="T3"/>
                </a:cxn>
                <a:cxn ang="0">
                  <a:pos x="T4" y="T5"/>
                </a:cxn>
                <a:cxn ang="0">
                  <a:pos x="T6" y="T7"/>
                </a:cxn>
              </a:cxnLst>
              <a:rect l="0" t="0" r="r" b="b"/>
              <a:pathLst>
                <a:path w="473" h="354">
                  <a:moveTo>
                    <a:pt x="170" y="314"/>
                  </a:moveTo>
                  <a:cubicBezTo>
                    <a:pt x="286" y="354"/>
                    <a:pt x="473" y="222"/>
                    <a:pt x="384" y="93"/>
                  </a:cubicBezTo>
                  <a:cubicBezTo>
                    <a:pt x="292" y="2"/>
                    <a:pt x="88" y="0"/>
                    <a:pt x="43" y="143"/>
                  </a:cubicBezTo>
                  <a:cubicBezTo>
                    <a:pt x="0" y="228"/>
                    <a:pt x="110" y="280"/>
                    <a:pt x="170" y="3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1">
              <a:extLst>
                <a:ext uri="{FF2B5EF4-FFF2-40B4-BE49-F238E27FC236}">
                  <a16:creationId xmlns="" xmlns:a16="http://schemas.microsoft.com/office/drawing/2014/main" id="{49D169B1-B6C1-4A55-8995-61C373D6C9A5}"/>
                </a:ext>
              </a:extLst>
            </p:cNvPr>
            <p:cNvSpPr>
              <a:spLocks/>
            </p:cNvSpPr>
            <p:nvPr/>
          </p:nvSpPr>
          <p:spPr bwMode="auto">
            <a:xfrm flipV="1">
              <a:off x="-2803900" y="6581526"/>
              <a:ext cx="153988" cy="153988"/>
            </a:xfrm>
            <a:custGeom>
              <a:avLst/>
              <a:gdLst>
                <a:gd name="T0" fmla="*/ 0 w 425"/>
                <a:gd name="T1" fmla="*/ 0 h 429"/>
                <a:gd name="T2" fmla="*/ 425 w 425"/>
                <a:gd name="T3" fmla="*/ 429 h 429"/>
                <a:gd name="T4" fmla="*/ 0 w 425"/>
                <a:gd name="T5" fmla="*/ 0 h 429"/>
              </a:gdLst>
              <a:ahLst/>
              <a:cxnLst>
                <a:cxn ang="0">
                  <a:pos x="T0" y="T1"/>
                </a:cxn>
                <a:cxn ang="0">
                  <a:pos x="T2" y="T3"/>
                </a:cxn>
                <a:cxn ang="0">
                  <a:pos x="T4" y="T5"/>
                </a:cxn>
              </a:cxnLst>
              <a:rect l="0" t="0" r="r" b="b"/>
              <a:pathLst>
                <a:path w="425" h="429">
                  <a:moveTo>
                    <a:pt x="0" y="0"/>
                  </a:moveTo>
                  <a:cubicBezTo>
                    <a:pt x="131" y="153"/>
                    <a:pt x="278" y="292"/>
                    <a:pt x="425" y="429"/>
                  </a:cubicBezTo>
                  <a:cubicBezTo>
                    <a:pt x="294" y="276"/>
                    <a:pt x="148" y="136"/>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a:extLst>
                <a:ext uri="{FF2B5EF4-FFF2-40B4-BE49-F238E27FC236}">
                  <a16:creationId xmlns="" xmlns:a16="http://schemas.microsoft.com/office/drawing/2014/main" id="{ABA1DD52-226D-4200-8040-39E3EBDE4DD6}"/>
                </a:ext>
              </a:extLst>
            </p:cNvPr>
            <p:cNvGrpSpPr/>
            <p:nvPr/>
          </p:nvGrpSpPr>
          <p:grpSpPr>
            <a:xfrm>
              <a:off x="-3596645" y="2947718"/>
              <a:ext cx="1879600" cy="4005594"/>
              <a:chOff x="-3596645" y="2947718"/>
              <a:chExt cx="1879600" cy="4005594"/>
            </a:xfrm>
            <a:grpFill/>
          </p:grpSpPr>
          <p:sp>
            <p:nvSpPr>
              <p:cNvPr id="23" name="Freeform 154">
                <a:extLst>
                  <a:ext uri="{FF2B5EF4-FFF2-40B4-BE49-F238E27FC236}">
                    <a16:creationId xmlns="" xmlns:a16="http://schemas.microsoft.com/office/drawing/2014/main" id="{F8269A43-6513-4370-96E8-238D4C58364A}"/>
                  </a:ext>
                </a:extLst>
              </p:cNvPr>
              <p:cNvSpPr>
                <a:spLocks/>
              </p:cNvSpPr>
              <p:nvPr/>
            </p:nvSpPr>
            <p:spPr bwMode="auto">
              <a:xfrm flipV="1">
                <a:off x="-2587908" y="5885558"/>
                <a:ext cx="449263" cy="1067754"/>
              </a:xfrm>
              <a:custGeom>
                <a:avLst/>
                <a:gdLst>
                  <a:gd name="T0" fmla="*/ 724 w 1239"/>
                  <a:gd name="T1" fmla="*/ 1968 h 2472"/>
                  <a:gd name="T2" fmla="*/ 1239 w 1239"/>
                  <a:gd name="T3" fmla="*/ 2472 h 2472"/>
                  <a:gd name="T4" fmla="*/ 1235 w 1239"/>
                  <a:gd name="T5" fmla="*/ 702 h 2472"/>
                  <a:gd name="T6" fmla="*/ 871 w 1239"/>
                  <a:gd name="T7" fmla="*/ 128 h 2472"/>
                  <a:gd name="T8" fmla="*/ 155 w 1239"/>
                  <a:gd name="T9" fmla="*/ 278 h 2472"/>
                  <a:gd name="T10" fmla="*/ 9 w 1239"/>
                  <a:gd name="T11" fmla="*/ 668 h 2472"/>
                  <a:gd name="T12" fmla="*/ 11 w 1239"/>
                  <a:gd name="T13" fmla="*/ 1242 h 2472"/>
                  <a:gd name="T14" fmla="*/ 316 w 1239"/>
                  <a:gd name="T15" fmla="*/ 1533 h 2472"/>
                  <a:gd name="T16" fmla="*/ 582 w 1239"/>
                  <a:gd name="T17" fmla="*/ 1801 h 2472"/>
                  <a:gd name="T18" fmla="*/ 724 w 1239"/>
                  <a:gd name="T19" fmla="*/ 1968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9" h="2472">
                    <a:moveTo>
                      <a:pt x="724" y="1968"/>
                    </a:moveTo>
                    <a:cubicBezTo>
                      <a:pt x="904" y="2128"/>
                      <a:pt x="1062" y="2310"/>
                      <a:pt x="1239" y="2472"/>
                    </a:cubicBezTo>
                    <a:cubicBezTo>
                      <a:pt x="1230" y="1882"/>
                      <a:pt x="1238" y="1292"/>
                      <a:pt x="1235" y="702"/>
                    </a:cubicBezTo>
                    <a:cubicBezTo>
                      <a:pt x="1237" y="463"/>
                      <a:pt x="1094" y="222"/>
                      <a:pt x="871" y="128"/>
                    </a:cubicBezTo>
                    <a:cubicBezTo>
                      <a:pt x="633" y="0"/>
                      <a:pt x="334" y="92"/>
                      <a:pt x="155" y="278"/>
                    </a:cubicBezTo>
                    <a:cubicBezTo>
                      <a:pt x="78" y="395"/>
                      <a:pt x="6" y="524"/>
                      <a:pt x="9" y="668"/>
                    </a:cubicBezTo>
                    <a:cubicBezTo>
                      <a:pt x="5" y="859"/>
                      <a:pt x="0" y="1051"/>
                      <a:pt x="11" y="1242"/>
                    </a:cubicBezTo>
                    <a:cubicBezTo>
                      <a:pt x="106" y="1345"/>
                      <a:pt x="205" y="1446"/>
                      <a:pt x="316" y="1533"/>
                    </a:cubicBezTo>
                    <a:cubicBezTo>
                      <a:pt x="392" y="1634"/>
                      <a:pt x="474" y="1733"/>
                      <a:pt x="582" y="1801"/>
                    </a:cubicBezTo>
                    <a:cubicBezTo>
                      <a:pt x="646" y="1842"/>
                      <a:pt x="671" y="1918"/>
                      <a:pt x="724" y="19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a:extLst>
                  <a:ext uri="{FF2B5EF4-FFF2-40B4-BE49-F238E27FC236}">
                    <a16:creationId xmlns="" xmlns:a16="http://schemas.microsoft.com/office/drawing/2014/main" id="{002BB5DF-E5F5-4AC2-8E67-FA8B74DDDAD0}"/>
                  </a:ext>
                </a:extLst>
              </p:cNvPr>
              <p:cNvGrpSpPr/>
              <p:nvPr/>
            </p:nvGrpSpPr>
            <p:grpSpPr>
              <a:xfrm>
                <a:off x="-3596645" y="2947718"/>
                <a:ext cx="1879600" cy="3978275"/>
                <a:chOff x="-3596645" y="2947718"/>
                <a:chExt cx="1879600" cy="3978275"/>
              </a:xfrm>
              <a:grpFill/>
            </p:grpSpPr>
            <p:sp>
              <p:nvSpPr>
                <p:cNvPr id="25" name="Freeform 153">
                  <a:extLst>
                    <a:ext uri="{FF2B5EF4-FFF2-40B4-BE49-F238E27FC236}">
                      <a16:creationId xmlns="" xmlns:a16="http://schemas.microsoft.com/office/drawing/2014/main" id="{CE3A8F20-1D25-4139-A084-73D23D026DF7}"/>
                    </a:ext>
                  </a:extLst>
                </p:cNvPr>
                <p:cNvSpPr>
                  <a:spLocks noEditPoints="1"/>
                </p:cNvSpPr>
                <p:nvPr/>
              </p:nvSpPr>
              <p:spPr bwMode="auto">
                <a:xfrm flipV="1">
                  <a:off x="-3596645" y="2947718"/>
                  <a:ext cx="1879600" cy="3978275"/>
                </a:xfrm>
                <a:custGeom>
                  <a:avLst/>
                  <a:gdLst>
                    <a:gd name="T0" fmla="*/ 1575 w 5194"/>
                    <a:gd name="T1" fmla="*/ 11022 h 11022"/>
                    <a:gd name="T2" fmla="*/ 773 w 5194"/>
                    <a:gd name="T3" fmla="*/ 9725 h 11022"/>
                    <a:gd name="T4" fmla="*/ 1845 w 5194"/>
                    <a:gd name="T5" fmla="*/ 9240 h 11022"/>
                    <a:gd name="T6" fmla="*/ 4237 w 5194"/>
                    <a:gd name="T7" fmla="*/ 9048 h 11022"/>
                    <a:gd name="T8" fmla="*/ 5048 w 5194"/>
                    <a:gd name="T9" fmla="*/ 7437 h 11022"/>
                    <a:gd name="T10" fmla="*/ 4416 w 5194"/>
                    <a:gd name="T11" fmla="*/ 5714 h 11022"/>
                    <a:gd name="T12" fmla="*/ 5138 w 5194"/>
                    <a:gd name="T13" fmla="*/ 4998 h 11022"/>
                    <a:gd name="T14" fmla="*/ 4562 w 5194"/>
                    <a:gd name="T15" fmla="*/ 4582 h 11022"/>
                    <a:gd name="T16" fmla="*/ 4365 w 5194"/>
                    <a:gd name="T17" fmla="*/ 5270 h 11022"/>
                    <a:gd name="T18" fmla="*/ 4351 w 5194"/>
                    <a:gd name="T19" fmla="*/ 6587 h 11022"/>
                    <a:gd name="T20" fmla="*/ 4050 w 5194"/>
                    <a:gd name="T21" fmla="*/ 6090 h 11022"/>
                    <a:gd name="T22" fmla="*/ 1632 w 5194"/>
                    <a:gd name="T23" fmla="*/ 8491 h 11022"/>
                    <a:gd name="T24" fmla="*/ 1943 w 5194"/>
                    <a:gd name="T25" fmla="*/ 8159 h 11022"/>
                    <a:gd name="T26" fmla="*/ 2361 w 5194"/>
                    <a:gd name="T27" fmla="*/ 7743 h 11022"/>
                    <a:gd name="T28" fmla="*/ 2775 w 5194"/>
                    <a:gd name="T29" fmla="*/ 7341 h 11022"/>
                    <a:gd name="T30" fmla="*/ 3200 w 5194"/>
                    <a:gd name="T31" fmla="*/ 6936 h 11022"/>
                    <a:gd name="T32" fmla="*/ 3231 w 5194"/>
                    <a:gd name="T33" fmla="*/ 6901 h 11022"/>
                    <a:gd name="T34" fmla="*/ 3615 w 5194"/>
                    <a:gd name="T35" fmla="*/ 6484 h 11022"/>
                    <a:gd name="T36" fmla="*/ 4043 w 5194"/>
                    <a:gd name="T37" fmla="*/ 6089 h 11022"/>
                    <a:gd name="T38" fmla="*/ 4041 w 5194"/>
                    <a:gd name="T39" fmla="*/ 2466 h 11022"/>
                    <a:gd name="T40" fmla="*/ 3231 w 5194"/>
                    <a:gd name="T41" fmla="*/ 1667 h 11022"/>
                    <a:gd name="T42" fmla="*/ 3028 w 5194"/>
                    <a:gd name="T43" fmla="*/ 1453 h 11022"/>
                    <a:gd name="T44" fmla="*/ 2816 w 5194"/>
                    <a:gd name="T45" fmla="*/ 1309 h 11022"/>
                    <a:gd name="T46" fmla="*/ 2601 w 5194"/>
                    <a:gd name="T47" fmla="*/ 5114 h 11022"/>
                    <a:gd name="T48" fmla="*/ 2603 w 5194"/>
                    <a:gd name="T49" fmla="*/ 986 h 11022"/>
                    <a:gd name="T50" fmla="*/ 2595 w 5194"/>
                    <a:gd name="T51" fmla="*/ 961 h 11022"/>
                    <a:gd name="T52" fmla="*/ 2095 w 5194"/>
                    <a:gd name="T53" fmla="*/ 72 h 11022"/>
                    <a:gd name="T54" fmla="*/ 1375 w 5194"/>
                    <a:gd name="T55" fmla="*/ 8521 h 11022"/>
                    <a:gd name="T56" fmla="*/ 0 w 5194"/>
                    <a:gd name="T57" fmla="*/ 9525 h 11022"/>
                    <a:gd name="T58" fmla="*/ 933 w 5194"/>
                    <a:gd name="T59" fmla="*/ 10499 h 11022"/>
                    <a:gd name="T60" fmla="*/ 2095 w 5194"/>
                    <a:gd name="T61" fmla="*/ 520 h 11022"/>
                    <a:gd name="T62" fmla="*/ 2095 w 5194"/>
                    <a:gd name="T63" fmla="*/ 520 h 1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94" h="11022">
                      <a:moveTo>
                        <a:pt x="1347" y="10949"/>
                      </a:moveTo>
                      <a:cubicBezTo>
                        <a:pt x="1418" y="10988"/>
                        <a:pt x="1495" y="11012"/>
                        <a:pt x="1575" y="11022"/>
                      </a:cubicBezTo>
                      <a:cubicBezTo>
                        <a:pt x="1482" y="10752"/>
                        <a:pt x="1498" y="10460"/>
                        <a:pt x="1588" y="10192"/>
                      </a:cubicBezTo>
                      <a:cubicBezTo>
                        <a:pt x="1296" y="10079"/>
                        <a:pt x="990" y="9960"/>
                        <a:pt x="773" y="9725"/>
                      </a:cubicBezTo>
                      <a:cubicBezTo>
                        <a:pt x="936" y="9564"/>
                        <a:pt x="1135" y="9437"/>
                        <a:pt x="1355" y="9369"/>
                      </a:cubicBezTo>
                      <a:cubicBezTo>
                        <a:pt x="1515" y="9317"/>
                        <a:pt x="1673" y="9239"/>
                        <a:pt x="1845" y="9240"/>
                      </a:cubicBezTo>
                      <a:cubicBezTo>
                        <a:pt x="2467" y="9240"/>
                        <a:pt x="3090" y="9242"/>
                        <a:pt x="3713" y="9240"/>
                      </a:cubicBezTo>
                      <a:cubicBezTo>
                        <a:pt x="3899" y="9221"/>
                        <a:pt x="4092" y="9172"/>
                        <a:pt x="4237" y="9048"/>
                      </a:cubicBezTo>
                      <a:cubicBezTo>
                        <a:pt x="4476" y="8881"/>
                        <a:pt x="4638" y="8634"/>
                        <a:pt x="4766" y="8377"/>
                      </a:cubicBezTo>
                      <a:cubicBezTo>
                        <a:pt x="4887" y="8073"/>
                        <a:pt x="5014" y="7765"/>
                        <a:pt x="5048" y="7437"/>
                      </a:cubicBezTo>
                      <a:cubicBezTo>
                        <a:pt x="5194" y="6630"/>
                        <a:pt x="5192" y="5806"/>
                        <a:pt x="5153" y="4989"/>
                      </a:cubicBezTo>
                      <a:cubicBezTo>
                        <a:pt x="4900" y="5224"/>
                        <a:pt x="4666" y="5478"/>
                        <a:pt x="4416" y="5714"/>
                      </a:cubicBezTo>
                      <a:cubicBezTo>
                        <a:pt x="4479" y="5544"/>
                        <a:pt x="4677" y="5493"/>
                        <a:pt x="4758" y="5335"/>
                      </a:cubicBezTo>
                      <a:cubicBezTo>
                        <a:pt x="4883" y="5222"/>
                        <a:pt x="4979" y="5067"/>
                        <a:pt x="5138" y="4998"/>
                      </a:cubicBezTo>
                      <a:cubicBezTo>
                        <a:pt x="5170" y="4858"/>
                        <a:pt x="5099" y="4722"/>
                        <a:pt x="5011" y="4619"/>
                      </a:cubicBezTo>
                      <a:cubicBezTo>
                        <a:pt x="4880" y="4534"/>
                        <a:pt x="4703" y="4505"/>
                        <a:pt x="4562" y="4582"/>
                      </a:cubicBezTo>
                      <a:cubicBezTo>
                        <a:pt x="4451" y="4631"/>
                        <a:pt x="4379" y="4742"/>
                        <a:pt x="4352" y="4857"/>
                      </a:cubicBezTo>
                      <a:cubicBezTo>
                        <a:pt x="4340" y="4994"/>
                        <a:pt x="4361" y="5132"/>
                        <a:pt x="4365" y="5270"/>
                      </a:cubicBezTo>
                      <a:cubicBezTo>
                        <a:pt x="4375" y="5421"/>
                        <a:pt x="4362" y="5574"/>
                        <a:pt x="4394" y="5723"/>
                      </a:cubicBezTo>
                      <a:cubicBezTo>
                        <a:pt x="4358" y="6008"/>
                        <a:pt x="4383" y="6300"/>
                        <a:pt x="4351" y="6587"/>
                      </a:cubicBezTo>
                      <a:cubicBezTo>
                        <a:pt x="4335" y="7082"/>
                        <a:pt x="4243" y="7578"/>
                        <a:pt x="4053" y="8037"/>
                      </a:cubicBezTo>
                      <a:cubicBezTo>
                        <a:pt x="4044" y="7388"/>
                        <a:pt x="4050" y="6739"/>
                        <a:pt x="4050" y="6090"/>
                      </a:cubicBezTo>
                      <a:cubicBezTo>
                        <a:pt x="3302" y="6831"/>
                        <a:pt x="2559" y="7575"/>
                        <a:pt x="1815" y="8321"/>
                      </a:cubicBezTo>
                      <a:cubicBezTo>
                        <a:pt x="1754" y="8378"/>
                        <a:pt x="1701" y="8445"/>
                        <a:pt x="1632" y="8491"/>
                      </a:cubicBezTo>
                      <a:cubicBezTo>
                        <a:pt x="1638" y="8422"/>
                        <a:pt x="1717" y="8410"/>
                        <a:pt x="1750" y="8358"/>
                      </a:cubicBezTo>
                      <a:cubicBezTo>
                        <a:pt x="1796" y="8274"/>
                        <a:pt x="1899" y="8245"/>
                        <a:pt x="1943" y="8159"/>
                      </a:cubicBezTo>
                      <a:cubicBezTo>
                        <a:pt x="1991" y="8068"/>
                        <a:pt x="2101" y="8040"/>
                        <a:pt x="2158" y="7955"/>
                      </a:cubicBezTo>
                      <a:cubicBezTo>
                        <a:pt x="2215" y="7876"/>
                        <a:pt x="2275" y="7795"/>
                        <a:pt x="2361" y="7743"/>
                      </a:cubicBezTo>
                      <a:cubicBezTo>
                        <a:pt x="2464" y="7680"/>
                        <a:pt x="2503" y="7553"/>
                        <a:pt x="2607" y="7489"/>
                      </a:cubicBezTo>
                      <a:cubicBezTo>
                        <a:pt x="2650" y="7426"/>
                        <a:pt x="2718" y="7389"/>
                        <a:pt x="2775" y="7341"/>
                      </a:cubicBezTo>
                      <a:cubicBezTo>
                        <a:pt x="2845" y="7283"/>
                        <a:pt x="2876" y="7189"/>
                        <a:pt x="2957" y="7144"/>
                      </a:cubicBezTo>
                      <a:cubicBezTo>
                        <a:pt x="3037" y="7076"/>
                        <a:pt x="3086" y="6958"/>
                        <a:pt x="3200" y="6936"/>
                      </a:cubicBezTo>
                      <a:cubicBezTo>
                        <a:pt x="3198" y="6914"/>
                        <a:pt x="3195" y="6870"/>
                        <a:pt x="3193" y="6848"/>
                      </a:cubicBezTo>
                      <a:lnTo>
                        <a:pt x="3231" y="6901"/>
                      </a:lnTo>
                      <a:cubicBezTo>
                        <a:pt x="3290" y="6834"/>
                        <a:pt x="3325" y="6743"/>
                        <a:pt x="3409" y="6703"/>
                      </a:cubicBezTo>
                      <a:cubicBezTo>
                        <a:pt x="3449" y="6603"/>
                        <a:pt x="3565" y="6575"/>
                        <a:pt x="3615" y="6484"/>
                      </a:cubicBezTo>
                      <a:cubicBezTo>
                        <a:pt x="3684" y="6375"/>
                        <a:pt x="3814" y="6329"/>
                        <a:pt x="3875" y="6216"/>
                      </a:cubicBezTo>
                      <a:cubicBezTo>
                        <a:pt x="3921" y="6161"/>
                        <a:pt x="3988" y="6132"/>
                        <a:pt x="4043" y="6089"/>
                      </a:cubicBezTo>
                      <a:cubicBezTo>
                        <a:pt x="4057" y="5115"/>
                        <a:pt x="4045" y="4141"/>
                        <a:pt x="4049" y="3167"/>
                      </a:cubicBezTo>
                      <a:cubicBezTo>
                        <a:pt x="4045" y="2933"/>
                        <a:pt x="4058" y="2699"/>
                        <a:pt x="4041" y="2466"/>
                      </a:cubicBezTo>
                      <a:cubicBezTo>
                        <a:pt x="3859" y="2350"/>
                        <a:pt x="3758" y="2148"/>
                        <a:pt x="3574" y="2035"/>
                      </a:cubicBezTo>
                      <a:cubicBezTo>
                        <a:pt x="3475" y="1899"/>
                        <a:pt x="3347" y="1788"/>
                        <a:pt x="3231" y="1667"/>
                      </a:cubicBezTo>
                      <a:cubicBezTo>
                        <a:pt x="3158" y="1598"/>
                        <a:pt x="3093" y="1515"/>
                        <a:pt x="2997" y="1476"/>
                      </a:cubicBezTo>
                      <a:lnTo>
                        <a:pt x="3028" y="1453"/>
                      </a:lnTo>
                      <a:cubicBezTo>
                        <a:pt x="2982" y="1412"/>
                        <a:pt x="2937" y="1370"/>
                        <a:pt x="2893" y="1326"/>
                      </a:cubicBezTo>
                      <a:cubicBezTo>
                        <a:pt x="2874" y="1322"/>
                        <a:pt x="2835" y="1313"/>
                        <a:pt x="2816" y="1309"/>
                      </a:cubicBezTo>
                      <a:cubicBezTo>
                        <a:pt x="2823" y="2577"/>
                        <a:pt x="2820" y="3846"/>
                        <a:pt x="2817" y="5114"/>
                      </a:cubicBezTo>
                      <a:cubicBezTo>
                        <a:pt x="2745" y="5114"/>
                        <a:pt x="2673" y="5114"/>
                        <a:pt x="2601" y="5114"/>
                      </a:cubicBezTo>
                      <a:cubicBezTo>
                        <a:pt x="2595" y="3912"/>
                        <a:pt x="2600" y="2709"/>
                        <a:pt x="2598" y="1506"/>
                      </a:cubicBezTo>
                      <a:cubicBezTo>
                        <a:pt x="2601" y="1333"/>
                        <a:pt x="2591" y="1159"/>
                        <a:pt x="2603" y="986"/>
                      </a:cubicBezTo>
                      <a:cubicBezTo>
                        <a:pt x="2588" y="989"/>
                        <a:pt x="2557" y="995"/>
                        <a:pt x="2541" y="998"/>
                      </a:cubicBezTo>
                      <a:lnTo>
                        <a:pt x="2595" y="961"/>
                      </a:lnTo>
                      <a:cubicBezTo>
                        <a:pt x="2613" y="716"/>
                        <a:pt x="2607" y="443"/>
                        <a:pt x="2434" y="249"/>
                      </a:cubicBezTo>
                      <a:cubicBezTo>
                        <a:pt x="2333" y="172"/>
                        <a:pt x="2225" y="91"/>
                        <a:pt x="2095" y="72"/>
                      </a:cubicBezTo>
                      <a:cubicBezTo>
                        <a:pt x="1746" y="0"/>
                        <a:pt x="1370" y="300"/>
                        <a:pt x="1378" y="659"/>
                      </a:cubicBezTo>
                      <a:cubicBezTo>
                        <a:pt x="1376" y="3280"/>
                        <a:pt x="1381" y="5900"/>
                        <a:pt x="1375" y="8521"/>
                      </a:cubicBezTo>
                      <a:cubicBezTo>
                        <a:pt x="1016" y="8637"/>
                        <a:pt x="657" y="8782"/>
                        <a:pt x="361" y="9023"/>
                      </a:cubicBezTo>
                      <a:cubicBezTo>
                        <a:pt x="199" y="9155"/>
                        <a:pt x="80" y="9333"/>
                        <a:pt x="0" y="9525"/>
                      </a:cubicBezTo>
                      <a:cubicBezTo>
                        <a:pt x="66" y="9664"/>
                        <a:pt x="191" y="9757"/>
                        <a:pt x="298" y="9864"/>
                      </a:cubicBezTo>
                      <a:cubicBezTo>
                        <a:pt x="507" y="10078"/>
                        <a:pt x="720" y="10288"/>
                        <a:pt x="933" y="10499"/>
                      </a:cubicBezTo>
                      <a:cubicBezTo>
                        <a:pt x="1074" y="10646"/>
                        <a:pt x="1232" y="10779"/>
                        <a:pt x="1347" y="10949"/>
                      </a:cubicBezTo>
                      <a:moveTo>
                        <a:pt x="2095" y="520"/>
                      </a:moveTo>
                      <a:cubicBezTo>
                        <a:pt x="2243" y="656"/>
                        <a:pt x="2389" y="796"/>
                        <a:pt x="2520" y="949"/>
                      </a:cubicBezTo>
                      <a:cubicBezTo>
                        <a:pt x="2373" y="812"/>
                        <a:pt x="2226" y="673"/>
                        <a:pt x="2095" y="5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圆角矩形 39">
                  <a:extLst>
                    <a:ext uri="{FF2B5EF4-FFF2-40B4-BE49-F238E27FC236}">
                      <a16:creationId xmlns="" xmlns:a16="http://schemas.microsoft.com/office/drawing/2014/main" id="{14C046E4-5268-4668-BAD4-8285A36AC25F}"/>
                    </a:ext>
                  </a:extLst>
                </p:cNvPr>
                <p:cNvSpPr/>
                <p:nvPr/>
              </p:nvSpPr>
              <p:spPr>
                <a:xfrm>
                  <a:off x="-2948940" y="6499860"/>
                  <a:ext cx="292095" cy="23563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40">
                  <a:extLst>
                    <a:ext uri="{FF2B5EF4-FFF2-40B4-BE49-F238E27FC236}">
                      <a16:creationId xmlns="" xmlns:a16="http://schemas.microsoft.com/office/drawing/2014/main" id="{78799E04-7AC7-40FC-8FFD-B5A6798F3E08}"/>
                    </a:ext>
                  </a:extLst>
                </p:cNvPr>
                <p:cNvSpPr/>
                <p:nvPr/>
              </p:nvSpPr>
              <p:spPr>
                <a:xfrm>
                  <a:off x="-2011680" y="4808220"/>
                  <a:ext cx="281940" cy="365760"/>
                </a:xfrm>
                <a:custGeom>
                  <a:avLst/>
                  <a:gdLst>
                    <a:gd name="connsiteX0" fmla="*/ 7620 w 281940"/>
                    <a:gd name="connsiteY0" fmla="*/ 0 h 365760"/>
                    <a:gd name="connsiteX1" fmla="*/ 0 w 281940"/>
                    <a:gd name="connsiteY1" fmla="*/ 259080 h 365760"/>
                    <a:gd name="connsiteX2" fmla="*/ 274320 w 281940"/>
                    <a:gd name="connsiteY2" fmla="*/ 365760 h 365760"/>
                    <a:gd name="connsiteX3" fmla="*/ 281940 w 281940"/>
                    <a:gd name="connsiteY3" fmla="*/ 274320 h 365760"/>
                    <a:gd name="connsiteX4" fmla="*/ 7620 w 281940"/>
                    <a:gd name="connsiteY4" fmla="*/ 0 h 365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940" h="365760">
                      <a:moveTo>
                        <a:pt x="7620" y="0"/>
                      </a:moveTo>
                      <a:lnTo>
                        <a:pt x="0" y="259080"/>
                      </a:lnTo>
                      <a:lnTo>
                        <a:pt x="274320" y="365760"/>
                      </a:lnTo>
                      <a:lnTo>
                        <a:pt x="281940" y="274320"/>
                      </a:lnTo>
                      <a:lnTo>
                        <a:pt x="76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41">
                  <a:extLst>
                    <a:ext uri="{FF2B5EF4-FFF2-40B4-BE49-F238E27FC236}">
                      <a16:creationId xmlns="" xmlns:a16="http://schemas.microsoft.com/office/drawing/2014/main" id="{3C0532A1-E59C-4F02-AE7F-1DD3FCA32767}"/>
                    </a:ext>
                  </a:extLst>
                </p:cNvPr>
                <p:cNvSpPr/>
                <p:nvPr/>
              </p:nvSpPr>
              <p:spPr>
                <a:xfrm>
                  <a:off x="-3086100" y="3771900"/>
                  <a:ext cx="952500" cy="1005840"/>
                </a:xfrm>
                <a:custGeom>
                  <a:avLst/>
                  <a:gdLst>
                    <a:gd name="connsiteX0" fmla="*/ 0 w 952500"/>
                    <a:gd name="connsiteY0" fmla="*/ 0 h 1005840"/>
                    <a:gd name="connsiteX1" fmla="*/ 83820 w 952500"/>
                    <a:gd name="connsiteY1" fmla="*/ 342900 h 1005840"/>
                    <a:gd name="connsiteX2" fmla="*/ 952500 w 952500"/>
                    <a:gd name="connsiteY2" fmla="*/ 1005840 h 1005840"/>
                    <a:gd name="connsiteX3" fmla="*/ 937260 w 952500"/>
                    <a:gd name="connsiteY3" fmla="*/ 586740 h 1005840"/>
                    <a:gd name="connsiteX4" fmla="*/ 0 w 952500"/>
                    <a:gd name="connsiteY4" fmla="*/ 0 h 1005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0" h="1005840">
                      <a:moveTo>
                        <a:pt x="0" y="0"/>
                      </a:moveTo>
                      <a:lnTo>
                        <a:pt x="83820" y="342900"/>
                      </a:lnTo>
                      <a:lnTo>
                        <a:pt x="952500" y="1005840"/>
                      </a:lnTo>
                      <a:lnTo>
                        <a:pt x="937260" y="5867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29" name="图片 28">
            <a:extLst>
              <a:ext uri="{FF2B5EF4-FFF2-40B4-BE49-F238E27FC236}">
                <a16:creationId xmlns="" xmlns:a16="http://schemas.microsoft.com/office/drawing/2014/main" id="{CC3AAB41-490F-4CE4-AC6D-E323F717FD8D}"/>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494382" y="1163213"/>
            <a:ext cx="5685453" cy="4491135"/>
          </a:xfrm>
          <a:prstGeom prst="rect">
            <a:avLst/>
          </a:prstGeom>
        </p:spPr>
      </p:pic>
      <p:sp>
        <p:nvSpPr>
          <p:cNvPr id="30" name="TextBox 10">
            <a:extLst>
              <a:ext uri="{FF2B5EF4-FFF2-40B4-BE49-F238E27FC236}">
                <a16:creationId xmlns="" xmlns:a16="http://schemas.microsoft.com/office/drawing/2014/main" id="{FC73C914-D989-4424-A3D7-C67DF28469AB}"/>
              </a:ext>
            </a:extLst>
          </p:cNvPr>
          <p:cNvSpPr txBox="1"/>
          <p:nvPr/>
        </p:nvSpPr>
        <p:spPr>
          <a:xfrm>
            <a:off x="3271932" y="1630866"/>
            <a:ext cx="3925080" cy="4938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3200" b="1" i="0" u="none" strike="noStrike" kern="0" cap="none" spc="0" normalizeH="0" baseline="0" noProof="0" dirty="0">
                <a:ln w="18415" cmpd="sng">
                  <a:noFill/>
                  <a:prstDash val="solid"/>
                </a:ln>
                <a:solidFill>
                  <a:sysClr val="window" lastClr="FFFFFF"/>
                </a:solidFill>
                <a:effectLst>
                  <a:glow rad="139700">
                    <a:srgbClr val="C0504D">
                      <a:lumMod val="50000"/>
                      <a:alpha val="40000"/>
                    </a:srgbClr>
                  </a:glow>
                </a:effectLst>
                <a:uLnTx/>
                <a:uFillTx/>
                <a:latin typeface="Adidas Unity" pitchFamily="2" charset="0"/>
                <a:ea typeface="微软雅黑" pitchFamily="34" charset="-122"/>
                <a:cs typeface="Times New Roman" pitchFamily="18" charset="0"/>
              </a:rPr>
              <a:t>下列分派比例正确吗？</a:t>
            </a:r>
          </a:p>
        </p:txBody>
      </p:sp>
      <p:sp>
        <p:nvSpPr>
          <p:cNvPr id="31" name="TextBox 11">
            <a:extLst>
              <a:ext uri="{FF2B5EF4-FFF2-40B4-BE49-F238E27FC236}">
                <a16:creationId xmlns="" xmlns:a16="http://schemas.microsoft.com/office/drawing/2014/main" id="{6649A06E-54B4-4661-BD69-90681C06C078}"/>
              </a:ext>
            </a:extLst>
          </p:cNvPr>
          <p:cNvSpPr txBox="1"/>
          <p:nvPr/>
        </p:nvSpPr>
        <p:spPr>
          <a:xfrm>
            <a:off x="2768080" y="2147792"/>
            <a:ext cx="5045125" cy="2120902"/>
          </a:xfrm>
          <a:prstGeom prst="rect">
            <a:avLst/>
          </a:prstGeom>
          <a:noFill/>
        </p:spPr>
        <p:txBody>
          <a:bodyPr wrap="square" rtlCol="0">
            <a:spAutoFit/>
          </a:bodyPr>
          <a:lstStyle/>
          <a:p>
            <a:pPr lvl="0" defTabSz="914400">
              <a:lnSpc>
                <a:spcPct val="150000"/>
              </a:lnSpc>
              <a:defRPr/>
            </a:pP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每</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股派发现金红利</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123.456789</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元</a:t>
            </a:r>
            <a:endPar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endParaRPr>
          </a:p>
          <a:p>
            <a:pPr lvl="0" defTabSz="914400">
              <a:lnSpc>
                <a:spcPct val="150000"/>
              </a:lnSpc>
              <a:defRPr/>
            </a:pP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2.</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每</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送红股</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100.23456</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股，每</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股转增</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0.333333</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a:t>
            </a:r>
          </a:p>
          <a:p>
            <a:pPr lvl="0" defTabSz="914400">
              <a:lnSpc>
                <a:spcPct val="150000"/>
              </a:lnSpc>
              <a:defRPr/>
            </a:pP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3.</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每</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股送红股</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0.333333</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a:t>
            </a:r>
          </a:p>
          <a:p>
            <a:pPr lvl="0" defTabSz="914400">
              <a:lnSpc>
                <a:spcPct val="150000"/>
              </a:lnSpc>
              <a:defRPr/>
            </a:pP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4.</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每</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10</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股转增</a:t>
            </a:r>
            <a:r>
              <a:rPr lang="en-US" altLang="zh-CN" b="1" kern="0" dirty="0">
                <a:solidFill>
                  <a:sysClr val="window" lastClr="FFFFFF"/>
                </a:solidFill>
                <a:latin typeface="微软雅黑" panose="020B0503020204020204" pitchFamily="34" charset="-122"/>
                <a:ea typeface="微软雅黑" panose="020B0503020204020204" pitchFamily="34" charset="-122"/>
                <a:cs typeface="Arial" pitchFamily="34" charset="0"/>
              </a:rPr>
              <a:t>1.2345678</a:t>
            </a:r>
            <a:r>
              <a:rPr lang="zh-CN" altLang="en-US" b="1" kern="0" dirty="0">
                <a:solidFill>
                  <a:sysClr val="window" lastClr="FFFFFF"/>
                </a:solidFill>
                <a:latin typeface="微软雅黑" panose="020B0503020204020204" pitchFamily="34" charset="-122"/>
                <a:ea typeface="微软雅黑" panose="020B0503020204020204" pitchFamily="34" charset="-122"/>
                <a:cs typeface="Arial" pitchFamily="34" charset="0"/>
              </a:rPr>
              <a:t>股</a:t>
            </a:r>
          </a:p>
        </p:txBody>
      </p:sp>
    </p:spTree>
    <p:extLst>
      <p:ext uri="{BB962C8B-B14F-4D97-AF65-F5344CB8AC3E}">
        <p14:creationId xmlns="" xmlns:p14="http://schemas.microsoft.com/office/powerpoint/2010/main" val="35295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2341" y="3735070"/>
            <a:ext cx="4325815" cy="1314560"/>
            <a:chOff x="6336247" y="3735070"/>
            <a:chExt cx="4475898" cy="1314560"/>
          </a:xfrm>
        </p:grpSpPr>
        <p:sp>
          <p:nvSpPr>
            <p:cNvPr id="5" name="矩形 4"/>
            <p:cNvSpPr/>
            <p:nvPr/>
          </p:nvSpPr>
          <p:spPr>
            <a:xfrm flipH="1">
              <a:off x="6679147" y="3989070"/>
              <a:ext cx="2988351" cy="806558"/>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37"/>
            <p:cNvGrpSpPr/>
            <p:nvPr/>
          </p:nvGrpSpPr>
          <p:grpSpPr>
            <a:xfrm flipH="1">
              <a:off x="9555692" y="3735070"/>
              <a:ext cx="1253059" cy="1314560"/>
              <a:chOff x="1107884" y="1669886"/>
              <a:chExt cx="1496876" cy="1721287"/>
            </a:xfrm>
          </p:grpSpPr>
          <p:pic>
            <p:nvPicPr>
              <p:cNvPr id="19" name="图片 18"/>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20" name="图片 19"/>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7" name="文本框 38"/>
            <p:cNvSpPr txBox="1"/>
            <p:nvPr/>
          </p:nvSpPr>
          <p:spPr>
            <a:xfrm flipH="1">
              <a:off x="9730105" y="4038406"/>
              <a:ext cx="1082040" cy="707886"/>
            </a:xfrm>
            <a:prstGeom prst="rect">
              <a:avLst/>
            </a:prstGeom>
            <a:noFill/>
          </p:spPr>
          <p:txBody>
            <a:bodyPr wrap="square" rtlCol="0">
              <a:spAutoFit/>
            </a:bodyPr>
            <a:lstStyle/>
            <a:p>
              <a:pPr algn="ctr"/>
              <a:r>
                <a:rPr lang="en-US" altLang="zh-CN" sz="4000" dirty="0">
                  <a:gradFill>
                    <a:gsLst>
                      <a:gs pos="0">
                        <a:schemeClr val="accent2"/>
                      </a:gs>
                      <a:gs pos="100000">
                        <a:schemeClr val="accent1"/>
                      </a:gs>
                    </a:gsLst>
                    <a:lin ang="5400000" scaled="1"/>
                  </a:gradFill>
                  <a:latin typeface="Impact" panose="020B0806030902050204" pitchFamily="34" charset="0"/>
                </a:rPr>
                <a:t>04</a:t>
              </a:r>
              <a:endParaRPr lang="zh-CN" altLang="en-US" sz="4000" dirty="0">
                <a:gradFill>
                  <a:gsLst>
                    <a:gs pos="0">
                      <a:schemeClr val="accent2"/>
                    </a:gs>
                    <a:gs pos="100000">
                      <a:schemeClr val="accent1"/>
                    </a:gs>
                  </a:gsLst>
                  <a:lin ang="5400000" scaled="1"/>
                </a:gradFill>
                <a:latin typeface="Impact" panose="020B0806030902050204" pitchFamily="34" charset="0"/>
              </a:endParaRPr>
            </a:p>
          </p:txBody>
        </p:sp>
        <p:sp>
          <p:nvSpPr>
            <p:cNvPr id="8" name="椭圆 7"/>
            <p:cNvSpPr/>
            <p:nvPr/>
          </p:nvSpPr>
          <p:spPr>
            <a:xfrm>
              <a:off x="6336247" y="38462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44"/>
            <p:cNvSpPr txBox="1"/>
            <p:nvPr/>
          </p:nvSpPr>
          <p:spPr>
            <a:xfrm>
              <a:off x="7034282" y="4047220"/>
              <a:ext cx="2831033"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股息红利</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差异化征税</a:t>
              </a:r>
            </a:p>
          </p:txBody>
        </p:sp>
        <p:grpSp>
          <p:nvGrpSpPr>
            <p:cNvPr id="10" name="组合 67"/>
            <p:cNvGrpSpPr/>
            <p:nvPr/>
          </p:nvGrpSpPr>
          <p:grpSpPr>
            <a:xfrm flipH="1">
              <a:off x="9800318" y="4310600"/>
              <a:ext cx="163496" cy="163496"/>
              <a:chOff x="4746321" y="3768630"/>
              <a:chExt cx="422370" cy="422370"/>
            </a:xfrm>
            <a:gradFill>
              <a:gsLst>
                <a:gs pos="0">
                  <a:schemeClr val="accent2"/>
                </a:gs>
                <a:gs pos="100000">
                  <a:schemeClr val="accent1"/>
                </a:gs>
              </a:gsLst>
              <a:lin ang="5400000" scaled="1"/>
            </a:gradFill>
          </p:grpSpPr>
          <p:sp>
            <p:nvSpPr>
              <p:cNvPr id="17" name="椭圆 16"/>
              <p:cNvSpPr/>
              <p:nvPr/>
            </p:nvSpPr>
            <p:spPr>
              <a:xfrm>
                <a:off x="4746321" y="3768630"/>
                <a:ext cx="422370" cy="4223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8"/>
            <p:cNvGrpSpPr>
              <a:grpSpLocks noChangeAspect="1"/>
            </p:cNvGrpSpPr>
            <p:nvPr/>
          </p:nvGrpSpPr>
          <p:grpSpPr bwMode="auto">
            <a:xfrm>
              <a:off x="6719922" y="4227890"/>
              <a:ext cx="353010" cy="328941"/>
              <a:chOff x="3802" y="2858"/>
              <a:chExt cx="616" cy="574"/>
            </a:xfrm>
            <a:gradFill>
              <a:gsLst>
                <a:gs pos="0">
                  <a:schemeClr val="accent2"/>
                </a:gs>
                <a:gs pos="100000">
                  <a:schemeClr val="accent1"/>
                </a:gs>
              </a:gsLst>
              <a:lin ang="5400000" scaled="1"/>
            </a:gradFill>
          </p:grpSpPr>
          <p:sp>
            <p:nvSpPr>
              <p:cNvPr id="12" name="Rectangle 19"/>
              <p:cNvSpPr>
                <a:spLocks noChangeArrowheads="1"/>
              </p:cNvSpPr>
              <p:nvPr/>
            </p:nvSpPr>
            <p:spPr bwMode="auto">
              <a:xfrm>
                <a:off x="3802" y="3205"/>
                <a:ext cx="129" cy="22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20"/>
              <p:cNvSpPr>
                <a:spLocks noChangeArrowheads="1"/>
              </p:cNvSpPr>
              <p:nvPr/>
            </p:nvSpPr>
            <p:spPr bwMode="auto">
              <a:xfrm>
                <a:off x="3964" y="3174"/>
                <a:ext cx="129" cy="25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Rectangle 21"/>
              <p:cNvSpPr>
                <a:spLocks noChangeArrowheads="1"/>
              </p:cNvSpPr>
              <p:nvPr/>
            </p:nvSpPr>
            <p:spPr bwMode="auto">
              <a:xfrm>
                <a:off x="4129" y="3131"/>
                <a:ext cx="129" cy="30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Rectangle 22"/>
              <p:cNvSpPr>
                <a:spLocks noChangeArrowheads="1"/>
              </p:cNvSpPr>
              <p:nvPr/>
            </p:nvSpPr>
            <p:spPr bwMode="auto">
              <a:xfrm>
                <a:off x="4289" y="3078"/>
                <a:ext cx="129" cy="354"/>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1" name="组合 20"/>
          <p:cNvGrpSpPr/>
          <p:nvPr/>
        </p:nvGrpSpPr>
        <p:grpSpPr>
          <a:xfrm>
            <a:off x="4659925" y="2134870"/>
            <a:ext cx="4308231" cy="1314560"/>
            <a:chOff x="6336247" y="2134870"/>
            <a:chExt cx="4475898" cy="1314560"/>
          </a:xfrm>
        </p:grpSpPr>
        <p:sp>
          <p:nvSpPr>
            <p:cNvPr id="22" name="矩形 21"/>
            <p:cNvSpPr/>
            <p:nvPr/>
          </p:nvSpPr>
          <p:spPr>
            <a:xfrm flipH="1">
              <a:off x="6679147" y="2388870"/>
              <a:ext cx="2988351" cy="806558"/>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30"/>
            <p:cNvGrpSpPr/>
            <p:nvPr/>
          </p:nvGrpSpPr>
          <p:grpSpPr>
            <a:xfrm flipH="1">
              <a:off x="9555692" y="2134870"/>
              <a:ext cx="1253059" cy="1314560"/>
              <a:chOff x="1107884" y="1669886"/>
              <a:chExt cx="1496876" cy="1721287"/>
            </a:xfrm>
          </p:grpSpPr>
          <p:pic>
            <p:nvPicPr>
              <p:cNvPr id="33" name="图片 32"/>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34" name="图片 33"/>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24" name="文本框 31"/>
            <p:cNvSpPr txBox="1"/>
            <p:nvPr/>
          </p:nvSpPr>
          <p:spPr>
            <a:xfrm flipH="1">
              <a:off x="9730105" y="2438206"/>
              <a:ext cx="1082040" cy="707886"/>
            </a:xfrm>
            <a:prstGeom prst="rect">
              <a:avLst/>
            </a:prstGeom>
            <a:noFill/>
          </p:spPr>
          <p:txBody>
            <a:bodyPr wrap="square" rtlCol="0">
              <a:spAutoFit/>
            </a:bodyPr>
            <a:lstStyle/>
            <a:p>
              <a:pPr algn="ctr"/>
              <a:r>
                <a:rPr lang="en-US" altLang="zh-CN" sz="4000" dirty="0">
                  <a:gradFill>
                    <a:gsLst>
                      <a:gs pos="0">
                        <a:schemeClr val="accent2"/>
                      </a:gs>
                      <a:gs pos="100000">
                        <a:schemeClr val="accent1"/>
                      </a:gs>
                    </a:gsLst>
                    <a:lin ang="5400000" scaled="1"/>
                  </a:gradFill>
                  <a:latin typeface="Impact" panose="020B0806030902050204" pitchFamily="34" charset="0"/>
                </a:rPr>
                <a:t>02</a:t>
              </a:r>
              <a:endParaRPr lang="zh-CN" altLang="en-US" sz="4000" dirty="0">
                <a:gradFill>
                  <a:gsLst>
                    <a:gs pos="0">
                      <a:schemeClr val="accent2"/>
                    </a:gs>
                    <a:gs pos="100000">
                      <a:schemeClr val="accent1"/>
                    </a:gs>
                  </a:gsLst>
                  <a:lin ang="5400000" scaled="1"/>
                </a:gradFill>
                <a:latin typeface="Impact" panose="020B0806030902050204" pitchFamily="34" charset="0"/>
              </a:endParaRPr>
            </a:p>
          </p:txBody>
        </p:sp>
        <p:sp>
          <p:nvSpPr>
            <p:cNvPr id="25" name="椭圆 24"/>
            <p:cNvSpPr/>
            <p:nvPr/>
          </p:nvSpPr>
          <p:spPr>
            <a:xfrm>
              <a:off x="6336247" y="22460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43"/>
            <p:cNvSpPr txBox="1"/>
            <p:nvPr/>
          </p:nvSpPr>
          <p:spPr>
            <a:xfrm>
              <a:off x="7354299" y="2586520"/>
              <a:ext cx="2319557" cy="400110"/>
            </a:xfrm>
            <a:prstGeom prst="rect">
              <a:avLst/>
            </a:prstGeom>
            <a:noFill/>
          </p:spPr>
          <p:txBody>
            <a:bodyPr wrap="square" rtlCol="0">
              <a:spAutoFit/>
            </a:bodyPr>
            <a:lstStyle/>
            <a:p>
              <a:pPr algn="r"/>
              <a:r>
                <a:rPr lang="zh-CN" altLang="en-US" sz="2000" b="1" dirty="0">
                  <a:solidFill>
                    <a:schemeClr val="bg1"/>
                  </a:solidFill>
                  <a:latin typeface="微软雅黑" pitchFamily="34" charset="-122"/>
                  <a:ea typeface="微软雅黑" pitchFamily="34" charset="-122"/>
                </a:rPr>
                <a:t>权益分派方案制定</a:t>
              </a:r>
            </a:p>
          </p:txBody>
        </p:sp>
        <p:grpSp>
          <p:nvGrpSpPr>
            <p:cNvPr id="27" name="组合 64"/>
            <p:cNvGrpSpPr/>
            <p:nvPr/>
          </p:nvGrpSpPr>
          <p:grpSpPr>
            <a:xfrm flipH="1">
              <a:off x="9800318" y="2710401"/>
              <a:ext cx="163496" cy="163496"/>
              <a:chOff x="4746321" y="3768630"/>
              <a:chExt cx="422370" cy="422370"/>
            </a:xfrm>
            <a:gradFill>
              <a:gsLst>
                <a:gs pos="0">
                  <a:schemeClr val="accent2"/>
                </a:gs>
                <a:gs pos="100000">
                  <a:schemeClr val="accent1"/>
                </a:gs>
              </a:gsLst>
              <a:lin ang="5400000" scaled="1"/>
            </a:gradFill>
          </p:grpSpPr>
          <p:sp>
            <p:nvSpPr>
              <p:cNvPr id="31" name="椭圆 30"/>
              <p:cNvSpPr/>
              <p:nvPr/>
            </p:nvSpPr>
            <p:spPr>
              <a:xfrm>
                <a:off x="4746321" y="3768630"/>
                <a:ext cx="422370" cy="4223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13"/>
            <p:cNvGrpSpPr>
              <a:grpSpLocks noChangeAspect="1"/>
            </p:cNvGrpSpPr>
            <p:nvPr/>
          </p:nvGrpSpPr>
          <p:grpSpPr bwMode="auto">
            <a:xfrm>
              <a:off x="6678764" y="2570954"/>
              <a:ext cx="423877" cy="431025"/>
              <a:chOff x="2426" y="2745"/>
              <a:chExt cx="593" cy="603"/>
            </a:xfrm>
            <a:gradFill>
              <a:gsLst>
                <a:gs pos="0">
                  <a:schemeClr val="accent2"/>
                </a:gs>
                <a:gs pos="100000">
                  <a:schemeClr val="accent1"/>
                </a:gs>
              </a:gsLst>
              <a:lin ang="5400000" scaled="1"/>
            </a:gradFill>
          </p:grpSpPr>
          <p:sp>
            <p:nvSpPr>
              <p:cNvPr id="29" name="Freeform 14"/>
              <p:cNvSpPr>
                <a:spLocks/>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5" name="组合 7"/>
          <p:cNvGrpSpPr/>
          <p:nvPr/>
        </p:nvGrpSpPr>
        <p:grpSpPr>
          <a:xfrm>
            <a:off x="228604" y="3735070"/>
            <a:ext cx="4167553" cy="1314560"/>
            <a:chOff x="1379855" y="3735070"/>
            <a:chExt cx="4475898" cy="1314560"/>
          </a:xfrm>
        </p:grpSpPr>
        <p:sp>
          <p:nvSpPr>
            <p:cNvPr id="36" name="矩形 35"/>
            <p:cNvSpPr/>
            <p:nvPr/>
          </p:nvSpPr>
          <p:spPr>
            <a:xfrm>
              <a:off x="2524502" y="3989070"/>
              <a:ext cx="2988351" cy="806558"/>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23"/>
            <p:cNvGrpSpPr/>
            <p:nvPr/>
          </p:nvGrpSpPr>
          <p:grpSpPr>
            <a:xfrm>
              <a:off x="1383249" y="3735070"/>
              <a:ext cx="1253059" cy="1314560"/>
              <a:chOff x="1107884" y="1669886"/>
              <a:chExt cx="1496876" cy="1721287"/>
            </a:xfrm>
          </p:grpSpPr>
          <p:pic>
            <p:nvPicPr>
              <p:cNvPr id="49" name="图片 48"/>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50" name="图片 49"/>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38" name="文本框 24"/>
            <p:cNvSpPr txBox="1"/>
            <p:nvPr/>
          </p:nvSpPr>
          <p:spPr>
            <a:xfrm>
              <a:off x="1379855" y="4038406"/>
              <a:ext cx="1082040" cy="707886"/>
            </a:xfrm>
            <a:prstGeom prst="rect">
              <a:avLst/>
            </a:prstGeom>
            <a:noFill/>
          </p:spPr>
          <p:txBody>
            <a:bodyPr wrap="square" rtlCol="0">
              <a:spAutoFit/>
            </a:bodyPr>
            <a:lstStyle/>
            <a:p>
              <a:pPr algn="ctr"/>
              <a:r>
                <a:rPr lang="en-US" altLang="zh-CN" sz="4000" dirty="0">
                  <a:gradFill>
                    <a:gsLst>
                      <a:gs pos="0">
                        <a:schemeClr val="accent2"/>
                      </a:gs>
                      <a:gs pos="100000">
                        <a:schemeClr val="accent1"/>
                      </a:gs>
                    </a:gsLst>
                    <a:lin ang="5400000" scaled="1"/>
                  </a:gradFill>
                  <a:latin typeface="Impact" panose="020B0806030902050204" pitchFamily="34" charset="0"/>
                </a:rPr>
                <a:t>03</a:t>
              </a:r>
              <a:endParaRPr lang="zh-CN" altLang="en-US" sz="4000" dirty="0">
                <a:gradFill>
                  <a:gsLst>
                    <a:gs pos="0">
                      <a:schemeClr val="accent2"/>
                    </a:gs>
                    <a:gs pos="100000">
                      <a:schemeClr val="accent1"/>
                    </a:gs>
                  </a:gsLst>
                  <a:lin ang="5400000" scaled="1"/>
                </a:gradFill>
                <a:latin typeface="Impact" panose="020B0806030902050204" pitchFamily="34" charset="0"/>
              </a:endParaRPr>
            </a:p>
          </p:txBody>
        </p:sp>
        <p:sp>
          <p:nvSpPr>
            <p:cNvPr id="39" name="椭圆 25"/>
            <p:cNvSpPr/>
            <p:nvPr/>
          </p:nvSpPr>
          <p:spPr>
            <a:xfrm>
              <a:off x="4763553" y="38462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42"/>
            <p:cNvSpPr txBox="1"/>
            <p:nvPr/>
          </p:nvSpPr>
          <p:spPr>
            <a:xfrm>
              <a:off x="2594658" y="4161516"/>
              <a:ext cx="2269599"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权益分派的实施</a:t>
              </a:r>
            </a:p>
          </p:txBody>
        </p:sp>
        <p:grpSp>
          <p:nvGrpSpPr>
            <p:cNvPr id="41" name="组合 61"/>
            <p:cNvGrpSpPr/>
            <p:nvPr/>
          </p:nvGrpSpPr>
          <p:grpSpPr>
            <a:xfrm>
              <a:off x="2230316" y="4310600"/>
              <a:ext cx="163496" cy="163496"/>
              <a:chOff x="4746321" y="3768630"/>
              <a:chExt cx="422370" cy="422370"/>
            </a:xfrm>
            <a:gradFill>
              <a:gsLst>
                <a:gs pos="0">
                  <a:schemeClr val="accent2"/>
                </a:gs>
                <a:gs pos="100000">
                  <a:schemeClr val="accent1"/>
                </a:gs>
              </a:gsLst>
              <a:lin ang="5400000" scaled="1"/>
            </a:gradFill>
          </p:grpSpPr>
          <p:sp>
            <p:nvSpPr>
              <p:cNvPr id="47" name="椭圆 46"/>
              <p:cNvSpPr/>
              <p:nvPr/>
            </p:nvSpPr>
            <p:spPr>
              <a:xfrm>
                <a:off x="4746321" y="3768630"/>
                <a:ext cx="422370" cy="4223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79"/>
            <p:cNvGrpSpPr/>
            <p:nvPr/>
          </p:nvGrpSpPr>
          <p:grpSpPr>
            <a:xfrm>
              <a:off x="5112896" y="4174322"/>
              <a:ext cx="400685" cy="436035"/>
              <a:chOff x="4873626" y="1965325"/>
              <a:chExt cx="269876" cy="293688"/>
            </a:xfrm>
            <a:gradFill>
              <a:gsLst>
                <a:gs pos="0">
                  <a:schemeClr val="accent2"/>
                </a:gs>
                <a:gs pos="100000">
                  <a:schemeClr val="accent1"/>
                </a:gs>
              </a:gsLst>
              <a:lin ang="5400000" scaled="1"/>
            </a:gradFill>
          </p:grpSpPr>
          <p:sp>
            <p:nvSpPr>
              <p:cNvPr id="43"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1" name="组合 50"/>
          <p:cNvGrpSpPr/>
          <p:nvPr/>
        </p:nvGrpSpPr>
        <p:grpSpPr>
          <a:xfrm>
            <a:off x="228604" y="2134870"/>
            <a:ext cx="4167553" cy="1314560"/>
            <a:chOff x="1379855" y="2134870"/>
            <a:chExt cx="4475898" cy="1314560"/>
          </a:xfrm>
        </p:grpSpPr>
        <p:sp>
          <p:nvSpPr>
            <p:cNvPr id="52" name="矩形 51"/>
            <p:cNvSpPr/>
            <p:nvPr/>
          </p:nvSpPr>
          <p:spPr>
            <a:xfrm>
              <a:off x="2524502" y="2388870"/>
              <a:ext cx="2988351" cy="806558"/>
            </a:xfrm>
            <a:prstGeom prst="rec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15"/>
            <p:cNvGrpSpPr/>
            <p:nvPr/>
          </p:nvGrpSpPr>
          <p:grpSpPr>
            <a:xfrm>
              <a:off x="1383249" y="2134870"/>
              <a:ext cx="1253059" cy="1314560"/>
              <a:chOff x="1107884" y="1669886"/>
              <a:chExt cx="1496876" cy="1721287"/>
            </a:xfrm>
          </p:grpSpPr>
          <p:pic>
            <p:nvPicPr>
              <p:cNvPr id="65" name="图片 64"/>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5400000">
                <a:off x="1677339" y="2463752"/>
                <a:ext cx="1721287" cy="133555"/>
              </a:xfrm>
              <a:prstGeom prst="rect">
                <a:avLst/>
              </a:prstGeom>
            </p:spPr>
          </p:pic>
          <p:pic>
            <p:nvPicPr>
              <p:cNvPr id="66" name="图片 65"/>
              <p:cNvPicPr>
                <a:picLocks noChangeAspect="1"/>
              </p:cNvPicPr>
              <p:nvPr/>
            </p:nvPicPr>
            <p:blipFill rotWithShape="1">
              <a:blip r:embed="rId2" cstate="print">
                <a:grayscl/>
                <a:extLst>
                  <a:ext uri="{BEBA8EAE-BF5A-486C-A8C5-ECC9F3942E4B}">
                    <a14:imgProps xmlns="" xmlns:a14="http://schemas.microsoft.com/office/drawing/2010/main">
                      <a14:imgLayer r:embed="rId3">
                        <a14:imgEffect>
                          <a14:colorTemperature colorTemp="2000"/>
                        </a14:imgEffect>
                      </a14:imgLayer>
                    </a14:imgProps>
                  </a:ext>
                </a:extLst>
              </a:blip>
              <a:srcRect b="72279"/>
              <a:stretch/>
            </p:blipFill>
            <p:spPr>
              <a:xfrm rot="16200000" flipH="1">
                <a:off x="314018" y="2463752"/>
                <a:ext cx="1721287" cy="133555"/>
              </a:xfrm>
              <a:prstGeom prst="rect">
                <a:avLst/>
              </a:prstGeom>
            </p:spPr>
          </p:pic>
        </p:grpSp>
        <p:sp>
          <p:nvSpPr>
            <p:cNvPr id="54" name="文本框 16"/>
            <p:cNvSpPr txBox="1"/>
            <p:nvPr/>
          </p:nvSpPr>
          <p:spPr>
            <a:xfrm>
              <a:off x="1379855" y="2438206"/>
              <a:ext cx="1082040" cy="707886"/>
            </a:xfrm>
            <a:prstGeom prst="rect">
              <a:avLst/>
            </a:prstGeom>
            <a:noFill/>
          </p:spPr>
          <p:txBody>
            <a:bodyPr wrap="square" rtlCol="0">
              <a:spAutoFit/>
            </a:bodyPr>
            <a:lstStyle/>
            <a:p>
              <a:pPr algn="ctr"/>
              <a:r>
                <a:rPr lang="en-US" altLang="zh-CN" sz="4000" dirty="0">
                  <a:gradFill>
                    <a:gsLst>
                      <a:gs pos="0">
                        <a:schemeClr val="accent2"/>
                      </a:gs>
                      <a:gs pos="100000">
                        <a:schemeClr val="accent1"/>
                      </a:gs>
                    </a:gsLst>
                    <a:lin ang="5400000" scaled="1"/>
                  </a:gradFill>
                  <a:latin typeface="Impact" panose="020B0806030902050204" pitchFamily="34" charset="0"/>
                </a:rPr>
                <a:t>01</a:t>
              </a:r>
              <a:endParaRPr lang="zh-CN" altLang="en-US" sz="4000" dirty="0">
                <a:gradFill>
                  <a:gsLst>
                    <a:gs pos="0">
                      <a:schemeClr val="accent2"/>
                    </a:gs>
                    <a:gs pos="100000">
                      <a:schemeClr val="accent1"/>
                    </a:gs>
                  </a:gsLst>
                  <a:lin ang="5400000" scaled="1"/>
                </a:gradFill>
                <a:latin typeface="Impact" panose="020B0806030902050204" pitchFamily="34" charset="0"/>
              </a:endParaRPr>
            </a:p>
          </p:txBody>
        </p:sp>
        <p:sp>
          <p:nvSpPr>
            <p:cNvPr id="55" name="椭圆 54"/>
            <p:cNvSpPr/>
            <p:nvPr/>
          </p:nvSpPr>
          <p:spPr>
            <a:xfrm>
              <a:off x="4763553" y="2246049"/>
              <a:ext cx="1092200" cy="1092200"/>
            </a:xfrm>
            <a:prstGeom prst="ellipse">
              <a:avLst/>
            </a:prstGeom>
            <a:gradFill>
              <a:gsLst>
                <a:gs pos="100000">
                  <a:schemeClr val="bg1"/>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2"/>
            <p:cNvSpPr txBox="1"/>
            <p:nvPr/>
          </p:nvSpPr>
          <p:spPr>
            <a:xfrm>
              <a:off x="2457270" y="2595312"/>
              <a:ext cx="2649638"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权益分派业务概述</a:t>
              </a:r>
            </a:p>
          </p:txBody>
        </p:sp>
        <p:grpSp>
          <p:nvGrpSpPr>
            <p:cNvPr id="57" name="组合 45"/>
            <p:cNvGrpSpPr/>
            <p:nvPr/>
          </p:nvGrpSpPr>
          <p:grpSpPr>
            <a:xfrm>
              <a:off x="2230316" y="2710401"/>
              <a:ext cx="163496" cy="163496"/>
              <a:chOff x="4746321" y="3768630"/>
              <a:chExt cx="422370" cy="422370"/>
            </a:xfrm>
            <a:gradFill>
              <a:gsLst>
                <a:gs pos="0">
                  <a:schemeClr val="accent2"/>
                </a:gs>
                <a:gs pos="100000">
                  <a:schemeClr val="accent1"/>
                </a:gs>
              </a:gsLst>
              <a:lin ang="5400000" scaled="1"/>
            </a:gradFill>
          </p:grpSpPr>
          <p:sp>
            <p:nvSpPr>
              <p:cNvPr id="63" name="椭圆 46"/>
              <p:cNvSpPr/>
              <p:nvPr/>
            </p:nvSpPr>
            <p:spPr>
              <a:xfrm>
                <a:off x="4746321" y="3768630"/>
                <a:ext cx="422370" cy="4223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18900000" flipH="1">
                <a:off x="4830073" y="3880829"/>
                <a:ext cx="197973" cy="197973"/>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Group 4"/>
            <p:cNvGrpSpPr>
              <a:grpSpLocks noChangeAspect="1"/>
            </p:cNvGrpSpPr>
            <p:nvPr/>
          </p:nvGrpSpPr>
          <p:grpSpPr bwMode="auto">
            <a:xfrm>
              <a:off x="5141610" y="2588527"/>
              <a:ext cx="347593" cy="407340"/>
              <a:chOff x="1776" y="1776"/>
              <a:chExt cx="64" cy="75"/>
            </a:xfrm>
            <a:gradFill>
              <a:gsLst>
                <a:gs pos="0">
                  <a:schemeClr val="accent2"/>
                </a:gs>
                <a:gs pos="100000">
                  <a:schemeClr val="accent1"/>
                </a:gs>
              </a:gsLst>
              <a:lin ang="5400000" scaled="1"/>
            </a:gradFill>
          </p:grpSpPr>
          <p:sp>
            <p:nvSpPr>
              <p:cNvPr id="5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7" name="文本框 3"/>
          <p:cNvSpPr txBox="1"/>
          <p:nvPr/>
        </p:nvSpPr>
        <p:spPr>
          <a:xfrm>
            <a:off x="3975223" y="33359"/>
            <a:ext cx="1228725" cy="707886"/>
          </a:xfrm>
          <a:prstGeom prst="rect">
            <a:avLst/>
          </a:prstGeom>
          <a:noFill/>
        </p:spPr>
        <p:txBody>
          <a:bodyPr wrap="square" rtlCol="0">
            <a:spAutoFit/>
          </a:bodyPr>
          <a:lstStyle/>
          <a:p>
            <a:pPr algn="ctr"/>
            <a:r>
              <a:rPr lang="zh-CN" altLang="en-US" sz="4000" dirty="0">
                <a:solidFill>
                  <a:schemeClr val="bg1"/>
                </a:solidFill>
                <a:latin typeface="微软雅黑" pitchFamily="34" charset="-122"/>
                <a:ea typeface="微软雅黑" pitchFamily="34" charset="-122"/>
              </a:rPr>
              <a:t>目录</a:t>
            </a:r>
          </a:p>
        </p:txBody>
      </p:sp>
      <p:sp>
        <p:nvSpPr>
          <p:cNvPr id="68" name="文本框 4"/>
          <p:cNvSpPr txBox="1"/>
          <p:nvPr/>
        </p:nvSpPr>
        <p:spPr>
          <a:xfrm>
            <a:off x="3393824" y="1152561"/>
            <a:ext cx="2497021" cy="584775"/>
          </a:xfrm>
          <a:prstGeom prst="rect">
            <a:avLst/>
          </a:prstGeom>
          <a:noFill/>
        </p:spPr>
        <p:txBody>
          <a:bodyPr wrap="square" rtlCol="0">
            <a:spAutoFit/>
          </a:bodyPr>
          <a:lstStyle/>
          <a:p>
            <a:pPr algn="ctr"/>
            <a:r>
              <a:rPr lang="en-US" altLang="zh-CN" sz="3200" dirty="0">
                <a:gradFill>
                  <a:gsLst>
                    <a:gs pos="0">
                      <a:schemeClr val="accent2"/>
                    </a:gs>
                    <a:gs pos="100000">
                      <a:schemeClr val="accent1"/>
                    </a:gs>
                  </a:gsLst>
                  <a:lin ang="5400000" scaled="1"/>
                </a:gradFill>
                <a:latin typeface="ITC Avant Garde Std Bk" panose="020B0502020202020204" pitchFamily="34" charset="0"/>
              </a:rPr>
              <a:t>CONTENTS</a:t>
            </a:r>
            <a:endParaRPr lang="zh-CN" altLang="en-US" sz="3200" dirty="0">
              <a:gradFill>
                <a:gsLst>
                  <a:gs pos="0">
                    <a:schemeClr val="accent2"/>
                  </a:gs>
                  <a:gs pos="100000">
                    <a:schemeClr val="accent1"/>
                  </a:gs>
                </a:gsLst>
                <a:lin ang="5400000" scaled="1"/>
              </a:gradFill>
              <a:latin typeface="ITC Avant Garde Std Bk" panose="020B0502020202020204" pitchFamily="34" charset="0"/>
            </a:endParaRPr>
          </a:p>
        </p:txBody>
      </p:sp>
      <p:sp>
        <p:nvSpPr>
          <p:cNvPr id="70" name="页脚占位符 69"/>
          <p:cNvSpPr>
            <a:spLocks noGrp="1"/>
          </p:cNvSpPr>
          <p:nvPr>
            <p:ph type="ftr" sz="quarter" idx="11"/>
          </p:nvPr>
        </p:nvSpPr>
        <p:spPr/>
        <p:txBody>
          <a:bodyPr/>
          <a:lstStyle/>
          <a:p>
            <a:pPr>
              <a:defRPr/>
            </a:pPr>
            <a:r>
              <a:rPr lang="en-US" altLang="zh-CN" dirty="0"/>
              <a:t>2</a:t>
            </a:r>
          </a:p>
        </p:txBody>
      </p:sp>
    </p:spTree>
    <p:extLst>
      <p:ext uri="{BB962C8B-B14F-4D97-AF65-F5344CB8AC3E}">
        <p14:creationId xmlns="" xmlns:p14="http://schemas.microsoft.com/office/powerpoint/2010/main" val="120423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childTnLst>
                                </p:cTn>
                              </p:par>
                            </p:childTnLst>
                          </p:cTn>
                        </p:par>
                        <p:par>
                          <p:cTn id="8" fill="hold">
                            <p:stCondLst>
                              <p:cond delay="1000"/>
                            </p:stCondLst>
                            <p:childTnLst>
                              <p:par>
                                <p:cTn id="9" presetID="42" presetClass="entr" presetSubtype="0" fill="hold" grpId="0" nodeType="afterEffect">
                                  <p:stCondLst>
                                    <p:cond delay="0"/>
                                  </p:stCondLst>
                                  <p:iterate type="lt">
                                    <p:tmPct val="10000"/>
                                  </p:iterate>
                                  <p:childTnLst>
                                    <p:set>
                                      <p:cBhvr>
                                        <p:cTn id="10" dur="1" fill="hold">
                                          <p:stCondLst>
                                            <p:cond delay="0"/>
                                          </p:stCondLst>
                                        </p:cTn>
                                        <p:tgtEl>
                                          <p:spTgt spid="68"/>
                                        </p:tgtEl>
                                        <p:attrNameLst>
                                          <p:attrName>style.visibility</p:attrName>
                                        </p:attrNameLst>
                                      </p:cBhvr>
                                      <p:to>
                                        <p:strVal val="visible"/>
                                      </p:to>
                                    </p:set>
                                    <p:animEffect transition="in" filter="fade">
                                      <p:cBhvr>
                                        <p:cTn id="11" dur="300"/>
                                        <p:tgtEl>
                                          <p:spTgt spid="68"/>
                                        </p:tgtEl>
                                      </p:cBhvr>
                                    </p:animEffect>
                                    <p:anim calcmode="lin" valueType="num">
                                      <p:cBhvr>
                                        <p:cTn id="12" dur="300" fill="hold"/>
                                        <p:tgtEl>
                                          <p:spTgt spid="68"/>
                                        </p:tgtEl>
                                        <p:attrNameLst>
                                          <p:attrName>ppt_x</p:attrName>
                                        </p:attrNameLst>
                                      </p:cBhvr>
                                      <p:tavLst>
                                        <p:tav tm="0">
                                          <p:val>
                                            <p:strVal val="#ppt_x"/>
                                          </p:val>
                                        </p:tav>
                                        <p:tav tm="100000">
                                          <p:val>
                                            <p:strVal val="#ppt_x"/>
                                          </p:val>
                                        </p:tav>
                                      </p:tavLst>
                                    </p:anim>
                                    <p:anim calcmode="lin" valueType="num">
                                      <p:cBhvr>
                                        <p:cTn id="13" dur="300" fill="hold"/>
                                        <p:tgtEl>
                                          <p:spTgt spid="68"/>
                                        </p:tgtEl>
                                        <p:attrNameLst>
                                          <p:attrName>ppt_y</p:attrName>
                                        </p:attrNameLst>
                                      </p:cBhvr>
                                      <p:tavLst>
                                        <p:tav tm="0">
                                          <p:val>
                                            <p:strVal val="#ppt_y+.1"/>
                                          </p:val>
                                        </p:tav>
                                        <p:tav tm="100000">
                                          <p:val>
                                            <p:strVal val="#ppt_y"/>
                                          </p:val>
                                        </p:tav>
                                      </p:tavLst>
                                    </p:anim>
                                  </p:childTnLst>
                                </p:cTn>
                              </p:par>
                            </p:childTnLst>
                          </p:cTn>
                        </p:par>
                        <p:par>
                          <p:cTn id="14" fill="hold">
                            <p:stCondLst>
                              <p:cond delay="1510"/>
                            </p:stCondLst>
                            <p:childTnLst>
                              <p:par>
                                <p:cTn id="15" presetID="2" presetClass="entr" presetSubtype="8"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1000" fill="hold"/>
                                        <p:tgtEl>
                                          <p:spTgt spid="51"/>
                                        </p:tgtEl>
                                        <p:attrNameLst>
                                          <p:attrName>ppt_x</p:attrName>
                                        </p:attrNameLst>
                                      </p:cBhvr>
                                      <p:tavLst>
                                        <p:tav tm="0">
                                          <p:val>
                                            <p:strVal val="0-#ppt_w/2"/>
                                          </p:val>
                                        </p:tav>
                                        <p:tav tm="100000">
                                          <p:val>
                                            <p:strVal val="#ppt_x"/>
                                          </p:val>
                                        </p:tav>
                                      </p:tavLst>
                                    </p:anim>
                                    <p:anim calcmode="lin" valueType="num">
                                      <p:cBhvr additive="base">
                                        <p:cTn id="18" dur="1000" fill="hold"/>
                                        <p:tgtEl>
                                          <p:spTgt spid="51"/>
                                        </p:tgtEl>
                                        <p:attrNameLst>
                                          <p:attrName>ppt_y</p:attrName>
                                        </p:attrNameLst>
                                      </p:cBhvr>
                                      <p:tavLst>
                                        <p:tav tm="0">
                                          <p:val>
                                            <p:strVal val="#ppt_y"/>
                                          </p:val>
                                        </p:tav>
                                        <p:tav tm="100000">
                                          <p:val>
                                            <p:strVal val="#ppt_y"/>
                                          </p:val>
                                        </p:tav>
                                      </p:tavLst>
                                    </p:anim>
                                  </p:childTnLst>
                                </p:cTn>
                              </p:par>
                            </p:childTnLst>
                          </p:cTn>
                        </p:par>
                        <p:par>
                          <p:cTn id="19" fill="hold">
                            <p:stCondLst>
                              <p:cond delay="251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3510"/>
                            </p:stCondLst>
                            <p:childTnLst>
                              <p:par>
                                <p:cTn id="25" presetID="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000" fill="hold"/>
                                        <p:tgtEl>
                                          <p:spTgt spid="35"/>
                                        </p:tgtEl>
                                        <p:attrNameLst>
                                          <p:attrName>ppt_x</p:attrName>
                                        </p:attrNameLst>
                                      </p:cBhvr>
                                      <p:tavLst>
                                        <p:tav tm="0">
                                          <p:val>
                                            <p:strVal val="0-#ppt_w/2"/>
                                          </p:val>
                                        </p:tav>
                                        <p:tav tm="100000">
                                          <p:val>
                                            <p:strVal val="#ppt_x"/>
                                          </p:val>
                                        </p:tav>
                                      </p:tavLst>
                                    </p:anim>
                                    <p:anim calcmode="lin" valueType="num">
                                      <p:cBhvr additive="base">
                                        <p:cTn id="28" dur="10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4510"/>
                            </p:stCondLst>
                            <p:childTnLst>
                              <p:par>
                                <p:cTn id="30" presetID="2" presetClass="entr" presetSubtype="2"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1+#ppt_w/2"/>
                                          </p:val>
                                        </p:tav>
                                        <p:tav tm="100000">
                                          <p:val>
                                            <p:strVal val="#ppt_x"/>
                                          </p:val>
                                        </p:tav>
                                      </p:tavLst>
                                    </p:anim>
                                    <p:anim calcmode="lin" valueType="num">
                                      <p:cBhvr additive="base">
                                        <p:cTn id="33"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AF4D317-7B66-4747-B110-07C233E35D1E}"/>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送转股后新增股本如何计算？</a:t>
            </a:r>
            <a:endParaRPr lang="en-GB" altLang="en-GB" sz="2800" b="1" dirty="0">
              <a:solidFill>
                <a:schemeClr val="bg1"/>
              </a:solidFill>
              <a:latin typeface="微软雅黑" pitchFamily="34" charset="-122"/>
              <a:ea typeface="微软雅黑" pitchFamily="34" charset="-122"/>
            </a:endParaRPr>
          </a:p>
        </p:txBody>
      </p:sp>
      <p:pic>
        <p:nvPicPr>
          <p:cNvPr id="20" name="图片 19">
            <a:extLst>
              <a:ext uri="{FF2B5EF4-FFF2-40B4-BE49-F238E27FC236}">
                <a16:creationId xmlns="" xmlns:a16="http://schemas.microsoft.com/office/drawing/2014/main" id="{1288F9AD-2275-4588-BC96-2B18E9C7F3E0}"/>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329018" y="783481"/>
            <a:ext cx="6727831" cy="2477576"/>
          </a:xfrm>
          <a:prstGeom prst="rect">
            <a:avLst/>
          </a:prstGeom>
        </p:spPr>
      </p:pic>
      <p:pic>
        <p:nvPicPr>
          <p:cNvPr id="21" name="图片 20">
            <a:extLst>
              <a:ext uri="{FF2B5EF4-FFF2-40B4-BE49-F238E27FC236}">
                <a16:creationId xmlns="" xmlns:a16="http://schemas.microsoft.com/office/drawing/2014/main" id="{3594CDE8-C3D5-4C43-8899-E74919BBE937}"/>
              </a:ext>
            </a:extLst>
          </p:cNvPr>
          <p:cNvPicPr>
            <a:picLocks noChangeAspect="1"/>
          </p:cNvPicPr>
          <p:nvPr/>
        </p:nvPicPr>
        <p:blipFill rotWithShape="1">
          <a:blip r:embed="rId2" cstate="print">
            <a:extLst>
              <a:ext uri="{28A0092B-C50C-407E-A947-70E740481C1C}">
                <a14:useLocalDpi xmlns="" xmlns:a14="http://schemas.microsoft.com/office/drawing/2010/main" val="0"/>
              </a:ext>
            </a:extLst>
          </a:blip>
          <a:srcRect t="15302"/>
          <a:stretch/>
        </p:blipFill>
        <p:spPr>
          <a:xfrm>
            <a:off x="1329017" y="2813321"/>
            <a:ext cx="6727831" cy="2098471"/>
          </a:xfrm>
          <a:prstGeom prst="rect">
            <a:avLst/>
          </a:prstGeom>
        </p:spPr>
      </p:pic>
      <p:pic>
        <p:nvPicPr>
          <p:cNvPr id="22" name="图片 21">
            <a:extLst>
              <a:ext uri="{FF2B5EF4-FFF2-40B4-BE49-F238E27FC236}">
                <a16:creationId xmlns="" xmlns:a16="http://schemas.microsoft.com/office/drawing/2014/main" id="{2BB942D8-772D-4FA7-AE4F-9BAC60006F2D}"/>
              </a:ext>
            </a:extLst>
          </p:cNvPr>
          <p:cNvPicPr>
            <a:picLocks noChangeAspect="1"/>
          </p:cNvPicPr>
          <p:nvPr/>
        </p:nvPicPr>
        <p:blipFill rotWithShape="1">
          <a:blip r:embed="rId2" cstate="print">
            <a:extLst>
              <a:ext uri="{28A0092B-C50C-407E-A947-70E740481C1C}">
                <a14:useLocalDpi xmlns="" xmlns:a14="http://schemas.microsoft.com/office/drawing/2010/main" val="0"/>
              </a:ext>
            </a:extLst>
          </a:blip>
          <a:srcRect t="15302"/>
          <a:stretch/>
        </p:blipFill>
        <p:spPr>
          <a:xfrm>
            <a:off x="1329017" y="4447355"/>
            <a:ext cx="6727831" cy="2098471"/>
          </a:xfrm>
          <a:prstGeom prst="rect">
            <a:avLst/>
          </a:prstGeom>
        </p:spPr>
      </p:pic>
      <p:sp>
        <p:nvSpPr>
          <p:cNvPr id="23" name="TextBox 20">
            <a:extLst>
              <a:ext uri="{FF2B5EF4-FFF2-40B4-BE49-F238E27FC236}">
                <a16:creationId xmlns="" xmlns:a16="http://schemas.microsoft.com/office/drawing/2014/main" id="{9D86AA2B-F9F3-4956-BE15-ECA330FEC366}"/>
              </a:ext>
            </a:extLst>
          </p:cNvPr>
          <p:cNvSpPr txBox="1"/>
          <p:nvPr/>
        </p:nvSpPr>
        <p:spPr>
          <a:xfrm rot="21283640">
            <a:off x="6439807" y="1542793"/>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取整</a:t>
            </a:r>
          </a:p>
        </p:txBody>
      </p:sp>
      <p:sp>
        <p:nvSpPr>
          <p:cNvPr id="24" name="TextBox 21">
            <a:extLst>
              <a:ext uri="{FF2B5EF4-FFF2-40B4-BE49-F238E27FC236}">
                <a16:creationId xmlns="" xmlns:a16="http://schemas.microsoft.com/office/drawing/2014/main" id="{A443E8EE-3C09-4084-9B24-6553CB697B96}"/>
              </a:ext>
            </a:extLst>
          </p:cNvPr>
          <p:cNvSpPr txBox="1"/>
          <p:nvPr/>
        </p:nvSpPr>
        <p:spPr>
          <a:xfrm flipH="1">
            <a:off x="2568393" y="1299371"/>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计算逻辑</a:t>
            </a:r>
          </a:p>
        </p:txBody>
      </p:sp>
      <p:sp>
        <p:nvSpPr>
          <p:cNvPr id="25" name="TextBox 22">
            <a:extLst>
              <a:ext uri="{FF2B5EF4-FFF2-40B4-BE49-F238E27FC236}">
                <a16:creationId xmlns="" xmlns:a16="http://schemas.microsoft.com/office/drawing/2014/main" id="{E3414664-0C42-4E48-943E-29CCBA31ACD8}"/>
              </a:ext>
            </a:extLst>
          </p:cNvPr>
          <p:cNvSpPr txBox="1"/>
          <p:nvPr/>
        </p:nvSpPr>
        <p:spPr>
          <a:xfrm rot="21594277" flipH="1">
            <a:off x="2569006" y="1766520"/>
            <a:ext cx="3745948" cy="738664"/>
          </a:xfrm>
          <a:prstGeom prst="rect">
            <a:avLst/>
          </a:prstGeom>
          <a:noFill/>
        </p:spPr>
        <p:txBody>
          <a:bodyPr wrap="square" rtlCol="0">
            <a:spAutoFit/>
          </a:bodyPr>
          <a:lstStyle/>
          <a:p>
            <a:pPr>
              <a:defRPr/>
            </a:pP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以股权登记日当天的总股本为基数，乘以</a:t>
            </a:r>
            <a:r>
              <a:rPr lang="zh-CN" altLang="en-US" sz="1400" b="1" kern="0" dirty="0">
                <a:solidFill>
                  <a:srgbClr val="C00000"/>
                </a:solidFill>
                <a:latin typeface="Arial" pitchFamily="34" charset="0"/>
                <a:ea typeface="微软雅黑" pitchFamily="34" charset="-122"/>
                <a:cs typeface="Arial" pitchFamily="34" charset="0"/>
              </a:rPr>
              <a:t>送转股加总</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的分派比例。所得结果小数点后的位数全部舍弃（即</a:t>
            </a:r>
            <a:r>
              <a:rPr lang="zh-CN" altLang="en-US" sz="1400" b="1" kern="0" dirty="0">
                <a:solidFill>
                  <a:srgbClr val="C00000"/>
                </a:solidFill>
                <a:latin typeface="Arial" pitchFamily="34" charset="0"/>
                <a:ea typeface="微软雅黑" pitchFamily="34" charset="-122"/>
                <a:cs typeface="Arial" pitchFamily="34" charset="0"/>
              </a:rPr>
              <a:t>取整</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a:t>
            </a:r>
          </a:p>
        </p:txBody>
      </p:sp>
      <p:sp>
        <p:nvSpPr>
          <p:cNvPr id="26" name="TextBox 23">
            <a:extLst>
              <a:ext uri="{FF2B5EF4-FFF2-40B4-BE49-F238E27FC236}">
                <a16:creationId xmlns="" xmlns:a16="http://schemas.microsoft.com/office/drawing/2014/main" id="{B3325EC0-FD21-4EE3-A6F2-76DE529E8C2F}"/>
              </a:ext>
            </a:extLst>
          </p:cNvPr>
          <p:cNvSpPr txBox="1"/>
          <p:nvPr/>
        </p:nvSpPr>
        <p:spPr>
          <a:xfrm rot="21283640">
            <a:off x="6439807" y="3213914"/>
            <a:ext cx="1007231" cy="437043"/>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例子</a:t>
            </a:r>
          </a:p>
        </p:txBody>
      </p:sp>
      <p:sp>
        <p:nvSpPr>
          <p:cNvPr id="27" name="TextBox 24">
            <a:extLst>
              <a:ext uri="{FF2B5EF4-FFF2-40B4-BE49-F238E27FC236}">
                <a16:creationId xmlns="" xmlns:a16="http://schemas.microsoft.com/office/drawing/2014/main" id="{09063254-4F57-4166-B1F8-CE40777E8A84}"/>
              </a:ext>
            </a:extLst>
          </p:cNvPr>
          <p:cNvSpPr txBox="1"/>
          <p:nvPr/>
        </p:nvSpPr>
        <p:spPr>
          <a:xfrm rot="21283640">
            <a:off x="6472924" y="4902000"/>
            <a:ext cx="1007231" cy="28931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计算过程</a:t>
            </a:r>
          </a:p>
        </p:txBody>
      </p:sp>
      <p:sp>
        <p:nvSpPr>
          <p:cNvPr id="28" name="TextBox 25">
            <a:extLst>
              <a:ext uri="{FF2B5EF4-FFF2-40B4-BE49-F238E27FC236}">
                <a16:creationId xmlns="" xmlns:a16="http://schemas.microsoft.com/office/drawing/2014/main" id="{BCAD85C6-ECF4-4CB7-9061-13577DA8941C}"/>
              </a:ext>
            </a:extLst>
          </p:cNvPr>
          <p:cNvSpPr txBox="1"/>
          <p:nvPr/>
        </p:nvSpPr>
        <p:spPr>
          <a:xfrm flipH="1">
            <a:off x="2702870" y="2998159"/>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举例</a:t>
            </a:r>
          </a:p>
        </p:txBody>
      </p:sp>
      <p:sp>
        <p:nvSpPr>
          <p:cNvPr id="29" name="TextBox 26">
            <a:extLst>
              <a:ext uri="{FF2B5EF4-FFF2-40B4-BE49-F238E27FC236}">
                <a16:creationId xmlns="" xmlns:a16="http://schemas.microsoft.com/office/drawing/2014/main" id="{5CD23B3A-79F3-4E89-B7CB-95080D5B606E}"/>
              </a:ext>
            </a:extLst>
          </p:cNvPr>
          <p:cNvSpPr txBox="1"/>
          <p:nvPr/>
        </p:nvSpPr>
        <p:spPr>
          <a:xfrm rot="21594277" flipH="1">
            <a:off x="2481481" y="3380386"/>
            <a:ext cx="3746385" cy="738664"/>
          </a:xfrm>
          <a:prstGeom prst="rect">
            <a:avLst/>
          </a:prstGeom>
          <a:noFill/>
        </p:spPr>
        <p:txBody>
          <a:bodyPr wrap="square" rtlCol="0">
            <a:spAutoFit/>
          </a:bodyPr>
          <a:lstStyle/>
          <a:p>
            <a:pPr>
              <a:defRPr/>
            </a:pP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股权登记日时公司股本为</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1030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万，权益分派方案为每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股送</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7.123456</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股，同时每</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10</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股转增</a:t>
            </a: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0.333333</a:t>
            </a:r>
            <a:r>
              <a:rPr lang="zh-CN" altLang="en-US" sz="1400" kern="0" dirty="0">
                <a:solidFill>
                  <a:sysClr val="windowText" lastClr="000000">
                    <a:lumMod val="75000"/>
                    <a:lumOff val="25000"/>
                  </a:sysClr>
                </a:solidFill>
                <a:latin typeface="Arial" pitchFamily="34" charset="0"/>
                <a:ea typeface="微软雅黑" pitchFamily="34" charset="-122"/>
                <a:cs typeface="Arial" pitchFamily="34" charset="0"/>
              </a:rPr>
              <a:t>股。</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0" name="TextBox 27">
            <a:extLst>
              <a:ext uri="{FF2B5EF4-FFF2-40B4-BE49-F238E27FC236}">
                <a16:creationId xmlns="" xmlns:a16="http://schemas.microsoft.com/office/drawing/2014/main" id="{D057DCF0-1ACD-46B8-86F7-18ED2F61A848}"/>
              </a:ext>
            </a:extLst>
          </p:cNvPr>
          <p:cNvSpPr txBox="1"/>
          <p:nvPr/>
        </p:nvSpPr>
        <p:spPr>
          <a:xfrm flipH="1">
            <a:off x="2702870" y="4601218"/>
            <a:ext cx="235862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itchFamily="34" charset="0"/>
                <a:ea typeface="微软雅黑" pitchFamily="34" charset="-122"/>
                <a:cs typeface="Times New Roman" pitchFamily="18" charset="0"/>
              </a:rPr>
              <a:t>计算过程</a:t>
            </a:r>
          </a:p>
        </p:txBody>
      </p:sp>
      <p:sp>
        <p:nvSpPr>
          <p:cNvPr id="31" name="TextBox 28">
            <a:extLst>
              <a:ext uri="{FF2B5EF4-FFF2-40B4-BE49-F238E27FC236}">
                <a16:creationId xmlns="" xmlns:a16="http://schemas.microsoft.com/office/drawing/2014/main" id="{3B9E34D1-2112-48DE-BC7A-0C7BA5C3561B}"/>
              </a:ext>
            </a:extLst>
          </p:cNvPr>
          <p:cNvSpPr txBox="1"/>
          <p:nvPr/>
        </p:nvSpPr>
        <p:spPr>
          <a:xfrm rot="21594277" flipH="1">
            <a:off x="2627981" y="4997883"/>
            <a:ext cx="3599885" cy="738664"/>
          </a:xfrm>
          <a:prstGeom prst="rect">
            <a:avLst/>
          </a:prstGeom>
          <a:noFill/>
        </p:spPr>
        <p:txBody>
          <a:bodyPr wrap="square" rtlCol="0">
            <a:spAutoFit/>
          </a:bodyPr>
          <a:lstStyle/>
          <a:p>
            <a:pPr>
              <a:defRPr/>
            </a:pPr>
            <a:r>
              <a:rPr lang="en-US" altLang="zh-CN" sz="1400" u="sng" dirty="0">
                <a:latin typeface="微软雅黑" pitchFamily="34" charset="-122"/>
                <a:ea typeface="微软雅黑" pitchFamily="34" charset="-122"/>
                <a:cs typeface="仿宋_GB2312" charset="0"/>
              </a:rPr>
              <a:t>10,300,000 ÷10×</a:t>
            </a:r>
            <a:r>
              <a:rPr lang="zh-CN" altLang="en-US" sz="1400" u="sng" dirty="0">
                <a:latin typeface="微软雅黑" pitchFamily="34" charset="-122"/>
                <a:ea typeface="微软雅黑" pitchFamily="34" charset="-122"/>
                <a:cs typeface="仿宋_GB2312" charset="0"/>
              </a:rPr>
              <a:t>（</a:t>
            </a:r>
            <a:r>
              <a:rPr lang="en-US" altLang="zh-CN" sz="1400" u="sng" dirty="0">
                <a:latin typeface="微软雅黑" pitchFamily="34" charset="-122"/>
                <a:ea typeface="微软雅黑" pitchFamily="34" charset="-122"/>
                <a:cs typeface="仿宋_GB2312" charset="0"/>
              </a:rPr>
              <a:t>7.123456+0.333333 </a:t>
            </a:r>
            <a:r>
              <a:rPr lang="zh-CN" altLang="en-US" sz="1400" u="sng" dirty="0">
                <a:latin typeface="微软雅黑" pitchFamily="34" charset="-122"/>
                <a:ea typeface="微软雅黑" pitchFamily="34" charset="-122"/>
                <a:cs typeface="仿宋_GB2312" charset="0"/>
              </a:rPr>
              <a:t>）</a:t>
            </a:r>
            <a:r>
              <a:rPr lang="en-US" altLang="zh-CN" sz="1400" u="sng" dirty="0">
                <a:latin typeface="微软雅黑" pitchFamily="34" charset="-122"/>
                <a:ea typeface="微软雅黑" pitchFamily="34" charset="-122"/>
                <a:cs typeface="仿宋_GB2312" charset="0"/>
              </a:rPr>
              <a:t>   = 7,680,492.67</a:t>
            </a:r>
          </a:p>
          <a:p>
            <a:pPr>
              <a:defRPr/>
            </a:pPr>
            <a:r>
              <a:rPr lang="zh-CN" altLang="en-US" sz="1400" kern="0" dirty="0">
                <a:solidFill>
                  <a:sysClr val="windowText" lastClr="000000">
                    <a:lumMod val="75000"/>
                    <a:lumOff val="25000"/>
                  </a:sysClr>
                </a:solidFill>
                <a:latin typeface="微软雅黑" pitchFamily="34" charset="-122"/>
                <a:ea typeface="微软雅黑" pitchFamily="34" charset="-122"/>
                <a:cs typeface="Arial" pitchFamily="34" charset="0"/>
              </a:rPr>
              <a:t>因此本次新增股本为</a:t>
            </a:r>
            <a:r>
              <a:rPr lang="en-US" altLang="zh-CN" sz="1400" kern="0" dirty="0">
                <a:solidFill>
                  <a:sysClr val="windowText" lastClr="000000">
                    <a:lumMod val="75000"/>
                    <a:lumOff val="25000"/>
                  </a:sysClr>
                </a:solidFill>
                <a:latin typeface="微软雅黑" pitchFamily="34" charset="-122"/>
                <a:ea typeface="微软雅黑" pitchFamily="34" charset="-122"/>
                <a:cs typeface="Arial" pitchFamily="34" charset="0"/>
              </a:rPr>
              <a:t>7,680,492</a:t>
            </a:r>
            <a:r>
              <a:rPr lang="zh-CN" altLang="en-US" sz="1400" kern="0" dirty="0">
                <a:solidFill>
                  <a:sysClr val="windowText" lastClr="000000">
                    <a:lumMod val="75000"/>
                    <a:lumOff val="25000"/>
                  </a:sysClr>
                </a:solidFill>
                <a:latin typeface="微软雅黑" pitchFamily="34" charset="-122"/>
                <a:ea typeface="微软雅黑" pitchFamily="34" charset="-122"/>
                <a:cs typeface="Arial" pitchFamily="34" charset="0"/>
              </a:rPr>
              <a:t>股</a:t>
            </a:r>
            <a:endPar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2" name="TextBox 29">
            <a:extLst>
              <a:ext uri="{FF2B5EF4-FFF2-40B4-BE49-F238E27FC236}">
                <a16:creationId xmlns="" xmlns:a16="http://schemas.microsoft.com/office/drawing/2014/main" id="{3840F29A-C0CA-442B-A2E4-6B63EF607DE7}"/>
              </a:ext>
            </a:extLst>
          </p:cNvPr>
          <p:cNvSpPr txBox="1"/>
          <p:nvPr/>
        </p:nvSpPr>
        <p:spPr>
          <a:xfrm>
            <a:off x="1417774" y="1655920"/>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33" name="TextBox 30">
            <a:extLst>
              <a:ext uri="{FF2B5EF4-FFF2-40B4-BE49-F238E27FC236}">
                <a16:creationId xmlns="" xmlns:a16="http://schemas.microsoft.com/office/drawing/2014/main" id="{5F8C268C-2917-4DC2-82C3-EAE4F9244F21}"/>
              </a:ext>
            </a:extLst>
          </p:cNvPr>
          <p:cNvSpPr txBox="1"/>
          <p:nvPr/>
        </p:nvSpPr>
        <p:spPr>
          <a:xfrm>
            <a:off x="1409430" y="3369638"/>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34" name="TextBox 31">
            <a:extLst>
              <a:ext uri="{FF2B5EF4-FFF2-40B4-BE49-F238E27FC236}">
                <a16:creationId xmlns="" xmlns:a16="http://schemas.microsoft.com/office/drawing/2014/main" id="{F98BE90B-C76B-4E27-AB86-5D0701861A7D}"/>
              </a:ext>
            </a:extLst>
          </p:cNvPr>
          <p:cNvSpPr txBox="1"/>
          <p:nvPr/>
        </p:nvSpPr>
        <p:spPr>
          <a:xfrm>
            <a:off x="1417774" y="5091361"/>
            <a:ext cx="715895" cy="38779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rPr>
              <a:t>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itchFamily="34" charset="0"/>
              <a:ea typeface="微软雅黑" pitchFamily="34" charset="-122"/>
            </a:endParaRPr>
          </a:p>
        </p:txBody>
      </p:sp>
      <p:sp>
        <p:nvSpPr>
          <p:cNvPr id="2" name="页脚占位符 1">
            <a:extLst>
              <a:ext uri="{FF2B5EF4-FFF2-40B4-BE49-F238E27FC236}">
                <a16:creationId xmlns="" xmlns:a16="http://schemas.microsoft.com/office/drawing/2014/main" id="{FC0B8626-ABE9-430B-8746-0DB87C6E9B45}"/>
              </a:ext>
            </a:extLst>
          </p:cNvPr>
          <p:cNvSpPr>
            <a:spLocks noGrp="1"/>
          </p:cNvSpPr>
          <p:nvPr>
            <p:ph type="ftr" sz="quarter" idx="11"/>
          </p:nvPr>
        </p:nvSpPr>
        <p:spPr>
          <a:xfrm>
            <a:off x="3124200" y="6351038"/>
            <a:ext cx="2895600" cy="366410"/>
          </a:xfrm>
        </p:spPr>
        <p:txBody>
          <a:bodyPr/>
          <a:lstStyle/>
          <a:p>
            <a:pPr>
              <a:defRPr/>
            </a:pPr>
            <a:r>
              <a:rPr lang="en-US" altLang="zh-CN" dirty="0"/>
              <a:t>20</a:t>
            </a:r>
          </a:p>
        </p:txBody>
      </p:sp>
      <p:sp>
        <p:nvSpPr>
          <p:cNvPr id="36" name="文本框 35">
            <a:extLst>
              <a:ext uri="{FF2B5EF4-FFF2-40B4-BE49-F238E27FC236}">
                <a16:creationId xmlns="" xmlns:a16="http://schemas.microsoft.com/office/drawing/2014/main" id="{FE89E149-9820-40A7-A1AC-C2ABB7AAD6E0}"/>
              </a:ext>
            </a:extLst>
          </p:cNvPr>
          <p:cNvSpPr txBox="1"/>
          <p:nvPr/>
        </p:nvSpPr>
        <p:spPr>
          <a:xfrm>
            <a:off x="1032589" y="5959151"/>
            <a:ext cx="6674498" cy="523220"/>
          </a:xfrm>
          <a:prstGeom prst="rect">
            <a:avLst/>
          </a:prstGeom>
          <a:noFill/>
        </p:spPr>
        <p:txBody>
          <a:bodyPr wrap="square" rtlCol="0">
            <a:spAutoFit/>
          </a:bodyPr>
          <a:lstStyle/>
          <a:p>
            <a:r>
              <a:rPr lang="zh-CN" altLang="en-US" sz="1400" b="1" dirty="0">
                <a:solidFill>
                  <a:srgbClr val="C00000"/>
                </a:solidFill>
                <a:latin typeface="微软雅黑" pitchFamily="34" charset="-122"/>
                <a:ea typeface="微软雅黑" pitchFamily="34" charset="-122"/>
                <a:cs typeface="仿宋_GB2312" charset="0"/>
              </a:rPr>
              <a:t>为了避免计算错误，建议权益分派预案中不写新增多少股份，或加上说明“最终结果以中国结算北京分公司权益分派的结果为准”。</a:t>
            </a:r>
            <a:endParaRPr lang="en-US" altLang="zh-CN" sz="1400" b="1" dirty="0">
              <a:solidFill>
                <a:srgbClr val="C00000"/>
              </a:solidFill>
              <a:latin typeface="微软雅黑" pitchFamily="34" charset="-122"/>
              <a:ea typeface="微软雅黑" pitchFamily="34" charset="-122"/>
              <a:cs typeface="仿宋_GB2312" charset="0"/>
            </a:endParaRPr>
          </a:p>
        </p:txBody>
      </p:sp>
    </p:spTree>
    <p:extLst>
      <p:ext uri="{BB962C8B-B14F-4D97-AF65-F5344CB8AC3E}">
        <p14:creationId xmlns="" xmlns:p14="http://schemas.microsoft.com/office/powerpoint/2010/main" val="76664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059AF55E-C110-48CD-B036-F845A13F7427}"/>
              </a:ext>
            </a:extLst>
          </p:cNvPr>
          <p:cNvSpPr>
            <a:spLocks noGrp="1"/>
          </p:cNvSpPr>
          <p:nvPr>
            <p:ph type="ftr" sz="quarter" idx="11"/>
          </p:nvPr>
        </p:nvSpPr>
        <p:spPr/>
        <p:txBody>
          <a:bodyPr/>
          <a:lstStyle/>
          <a:p>
            <a:pPr>
              <a:defRPr/>
            </a:pPr>
            <a:r>
              <a:rPr lang="en-US" altLang="zh-CN" dirty="0"/>
              <a:t>21</a:t>
            </a:r>
          </a:p>
        </p:txBody>
      </p:sp>
      <p:sp>
        <p:nvSpPr>
          <p:cNvPr id="3" name="矩形 2">
            <a:extLst>
              <a:ext uri="{FF2B5EF4-FFF2-40B4-BE49-F238E27FC236}">
                <a16:creationId xmlns="" xmlns:a16="http://schemas.microsoft.com/office/drawing/2014/main" id="{6C43D44F-B9E1-4673-9538-056171CD26C1}"/>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权益分派方案参考模板</a:t>
            </a:r>
            <a:endParaRPr lang="en-GB" altLang="en-GB" sz="2800" b="1" dirty="0">
              <a:solidFill>
                <a:schemeClr val="bg1"/>
              </a:solidFill>
              <a:latin typeface="微软雅黑" pitchFamily="34" charset="-122"/>
              <a:ea typeface="微软雅黑" pitchFamily="34" charset="-122"/>
            </a:endParaRPr>
          </a:p>
        </p:txBody>
      </p:sp>
      <p:sp>
        <p:nvSpPr>
          <p:cNvPr id="4" name="矩形 3">
            <a:extLst>
              <a:ext uri="{FF2B5EF4-FFF2-40B4-BE49-F238E27FC236}">
                <a16:creationId xmlns="" xmlns:a16="http://schemas.microsoft.com/office/drawing/2014/main" id="{06D0FF76-0CD6-49AC-A4F6-F19888B0F42A}"/>
              </a:ext>
            </a:extLst>
          </p:cNvPr>
          <p:cNvSpPr>
            <a:spLocks noChangeArrowheads="1"/>
          </p:cNvSpPr>
          <p:nvPr/>
        </p:nvSpPr>
        <p:spPr bwMode="auto">
          <a:xfrm>
            <a:off x="729211" y="1323392"/>
            <a:ext cx="7685577" cy="3554756"/>
          </a:xfrm>
          <a:prstGeom prst="rect">
            <a:avLst/>
          </a:prstGeom>
          <a:noFill/>
          <a:ln>
            <a:noFill/>
          </a:ln>
        </p:spPr>
        <p:txBody>
          <a:bodyPr wrap="square">
            <a:spAutoFit/>
          </a:bodyPr>
          <a:lstStyle/>
          <a:p>
            <a:pPr indent="358775" algn="just">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仿宋_GB2312" charset="0"/>
              </a:rPr>
              <a:t>截止</a:t>
            </a:r>
            <a:r>
              <a:rPr lang="en-US" altLang="zh-CN" sz="1700" b="1" dirty="0">
                <a:solidFill>
                  <a:srgbClr val="C00000"/>
                </a:solidFill>
                <a:latin typeface="微软雅黑" pitchFamily="34" charset="-122"/>
                <a:ea typeface="微软雅黑" pitchFamily="34" charset="-122"/>
                <a:cs typeface="仿宋_GB2312" charset="0"/>
              </a:rPr>
              <a:t>XXXX</a:t>
            </a:r>
            <a:r>
              <a:rPr lang="zh-CN" altLang="en-US" sz="1700" b="1" dirty="0">
                <a:solidFill>
                  <a:srgbClr val="C00000"/>
                </a:solidFill>
                <a:latin typeface="微软雅黑" pitchFamily="34" charset="-122"/>
                <a:ea typeface="微软雅黑" pitchFamily="34" charset="-122"/>
                <a:cs typeface="仿宋_GB2312" charset="0"/>
              </a:rPr>
              <a:t>年</a:t>
            </a:r>
            <a:r>
              <a:rPr lang="en-US" altLang="zh-CN" sz="1700" b="1" dirty="0">
                <a:solidFill>
                  <a:srgbClr val="C00000"/>
                </a:solidFill>
                <a:latin typeface="微软雅黑" pitchFamily="34" charset="-122"/>
                <a:ea typeface="微软雅黑" pitchFamily="34" charset="-122"/>
                <a:cs typeface="仿宋_GB2312" charset="0"/>
              </a:rPr>
              <a:t>XX</a:t>
            </a:r>
            <a:r>
              <a:rPr lang="zh-CN" altLang="en-US" sz="1700" b="1" dirty="0">
                <a:solidFill>
                  <a:srgbClr val="C00000"/>
                </a:solidFill>
                <a:latin typeface="微软雅黑" pitchFamily="34" charset="-122"/>
                <a:ea typeface="微软雅黑" pitchFamily="34" charset="-122"/>
                <a:cs typeface="仿宋_GB2312" charset="0"/>
              </a:rPr>
              <a:t>月</a:t>
            </a:r>
            <a:r>
              <a:rPr lang="en-US" altLang="zh-CN" sz="1700" b="1" dirty="0">
                <a:solidFill>
                  <a:srgbClr val="C00000"/>
                </a:solidFill>
                <a:latin typeface="微软雅黑" pitchFamily="34" charset="-122"/>
                <a:ea typeface="微软雅黑" pitchFamily="34" charset="-122"/>
                <a:cs typeface="仿宋_GB2312" charset="0"/>
              </a:rPr>
              <a:t>XX</a:t>
            </a:r>
            <a:r>
              <a:rPr lang="zh-CN" altLang="en-US" sz="1700" b="1" dirty="0">
                <a:solidFill>
                  <a:srgbClr val="C00000"/>
                </a:solidFill>
                <a:latin typeface="微软雅黑" pitchFamily="34" charset="-122"/>
                <a:ea typeface="微软雅黑" pitchFamily="34" charset="-122"/>
                <a:cs typeface="仿宋_GB2312" charset="0"/>
              </a:rPr>
              <a:t>日</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，公司累计未分配利润为</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元，累计公积金总额为</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元（其中股票发行溢价资本公积</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元，其他公积金</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元）</a:t>
            </a:r>
            <a:r>
              <a:rPr lang="en-US" altLang="zh-CN" sz="1700" dirty="0">
                <a:solidFill>
                  <a:schemeClr val="tx1">
                    <a:lumMod val="75000"/>
                    <a:lumOff val="25000"/>
                  </a:schemeClr>
                </a:solidFill>
                <a:latin typeface="微软雅黑" pitchFamily="34" charset="-122"/>
                <a:ea typeface="微软雅黑" pitchFamily="34" charset="-122"/>
                <a:cs typeface="仿宋_GB2312" charset="0"/>
              </a:rPr>
              <a:t>【</a:t>
            </a:r>
            <a:r>
              <a:rPr lang="zh-CN" altLang="en-US" sz="1700" dirty="0">
                <a:solidFill>
                  <a:schemeClr val="tx1">
                    <a:lumMod val="75000"/>
                    <a:lumOff val="25000"/>
                  </a:schemeClr>
                </a:solidFill>
                <a:latin typeface="微软雅黑" pitchFamily="34" charset="-122"/>
                <a:ea typeface="微软雅黑" pitchFamily="34" charset="-122"/>
                <a:cs typeface="仿宋_GB2312" charset="0"/>
              </a:rPr>
              <a:t>若有合并报表还需补充相关数据</a:t>
            </a:r>
            <a:r>
              <a:rPr lang="en-US" altLang="zh-CN" sz="1700" dirty="0">
                <a:solidFill>
                  <a:schemeClr val="tx1">
                    <a:lumMod val="75000"/>
                    <a:lumOff val="25000"/>
                  </a:schemeClr>
                </a:solidFill>
                <a:latin typeface="微软雅黑" pitchFamily="34" charset="-122"/>
                <a:ea typeface="微软雅黑" pitchFamily="34" charset="-122"/>
                <a:cs typeface="仿宋_GB2312" charset="0"/>
              </a:rPr>
              <a:t>】</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，具体</a:t>
            </a:r>
            <a:r>
              <a:rPr kumimoji="0" lang="zh-CN" altLang="en-US" sz="1700" dirty="0">
                <a:solidFill>
                  <a:schemeClr val="tx1">
                    <a:lumMod val="75000"/>
                    <a:lumOff val="25000"/>
                  </a:schemeClr>
                </a:solidFill>
                <a:latin typeface="微软雅黑" pitchFamily="34" charset="-122"/>
                <a:ea typeface="微软雅黑" pitchFamily="34" charset="-122"/>
                <a:cs typeface="仿宋_GB2312" charset="0"/>
              </a:rPr>
              <a:t>利润分配方案为：</a:t>
            </a:r>
            <a:endParaRPr kumimoji="0" lang="en-US" altLang="zh-CN" sz="1700" dirty="0">
              <a:solidFill>
                <a:schemeClr val="tx1">
                  <a:lumMod val="75000"/>
                  <a:lumOff val="25000"/>
                </a:schemeClr>
              </a:solidFill>
              <a:latin typeface="微软雅黑" pitchFamily="34" charset="-122"/>
              <a:ea typeface="微软雅黑" pitchFamily="34" charset="-122"/>
              <a:cs typeface="仿宋_GB2312" charset="0"/>
            </a:endParaRPr>
          </a:p>
          <a:p>
            <a:pPr indent="358775" algn="just">
              <a:lnSpc>
                <a:spcPct val="150000"/>
              </a:lnSpc>
            </a:pPr>
            <a:r>
              <a:rPr kumimoji="0" lang="zh-CN" altLang="en-US" sz="1700" b="1" dirty="0">
                <a:latin typeface="微软雅黑" pitchFamily="34" charset="-122"/>
                <a:ea typeface="微软雅黑" pitchFamily="34" charset="-122"/>
                <a:cs typeface="仿宋_GB2312" charset="0"/>
              </a:rPr>
              <a:t>以</a:t>
            </a:r>
            <a:r>
              <a:rPr lang="zh-CN" altLang="en-US" sz="1700" b="1" dirty="0">
                <a:latin typeface="微软雅黑" pitchFamily="34" charset="-122"/>
                <a:ea typeface="微软雅黑" pitchFamily="34" charset="-122"/>
                <a:cs typeface="仿宋_GB2312" charset="0"/>
              </a:rPr>
              <a:t>权益分派实施时股权登记日的总股本</a:t>
            </a:r>
            <a:r>
              <a:rPr kumimoji="0" lang="zh-CN" altLang="en-US" sz="1700" b="1" dirty="0">
                <a:latin typeface="微软雅黑" pitchFamily="34" charset="-122"/>
                <a:ea typeface="微软雅黑" pitchFamily="34" charset="-122"/>
                <a:cs typeface="仿宋_GB2312" charset="0"/>
              </a:rPr>
              <a:t>为基数</a:t>
            </a:r>
            <a:r>
              <a:rPr lang="zh-CN" altLang="en-US" sz="1700" dirty="0">
                <a:solidFill>
                  <a:schemeClr val="tx1">
                    <a:lumMod val="75000"/>
                    <a:lumOff val="25000"/>
                  </a:schemeClr>
                </a:solidFill>
                <a:latin typeface="微软雅黑" pitchFamily="34" charset="-122"/>
                <a:ea typeface="微软雅黑" pitchFamily="34" charset="-122"/>
                <a:cs typeface="仿宋_GB2312" charset="0"/>
              </a:rPr>
              <a:t>，以未分配利润向</a:t>
            </a:r>
            <a:r>
              <a:rPr kumimoji="0" lang="zh-CN" altLang="en-US" sz="1700" dirty="0">
                <a:solidFill>
                  <a:schemeClr val="tx1">
                    <a:lumMod val="75000"/>
                    <a:lumOff val="25000"/>
                  </a:schemeClr>
                </a:solidFill>
                <a:latin typeface="微软雅黑" pitchFamily="34" charset="-122"/>
                <a:ea typeface="微软雅黑" pitchFamily="34" charset="-122"/>
                <a:cs typeface="仿宋_GB2312" charset="0"/>
              </a:rPr>
              <a:t>全体股东每</a:t>
            </a:r>
            <a:r>
              <a:rPr kumimoji="0" lang="en-US" altLang="zh-CN" sz="1700" dirty="0">
                <a:solidFill>
                  <a:schemeClr val="tx1">
                    <a:lumMod val="75000"/>
                    <a:lumOff val="25000"/>
                  </a:schemeClr>
                </a:solidFill>
                <a:latin typeface="微软雅黑" pitchFamily="34" charset="-122"/>
                <a:ea typeface="微软雅黑" pitchFamily="34" charset="-122"/>
                <a:cs typeface="仿宋_GB2312" charset="0"/>
              </a:rPr>
              <a:t>10</a:t>
            </a:r>
            <a:r>
              <a:rPr kumimoji="0" lang="zh-CN" altLang="en-US" sz="1700" dirty="0">
                <a:solidFill>
                  <a:schemeClr val="tx1">
                    <a:lumMod val="75000"/>
                    <a:lumOff val="25000"/>
                  </a:schemeClr>
                </a:solidFill>
                <a:latin typeface="微软雅黑" pitchFamily="34" charset="-122"/>
                <a:ea typeface="微软雅黑" pitchFamily="34" charset="-122"/>
                <a:cs typeface="仿宋_GB2312" charset="0"/>
              </a:rPr>
              <a:t>股派发现金红利</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元，送红股</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股；同时以资本公积金每</a:t>
            </a:r>
            <a:r>
              <a:rPr lang="en-US" altLang="zh-CN" sz="1700" dirty="0">
                <a:solidFill>
                  <a:schemeClr val="tx1">
                    <a:lumMod val="75000"/>
                    <a:lumOff val="25000"/>
                  </a:schemeClr>
                </a:solidFill>
                <a:latin typeface="微软雅黑" pitchFamily="34" charset="-122"/>
                <a:ea typeface="微软雅黑" pitchFamily="34" charset="-122"/>
                <a:cs typeface="仿宋_GB2312" charset="0"/>
              </a:rPr>
              <a:t>10</a:t>
            </a:r>
            <a:r>
              <a:rPr lang="zh-CN" altLang="en-US" sz="1700" dirty="0">
                <a:solidFill>
                  <a:schemeClr val="tx1">
                    <a:lumMod val="75000"/>
                    <a:lumOff val="25000"/>
                  </a:schemeClr>
                </a:solidFill>
                <a:latin typeface="微软雅黑" pitchFamily="34" charset="-122"/>
                <a:ea typeface="微软雅黑" pitchFamily="34" charset="-122"/>
                <a:cs typeface="仿宋_GB2312" charset="0"/>
              </a:rPr>
              <a:t>股转增</a:t>
            </a:r>
            <a:r>
              <a:rPr lang="en-US" altLang="zh-CN" sz="1700" dirty="0">
                <a:solidFill>
                  <a:schemeClr val="tx1">
                    <a:lumMod val="75000"/>
                    <a:lumOff val="25000"/>
                  </a:schemeClr>
                </a:solidFill>
                <a:latin typeface="微软雅黑" pitchFamily="34" charset="-122"/>
                <a:ea typeface="微软雅黑" pitchFamily="34" charset="-122"/>
                <a:cs typeface="仿宋_GB2312" charset="0"/>
              </a:rPr>
              <a:t>XX</a:t>
            </a:r>
            <a:r>
              <a:rPr lang="zh-CN" altLang="en-US" sz="1700" dirty="0">
                <a:solidFill>
                  <a:schemeClr val="tx1">
                    <a:lumMod val="75000"/>
                    <a:lumOff val="25000"/>
                  </a:schemeClr>
                </a:solidFill>
                <a:latin typeface="微软雅黑" pitchFamily="34" charset="-122"/>
                <a:ea typeface="微软雅黑" pitchFamily="34" charset="-122"/>
                <a:cs typeface="仿宋_GB2312" charset="0"/>
              </a:rPr>
              <a:t>股（</a:t>
            </a:r>
            <a:r>
              <a:rPr lang="zh-CN" altLang="en-US" sz="1600" dirty="0">
                <a:latin typeface="微软雅黑" pitchFamily="34" charset="-122"/>
                <a:ea typeface="微软雅黑" pitchFamily="34" charset="-122"/>
                <a:cs typeface="仿宋_GB2312" charset="0"/>
              </a:rPr>
              <a:t>其中以股票发行溢价形成的资本公积每</a:t>
            </a:r>
            <a:r>
              <a:rPr lang="en-US" altLang="zh-CN" sz="1600" dirty="0">
                <a:latin typeface="微软雅黑" pitchFamily="34" charset="-122"/>
                <a:ea typeface="微软雅黑" pitchFamily="34" charset="-122"/>
                <a:cs typeface="仿宋_GB2312" charset="0"/>
              </a:rPr>
              <a:t>10</a:t>
            </a:r>
            <a:r>
              <a:rPr lang="zh-CN" altLang="en-US" sz="1600" dirty="0">
                <a:latin typeface="微软雅黑" pitchFamily="34" charset="-122"/>
                <a:ea typeface="微软雅黑" pitchFamily="34" charset="-122"/>
                <a:cs typeface="仿宋_GB2312" charset="0"/>
              </a:rPr>
              <a:t>股转增</a:t>
            </a:r>
            <a:r>
              <a:rPr lang="en-US" altLang="zh-CN" sz="1600" dirty="0">
                <a:latin typeface="微软雅黑" pitchFamily="34" charset="-122"/>
                <a:ea typeface="微软雅黑" pitchFamily="34" charset="-122"/>
                <a:cs typeface="仿宋_GB2312" charset="0"/>
              </a:rPr>
              <a:t>X</a:t>
            </a:r>
            <a:r>
              <a:rPr lang="zh-CN" altLang="en-US" sz="1600" dirty="0">
                <a:latin typeface="微软雅黑" pitchFamily="34" charset="-122"/>
                <a:ea typeface="微软雅黑" pitchFamily="34" charset="-122"/>
                <a:cs typeface="仿宋_GB2312" charset="0"/>
              </a:rPr>
              <a:t>股，无需纳税； 以其他公积金每</a:t>
            </a:r>
            <a:r>
              <a:rPr lang="en-US" altLang="zh-CN" sz="1600" dirty="0">
                <a:latin typeface="微软雅黑" pitchFamily="34" charset="-122"/>
                <a:ea typeface="微软雅黑" pitchFamily="34" charset="-122"/>
                <a:cs typeface="仿宋_GB2312" charset="0"/>
              </a:rPr>
              <a:t>10</a:t>
            </a:r>
            <a:r>
              <a:rPr lang="zh-CN" altLang="en-US" sz="1600" dirty="0">
                <a:latin typeface="微软雅黑" pitchFamily="34" charset="-122"/>
                <a:ea typeface="微软雅黑" pitchFamily="34" charset="-122"/>
                <a:cs typeface="仿宋_GB2312" charset="0"/>
              </a:rPr>
              <a:t>股转增</a:t>
            </a:r>
            <a:r>
              <a:rPr lang="en-US" altLang="zh-CN" sz="1600" dirty="0">
                <a:latin typeface="微软雅黑" pitchFamily="34" charset="-122"/>
                <a:ea typeface="微软雅黑" pitchFamily="34" charset="-122"/>
                <a:cs typeface="仿宋_GB2312" charset="0"/>
              </a:rPr>
              <a:t>Y</a:t>
            </a:r>
            <a:r>
              <a:rPr lang="zh-CN" altLang="en-US" sz="1600" dirty="0">
                <a:latin typeface="微软雅黑" pitchFamily="34" charset="-122"/>
                <a:ea typeface="微软雅黑" pitchFamily="34" charset="-122"/>
                <a:cs typeface="仿宋_GB2312" charset="0"/>
              </a:rPr>
              <a:t>股，需要纳税。 ）</a:t>
            </a:r>
            <a:endParaRPr lang="en-US" altLang="zh-CN" sz="1600" dirty="0">
              <a:latin typeface="微软雅黑" pitchFamily="34" charset="-122"/>
              <a:ea typeface="微软雅黑" pitchFamily="34" charset="-122"/>
              <a:cs typeface="仿宋_GB2312" charset="0"/>
            </a:endParaRPr>
          </a:p>
          <a:p>
            <a:pPr indent="358775" algn="just">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仿宋_GB2312" charset="0"/>
              </a:rPr>
              <a:t>本次利润分配完成后，最终分派结果</a:t>
            </a:r>
            <a:r>
              <a:rPr lang="zh-CN" altLang="en-US" sz="1700" b="1" dirty="0">
                <a:latin typeface="微软雅黑" pitchFamily="34" charset="-122"/>
                <a:ea typeface="微软雅黑" pitchFamily="34" charset="-122"/>
                <a:cs typeface="仿宋_GB2312" charset="0"/>
              </a:rPr>
              <a:t>以中国结算北京分公司权益分派的结果为准。</a:t>
            </a:r>
            <a:endParaRPr lang="en-US" altLang="zh-CN" sz="1700" b="1" dirty="0">
              <a:solidFill>
                <a:schemeClr val="tx1">
                  <a:lumMod val="75000"/>
                  <a:lumOff val="25000"/>
                </a:schemeClr>
              </a:solidFill>
              <a:latin typeface="微软雅黑" pitchFamily="34" charset="-122"/>
              <a:ea typeface="微软雅黑" pitchFamily="34" charset="-122"/>
              <a:cs typeface="仿宋_GB2312" charset="0"/>
            </a:endParaRPr>
          </a:p>
        </p:txBody>
      </p:sp>
    </p:spTree>
    <p:extLst>
      <p:ext uri="{BB962C8B-B14F-4D97-AF65-F5344CB8AC3E}">
        <p14:creationId xmlns="" xmlns:p14="http://schemas.microsoft.com/office/powerpoint/2010/main" val="64393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0D4EE2AE-05E1-48BF-9B87-193CCDF13904}"/>
              </a:ext>
            </a:extLst>
          </p:cNvPr>
          <p:cNvSpPr>
            <a:spLocks noGrp="1"/>
          </p:cNvSpPr>
          <p:nvPr>
            <p:ph type="ftr" sz="quarter" idx="11"/>
          </p:nvPr>
        </p:nvSpPr>
        <p:spPr/>
        <p:txBody>
          <a:bodyPr/>
          <a:lstStyle/>
          <a:p>
            <a:pPr>
              <a:defRPr/>
            </a:pPr>
            <a:r>
              <a:rPr lang="en-US" altLang="zh-CN" dirty="0"/>
              <a:t>22</a:t>
            </a:r>
          </a:p>
        </p:txBody>
      </p:sp>
      <p:sp>
        <p:nvSpPr>
          <p:cNvPr id="3" name="矩形 2">
            <a:extLst>
              <a:ext uri="{FF2B5EF4-FFF2-40B4-BE49-F238E27FC236}">
                <a16:creationId xmlns="" xmlns:a16="http://schemas.microsoft.com/office/drawing/2014/main" id="{4AC31C7D-6D72-4DB3-B208-4C5A28E3F625}"/>
              </a:ext>
            </a:extLst>
          </p:cNvPr>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知识点回顾</a:t>
            </a:r>
            <a:endParaRPr lang="en-GB" altLang="en-GB" sz="2800" b="1" dirty="0">
              <a:solidFill>
                <a:schemeClr val="bg1"/>
              </a:solidFill>
              <a:latin typeface="微软雅黑" pitchFamily="34" charset="-122"/>
              <a:ea typeface="微软雅黑" pitchFamily="34" charset="-122"/>
            </a:endParaRPr>
          </a:p>
        </p:txBody>
      </p:sp>
      <p:sp>
        <p:nvSpPr>
          <p:cNvPr id="4" name="矩形 3">
            <a:extLst>
              <a:ext uri="{FF2B5EF4-FFF2-40B4-BE49-F238E27FC236}">
                <a16:creationId xmlns="" xmlns:a16="http://schemas.microsoft.com/office/drawing/2014/main" id="{6EC3FD25-AA1B-4FE3-985C-5E6DC724127C}"/>
              </a:ext>
            </a:extLst>
          </p:cNvPr>
          <p:cNvSpPr/>
          <p:nvPr/>
        </p:nvSpPr>
        <p:spPr>
          <a:xfrm>
            <a:off x="1082351" y="1404611"/>
            <a:ext cx="7080404" cy="3134460"/>
          </a:xfrm>
          <a:prstGeom prst="rect">
            <a:avLst/>
          </a:prstGeom>
        </p:spPr>
        <p:txBody>
          <a:bodyPr wrap="square" lIns="77925" tIns="38963" rIns="77925" bIns="38963">
            <a:spAutoFit/>
          </a:bodyPr>
          <a:lstStyle/>
          <a:p>
            <a:pPr algn="ctr"/>
            <a:endParaRPr lang="en-US" altLang="zh-CN" sz="2400" b="1" dirty="0">
              <a:solidFill>
                <a:srgbClr val="CC0000"/>
              </a:solidFill>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一个对象：股权登记日在册的全体股东</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两个日期：财务基准日、股权登记日</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三种方式：派发现金红利、送红股、资本公积转增股本，是否纳税</a:t>
            </a:r>
            <a:endParaRPr lang="en-US" altLang="zh-CN" b="1" dirty="0">
              <a:latin typeface="微软雅黑" pitchFamily="34" charset="-122"/>
              <a:ea typeface="微软雅黑" pitchFamily="34" charset="-122"/>
            </a:endParaRPr>
          </a:p>
          <a:p>
            <a:pPr marL="285750" indent="-285750">
              <a:lnSpc>
                <a:spcPct val="200000"/>
              </a:lnSpc>
              <a:buFont typeface="Wingdings" panose="05000000000000000000" pitchFamily="2" charset="2"/>
              <a:buChar char="n"/>
            </a:pPr>
            <a:r>
              <a:rPr lang="zh-CN" altLang="en-US" b="1" dirty="0">
                <a:latin typeface="微软雅黑" pitchFamily="34" charset="-122"/>
                <a:ea typeface="微软雅黑" pitchFamily="34" charset="-122"/>
              </a:rPr>
              <a:t>分派比例位数要求</a:t>
            </a:r>
            <a:endParaRPr lang="en-US" altLang="zh-CN" b="1" dirty="0">
              <a:latin typeface="微软雅黑" pitchFamily="34" charset="-122"/>
              <a:ea typeface="微软雅黑" pitchFamily="34" charset="-122"/>
            </a:endParaRPr>
          </a:p>
          <a:p>
            <a:pPr>
              <a:lnSpc>
                <a:spcPct val="200000"/>
              </a:lnSpc>
            </a:pPr>
            <a:r>
              <a:rPr lang="zh-CN" altLang="en-US" b="1"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spTree>
    <p:extLst>
      <p:ext uri="{BB962C8B-B14F-4D97-AF65-F5344CB8AC3E}">
        <p14:creationId xmlns="" xmlns:p14="http://schemas.microsoft.com/office/powerpoint/2010/main" val="176084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23</a:t>
            </a:r>
            <a:endParaRPr lang="en-US" altLang="zh-CN" dirty="0"/>
          </a:p>
        </p:txBody>
      </p:sp>
      <p:pic>
        <p:nvPicPr>
          <p:cNvPr id="1026" name="Picture 2" descr="C:\Users\Administrator\Desktop\20180611大连培训\权派截图3.png"/>
          <p:cNvPicPr>
            <a:picLocks noChangeAspect="1" noChangeArrowheads="1"/>
          </p:cNvPicPr>
          <p:nvPr/>
        </p:nvPicPr>
        <p:blipFill>
          <a:blip r:embed="rId2"/>
          <a:srcRect/>
          <a:stretch>
            <a:fillRect/>
          </a:stretch>
        </p:blipFill>
        <p:spPr bwMode="auto">
          <a:xfrm>
            <a:off x="597877" y="791308"/>
            <a:ext cx="8071338" cy="4607169"/>
          </a:xfrm>
          <a:prstGeom prst="rect">
            <a:avLst/>
          </a:prstGeom>
          <a:noFill/>
        </p:spPr>
      </p:pic>
      <p:sp>
        <p:nvSpPr>
          <p:cNvPr id="5" name="TextBox 4"/>
          <p:cNvSpPr txBox="1"/>
          <p:nvPr/>
        </p:nvSpPr>
        <p:spPr>
          <a:xfrm>
            <a:off x="1002323" y="5503985"/>
            <a:ext cx="6893169" cy="646331"/>
          </a:xfrm>
          <a:prstGeom prst="rect">
            <a:avLst/>
          </a:prstGeom>
          <a:noFill/>
        </p:spPr>
        <p:txBody>
          <a:bodyPr wrap="square" rtlCol="0">
            <a:spAutoFit/>
          </a:bodyPr>
          <a:lstStyle/>
          <a:p>
            <a:r>
              <a:rPr lang="zh-CN" altLang="en-US" dirty="0" smtClean="0">
                <a:solidFill>
                  <a:srgbClr val="C00000"/>
                </a:solidFill>
                <a:latin typeface="微软雅黑" pitchFamily="34" charset="-122"/>
                <a:ea typeface="微软雅黑" pitchFamily="34" charset="-122"/>
              </a:rPr>
              <a:t>权益分派方案确定后提交股东大会，由股东投票来通过权益分派方案，出席股东大会过半数表决通过。</a:t>
            </a:r>
            <a:endParaRPr lang="zh-CN" altLang="en-US"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24</a:t>
            </a:r>
            <a:endParaRPr lang="en-US" altLang="zh-CN" dirty="0"/>
          </a:p>
        </p:txBody>
      </p:sp>
      <p:sp>
        <p:nvSpPr>
          <p:cNvPr id="3" name="椭圆 2"/>
          <p:cNvSpPr/>
          <p:nvPr/>
        </p:nvSpPr>
        <p:spPr>
          <a:xfrm>
            <a:off x="2845773" y="1726222"/>
            <a:ext cx="3124200" cy="3124200"/>
          </a:xfrm>
          <a:prstGeom prst="ellipse">
            <a:avLst/>
          </a:prstGeom>
          <a:blipFill>
            <a:blip r:embed="rId2"/>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4"/>
          <p:cNvSpPr txBox="1"/>
          <p:nvPr/>
        </p:nvSpPr>
        <p:spPr>
          <a:xfrm>
            <a:off x="3752553" y="2267877"/>
            <a:ext cx="1310640" cy="1107996"/>
          </a:xfrm>
          <a:prstGeom prst="rect">
            <a:avLst/>
          </a:prstGeom>
          <a:noFill/>
        </p:spPr>
        <p:txBody>
          <a:bodyPr wrap="square" rtlCol="0">
            <a:spAutoFit/>
          </a:bodyPr>
          <a:lstStyle/>
          <a:p>
            <a:pPr algn="ctr"/>
            <a:r>
              <a:rPr lang="en-US" altLang="zh-CN" sz="6600" dirty="0">
                <a:solidFill>
                  <a:srgbClr val="3399FF"/>
                </a:solidFill>
                <a:latin typeface="Impact" panose="020B0806030902050204" pitchFamily="34" charset="0"/>
              </a:rPr>
              <a:t>03</a:t>
            </a:r>
            <a:endParaRPr lang="zh-CN" altLang="en-US" sz="6600" dirty="0">
              <a:solidFill>
                <a:srgbClr val="3399FF"/>
              </a:solidFill>
              <a:latin typeface="Impact" panose="020B0806030902050204" pitchFamily="34" charset="0"/>
            </a:endParaRPr>
          </a:p>
        </p:txBody>
      </p:sp>
      <p:cxnSp>
        <p:nvCxnSpPr>
          <p:cNvPr id="5" name="直接连接符 4"/>
          <p:cNvCxnSpPr/>
          <p:nvPr/>
        </p:nvCxnSpPr>
        <p:spPr>
          <a:xfrm>
            <a:off x="3186133" y="3269272"/>
            <a:ext cx="24434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15"/>
          <p:cNvSpPr txBox="1"/>
          <p:nvPr/>
        </p:nvSpPr>
        <p:spPr>
          <a:xfrm>
            <a:off x="3083054" y="3307074"/>
            <a:ext cx="2649638" cy="1077218"/>
          </a:xfrm>
          <a:prstGeom prst="rect">
            <a:avLst/>
          </a:prstGeom>
          <a:noFill/>
        </p:spPr>
        <p:txBody>
          <a:bodyPr wrap="square" rtlCol="0">
            <a:spAutoFit/>
          </a:bodyPr>
          <a:lstStyle/>
          <a:p>
            <a:pPr algn="ctr"/>
            <a:r>
              <a:rPr lang="zh-CN" altLang="en-US" sz="3200" b="1" dirty="0">
                <a:solidFill>
                  <a:prstClr val="black">
                    <a:lumMod val="65000"/>
                    <a:lumOff val="35000"/>
                  </a:prstClr>
                </a:solidFill>
                <a:latin typeface="微软雅黑" pitchFamily="34" charset="-122"/>
                <a:ea typeface="微软雅黑" pitchFamily="34" charset="-122"/>
              </a:rPr>
              <a:t>权益分派</a:t>
            </a:r>
            <a:endParaRPr lang="en-US" altLang="zh-CN" sz="3200" b="1" dirty="0">
              <a:solidFill>
                <a:prstClr val="black">
                  <a:lumMod val="65000"/>
                  <a:lumOff val="35000"/>
                </a:prstClr>
              </a:solidFill>
              <a:latin typeface="微软雅黑" pitchFamily="34" charset="-122"/>
              <a:ea typeface="微软雅黑" pitchFamily="34" charset="-122"/>
            </a:endParaRPr>
          </a:p>
          <a:p>
            <a:pPr algn="ctr"/>
            <a:r>
              <a:rPr lang="zh-CN" altLang="en-US" sz="3200" b="1" dirty="0">
                <a:solidFill>
                  <a:prstClr val="black">
                    <a:lumMod val="65000"/>
                    <a:lumOff val="35000"/>
                  </a:prstClr>
                </a:solidFill>
                <a:latin typeface="微软雅黑" pitchFamily="34" charset="-122"/>
                <a:ea typeface="微软雅黑" pitchFamily="34" charset="-122"/>
              </a:rPr>
              <a:t>的实施</a:t>
            </a:r>
          </a:p>
        </p:txBody>
      </p:sp>
      <p:grpSp>
        <p:nvGrpSpPr>
          <p:cNvPr id="7" name="组合 6"/>
          <p:cNvGrpSpPr/>
          <p:nvPr/>
        </p:nvGrpSpPr>
        <p:grpSpPr>
          <a:xfrm>
            <a:off x="1261693" y="1210004"/>
            <a:ext cx="6644409" cy="4143925"/>
            <a:chOff x="3020156" y="1007782"/>
            <a:chExt cx="6644409" cy="4143925"/>
          </a:xfrm>
        </p:grpSpPr>
        <p:pic>
          <p:nvPicPr>
            <p:cNvPr id="8" name="图片 7"/>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a:off x="3020156" y="5002661"/>
              <a:ext cx="6644409" cy="149046"/>
            </a:xfrm>
            <a:prstGeom prst="rect">
              <a:avLst/>
            </a:prstGeom>
          </p:spPr>
        </p:pic>
        <p:pic>
          <p:nvPicPr>
            <p:cNvPr id="9" name="图片 8"/>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flipV="1">
              <a:off x="3020156" y="1007782"/>
              <a:ext cx="6644409" cy="14904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Effect transition="in" filter="fade">
                                      <p:cBhvr>
                                        <p:cTn id="18" dur="300"/>
                                        <p:tgtEl>
                                          <p:spTgt spid="4"/>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文本1"/>
          <p:cNvGrpSpPr/>
          <p:nvPr/>
        </p:nvGrpSpPr>
        <p:grpSpPr>
          <a:xfrm>
            <a:off x="3645074" y="1761996"/>
            <a:ext cx="4813300" cy="431800"/>
            <a:chOff x="3645074" y="1981796"/>
            <a:chExt cx="4813300" cy="431800"/>
          </a:xfrm>
        </p:grpSpPr>
        <p:sp>
          <p:nvSpPr>
            <p:cNvPr id="3" name="Line 18"/>
            <p:cNvSpPr>
              <a:spLocks noChangeShapeType="1"/>
            </p:cNvSpPr>
            <p:nvPr/>
          </p:nvSpPr>
          <p:spPr bwMode="auto">
            <a:xfrm>
              <a:off x="3645074" y="2197696"/>
              <a:ext cx="311150" cy="0"/>
            </a:xfrm>
            <a:prstGeom prst="line">
              <a:avLst/>
            </a:prstGeom>
            <a:noFill/>
            <a:ln w="9525" cmpd="sng">
              <a:solidFill>
                <a:srgbClr val="C0C0C0"/>
              </a:solidFill>
              <a:round/>
              <a:headEnd type="oval"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 name="Line 19"/>
            <p:cNvSpPr>
              <a:spLocks noChangeShapeType="1"/>
            </p:cNvSpPr>
            <p:nvPr/>
          </p:nvSpPr>
          <p:spPr bwMode="auto">
            <a:xfrm>
              <a:off x="3956224" y="1981796"/>
              <a:ext cx="0" cy="431800"/>
            </a:xfrm>
            <a:prstGeom prst="line">
              <a:avLst/>
            </a:prstGeom>
            <a:noFill/>
            <a:ln w="9525" cmpd="sng">
              <a:solidFill>
                <a:srgbClr val="C0C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 name="Rectangle 20"/>
            <p:cNvSpPr>
              <a:spLocks noChangeArrowheads="1"/>
            </p:cNvSpPr>
            <p:nvPr/>
          </p:nvSpPr>
          <p:spPr bwMode="auto">
            <a:xfrm>
              <a:off x="3956224" y="2021483"/>
              <a:ext cx="4502150" cy="352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nSpc>
                  <a:spcPct val="125000"/>
                </a:lnSpc>
                <a:buFont typeface="Wingdings" pitchFamily="2" charset="2"/>
                <a:buChar char="n"/>
                <a:defRPr/>
              </a:pPr>
              <a:r>
                <a:rPr kumimoji="0" lang="zh-CN" altLang="en-US" sz="1200" b="1" i="0" u="none" strike="noStrike" kern="0" cap="none" spc="0" normalizeH="0" baseline="0" noProof="0" dirty="0">
                  <a:ln>
                    <a:noFill/>
                  </a:ln>
                  <a:solidFill>
                    <a:srgbClr val="888888"/>
                  </a:solidFill>
                  <a:effectLst/>
                  <a:uLnTx/>
                  <a:uFillTx/>
                  <a:latin typeface="微软雅黑" pitchFamily="34" charset="-122"/>
                  <a:ea typeface="微软雅黑" pitchFamily="34" charset="-122"/>
                </a:rPr>
                <a:t>第</a:t>
              </a:r>
              <a:r>
                <a:rPr kumimoji="0" lang="en-US" altLang="zh-CN" sz="1200" b="1" i="0" u="none" strike="noStrike" kern="0" cap="none" spc="0" normalizeH="0" baseline="0" noProof="0" dirty="0">
                  <a:ln>
                    <a:noFill/>
                  </a:ln>
                  <a:solidFill>
                    <a:srgbClr val="888888"/>
                  </a:solidFill>
                  <a:effectLst/>
                  <a:uLnTx/>
                  <a:uFillTx/>
                  <a:latin typeface="微软雅黑" pitchFamily="34" charset="-122"/>
                  <a:ea typeface="微软雅黑" pitchFamily="34" charset="-122"/>
                </a:rPr>
                <a:t>112</a:t>
              </a:r>
              <a:r>
                <a:rPr kumimoji="0" lang="zh-CN" altLang="en-US" sz="1200" b="1" i="0" u="none" strike="noStrike" kern="0" cap="none" spc="0" normalizeH="0" baseline="0" noProof="0" dirty="0">
                  <a:ln>
                    <a:noFill/>
                  </a:ln>
                  <a:solidFill>
                    <a:srgbClr val="888888"/>
                  </a:solidFill>
                  <a:effectLst/>
                  <a:uLnTx/>
                  <a:uFillTx/>
                  <a:latin typeface="微软雅黑" pitchFamily="34" charset="-122"/>
                  <a:ea typeface="微软雅黑" pitchFamily="34" charset="-122"/>
                </a:rPr>
                <a:t>条：分级结算</a:t>
              </a:r>
              <a:endParaRPr kumimoji="0" lang="en-US" altLang="zh-CN" sz="1200" b="1"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a:p>
              <a:pPr>
                <a:lnSpc>
                  <a:spcPct val="125000"/>
                </a:lnSpc>
                <a:buFont typeface="Wingdings" pitchFamily="2" charset="2"/>
                <a:buChar char="n"/>
                <a:defRPr/>
              </a:pPr>
              <a:r>
                <a:rPr lang="zh-CN" altLang="en-US" sz="1200" b="1" kern="0" dirty="0">
                  <a:solidFill>
                    <a:srgbClr val="888888"/>
                  </a:solidFill>
                  <a:latin typeface="微软雅黑" pitchFamily="34" charset="-122"/>
                  <a:ea typeface="微软雅黑" pitchFamily="34" charset="-122"/>
                </a:rPr>
                <a:t>第</a:t>
              </a:r>
              <a:r>
                <a:rPr lang="en-US" altLang="zh-CN" sz="1200" b="1" kern="0" dirty="0">
                  <a:solidFill>
                    <a:srgbClr val="888888"/>
                  </a:solidFill>
                  <a:latin typeface="微软雅黑" pitchFamily="34" charset="-122"/>
                  <a:ea typeface="微软雅黑" pitchFamily="34" charset="-122"/>
                </a:rPr>
                <a:t>157</a:t>
              </a:r>
              <a:r>
                <a:rPr lang="zh-CN" altLang="en-US" sz="1200" b="1" kern="0" dirty="0">
                  <a:solidFill>
                    <a:srgbClr val="888888"/>
                  </a:solidFill>
                  <a:latin typeface="微软雅黑" pitchFamily="34" charset="-122"/>
                  <a:ea typeface="微软雅黑" pitchFamily="34" charset="-122"/>
                </a:rPr>
                <a:t>条：受发行人的委托派发证券权益</a:t>
              </a:r>
              <a:endParaRPr kumimoji="0" lang="zh-CN" altLang="en-US" sz="1200" b="1" i="0" u="none" strike="noStrike" kern="0" cap="none" spc="0" normalizeH="0" baseline="0" noProof="0" dirty="0">
                <a:ln>
                  <a:noFill/>
                </a:ln>
                <a:solidFill>
                  <a:srgbClr val="888888"/>
                </a:solidFill>
                <a:effectLst/>
                <a:uLnTx/>
                <a:uFillTx/>
                <a:latin typeface="微软雅黑" pitchFamily="34" charset="-122"/>
                <a:ea typeface="微软雅黑" pitchFamily="34" charset="-122"/>
              </a:endParaRPr>
            </a:p>
          </p:txBody>
        </p:sp>
      </p:grpSp>
      <p:grpSp>
        <p:nvGrpSpPr>
          <p:cNvPr id="6" name="文本2"/>
          <p:cNvGrpSpPr/>
          <p:nvPr/>
        </p:nvGrpSpPr>
        <p:grpSpPr>
          <a:xfrm>
            <a:off x="4105449" y="2520822"/>
            <a:ext cx="4563766" cy="538910"/>
            <a:chOff x="4105449" y="2740621"/>
            <a:chExt cx="4563766" cy="431800"/>
          </a:xfrm>
        </p:grpSpPr>
        <p:sp>
          <p:nvSpPr>
            <p:cNvPr id="7" name="Line 21"/>
            <p:cNvSpPr>
              <a:spLocks noChangeShapeType="1"/>
            </p:cNvSpPr>
            <p:nvPr/>
          </p:nvSpPr>
          <p:spPr bwMode="auto">
            <a:xfrm>
              <a:off x="4105449" y="2956521"/>
              <a:ext cx="311150" cy="0"/>
            </a:xfrm>
            <a:prstGeom prst="line">
              <a:avLst/>
            </a:prstGeom>
            <a:noFill/>
            <a:ln w="9525" cmpd="sng">
              <a:solidFill>
                <a:srgbClr val="C0C0C0"/>
              </a:solidFill>
              <a:round/>
              <a:headEnd type="oval"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 name="Line 22"/>
            <p:cNvSpPr>
              <a:spLocks noChangeShapeType="1"/>
            </p:cNvSpPr>
            <p:nvPr/>
          </p:nvSpPr>
          <p:spPr bwMode="auto">
            <a:xfrm>
              <a:off x="4416599" y="2740621"/>
              <a:ext cx="0" cy="431800"/>
            </a:xfrm>
            <a:prstGeom prst="line">
              <a:avLst/>
            </a:prstGeom>
            <a:noFill/>
            <a:ln w="9525" cmpd="sng">
              <a:solidFill>
                <a:srgbClr val="C0C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 name="Rectangle 23"/>
            <p:cNvSpPr>
              <a:spLocks noChangeArrowheads="1"/>
            </p:cNvSpPr>
            <p:nvPr/>
          </p:nvSpPr>
          <p:spPr bwMode="auto">
            <a:xfrm>
              <a:off x="4416599" y="2787354"/>
              <a:ext cx="4252616" cy="352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buFont typeface="Wingdings" pitchFamily="2" charset="2"/>
                <a:buChar char="n"/>
              </a:pPr>
              <a:r>
                <a:rPr lang="zh-CN" altLang="en-US" sz="1200" b="1" kern="0" dirty="0">
                  <a:solidFill>
                    <a:schemeClr val="tx1">
                      <a:lumMod val="50000"/>
                      <a:lumOff val="50000"/>
                    </a:schemeClr>
                  </a:solidFill>
                  <a:latin typeface="微软雅黑" pitchFamily="34" charset="-122"/>
                  <a:ea typeface="微软雅黑" pitchFamily="34" charset="-122"/>
                </a:rPr>
                <a:t>第</a:t>
              </a:r>
              <a:r>
                <a:rPr lang="en-US" altLang="zh-CN" sz="1200" b="1" kern="0" dirty="0">
                  <a:solidFill>
                    <a:schemeClr val="tx1">
                      <a:lumMod val="50000"/>
                      <a:lumOff val="50000"/>
                    </a:schemeClr>
                  </a:solidFill>
                  <a:latin typeface="微软雅黑" pitchFamily="34" charset="-122"/>
                  <a:ea typeface="微软雅黑" pitchFamily="34" charset="-122"/>
                </a:rPr>
                <a:t>8</a:t>
              </a:r>
              <a:r>
                <a:rPr lang="zh-CN" altLang="en-US" sz="1200" b="1" kern="0" dirty="0">
                  <a:solidFill>
                    <a:schemeClr val="tx1">
                      <a:lumMod val="50000"/>
                      <a:lumOff val="50000"/>
                    </a:schemeClr>
                  </a:solidFill>
                  <a:latin typeface="微软雅黑" pitchFamily="34" charset="-122"/>
                  <a:ea typeface="微软雅黑" pitchFamily="34" charset="-122"/>
                </a:rPr>
                <a:t>条：受发行人的委托派发证券权益</a:t>
              </a:r>
              <a:endParaRPr lang="en-US" altLang="zh-CN" sz="1200" b="1" kern="0" dirty="0">
                <a:solidFill>
                  <a:schemeClr val="tx1">
                    <a:lumMod val="50000"/>
                    <a:lumOff val="50000"/>
                  </a:schemeClr>
                </a:solidFill>
                <a:latin typeface="微软雅黑" pitchFamily="34" charset="-122"/>
                <a:ea typeface="微软雅黑" pitchFamily="34" charset="-122"/>
              </a:endParaRPr>
            </a:p>
            <a:p>
              <a:pPr>
                <a:buFont typeface="Wingdings" pitchFamily="2" charset="2"/>
                <a:buChar char="n"/>
              </a:pPr>
              <a:r>
                <a:rPr lang="zh-CN" altLang="en-US" sz="1200" b="1" kern="0" dirty="0">
                  <a:solidFill>
                    <a:schemeClr val="tx1">
                      <a:lumMod val="50000"/>
                      <a:lumOff val="50000"/>
                    </a:schemeClr>
                  </a:solidFill>
                  <a:latin typeface="微软雅黑" pitchFamily="34" charset="-122"/>
                  <a:ea typeface="微软雅黑" pitchFamily="34" charset="-122"/>
                </a:rPr>
                <a:t>第</a:t>
              </a:r>
              <a:r>
                <a:rPr lang="en-US" altLang="zh-CN" sz="1200" b="1" kern="0" dirty="0">
                  <a:solidFill>
                    <a:schemeClr val="tx1">
                      <a:lumMod val="50000"/>
                      <a:lumOff val="50000"/>
                    </a:schemeClr>
                  </a:solidFill>
                  <a:latin typeface="微软雅黑" pitchFamily="34" charset="-122"/>
                  <a:ea typeface="微软雅黑" pitchFamily="34" charset="-122"/>
                </a:rPr>
                <a:t>32</a:t>
              </a:r>
              <a:r>
                <a:rPr lang="zh-CN" altLang="en-US" sz="1200" b="1" kern="0" dirty="0">
                  <a:solidFill>
                    <a:schemeClr val="tx1">
                      <a:lumMod val="50000"/>
                      <a:lumOff val="50000"/>
                    </a:schemeClr>
                  </a:solidFill>
                  <a:latin typeface="微软雅黑" pitchFamily="34" charset="-122"/>
                  <a:ea typeface="微软雅黑" pitchFamily="34" charset="-122"/>
                </a:rPr>
                <a:t>条：</a:t>
              </a:r>
              <a:r>
                <a:rPr lang="zh-CN" altLang="en-US" sz="1200" b="1" dirty="0">
                  <a:solidFill>
                    <a:schemeClr val="tx1">
                      <a:lumMod val="50000"/>
                      <a:lumOff val="50000"/>
                    </a:schemeClr>
                  </a:solidFill>
                  <a:latin typeface="微软雅黑" pitchFamily="34" charset="-122"/>
                  <a:ea typeface="微软雅黑" pitchFamily="34" charset="-122"/>
                </a:rPr>
                <a:t>证券发行人申请办理权益分派等代理服务的，应当按照业务规则和协议向证券登记结算机构提交有关资料并支付款项。</a:t>
              </a:r>
            </a:p>
          </p:txBody>
        </p:sp>
      </p:grpSp>
      <p:grpSp>
        <p:nvGrpSpPr>
          <p:cNvPr id="10" name="文本3"/>
          <p:cNvGrpSpPr/>
          <p:nvPr/>
        </p:nvGrpSpPr>
        <p:grpSpPr>
          <a:xfrm>
            <a:off x="4497561" y="3217733"/>
            <a:ext cx="3960813" cy="431800"/>
            <a:chOff x="4497561" y="3437533"/>
            <a:chExt cx="3960813" cy="431800"/>
          </a:xfrm>
        </p:grpSpPr>
        <p:sp>
          <p:nvSpPr>
            <p:cNvPr id="11" name="Line 24"/>
            <p:cNvSpPr>
              <a:spLocks noChangeShapeType="1"/>
            </p:cNvSpPr>
            <p:nvPr/>
          </p:nvSpPr>
          <p:spPr bwMode="auto">
            <a:xfrm>
              <a:off x="4497561" y="3653433"/>
              <a:ext cx="311150" cy="0"/>
            </a:xfrm>
            <a:prstGeom prst="line">
              <a:avLst/>
            </a:prstGeom>
            <a:noFill/>
            <a:ln w="9525" cmpd="sng">
              <a:solidFill>
                <a:srgbClr val="C0C0C0"/>
              </a:solidFill>
              <a:round/>
              <a:headEnd type="oval"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Line 25"/>
            <p:cNvSpPr>
              <a:spLocks noChangeShapeType="1"/>
            </p:cNvSpPr>
            <p:nvPr/>
          </p:nvSpPr>
          <p:spPr bwMode="auto">
            <a:xfrm>
              <a:off x="4808711" y="3437533"/>
              <a:ext cx="0" cy="431800"/>
            </a:xfrm>
            <a:prstGeom prst="line">
              <a:avLst/>
            </a:prstGeom>
            <a:noFill/>
            <a:ln w="9525" cmpd="sng">
              <a:solidFill>
                <a:srgbClr val="C0C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Rectangle 26"/>
            <p:cNvSpPr>
              <a:spLocks noChangeArrowheads="1"/>
            </p:cNvSpPr>
            <p:nvPr/>
          </p:nvSpPr>
          <p:spPr bwMode="auto">
            <a:xfrm>
              <a:off x="4808711" y="3477221"/>
              <a:ext cx="3649663" cy="352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r>
                <a:rPr lang="zh-CN" altLang="en-US" sz="1200" b="1" kern="0" dirty="0">
                  <a:solidFill>
                    <a:srgbClr val="888888"/>
                  </a:solidFill>
                  <a:latin typeface="微软雅黑" pitchFamily="34" charset="-122"/>
                  <a:ea typeface="微软雅黑" pitchFamily="34" charset="-122"/>
                </a:rPr>
                <a:t>第</a:t>
              </a:r>
              <a:r>
                <a:rPr lang="en-US" altLang="zh-CN" sz="1200" b="1" kern="0" dirty="0">
                  <a:solidFill>
                    <a:srgbClr val="888888"/>
                  </a:solidFill>
                  <a:latin typeface="微软雅黑" pitchFamily="34" charset="-122"/>
                  <a:ea typeface="微软雅黑" pitchFamily="34" charset="-122"/>
                </a:rPr>
                <a:t>47-50</a:t>
              </a:r>
              <a:r>
                <a:rPr lang="zh-CN" altLang="en-US" sz="1200" b="1" kern="0" dirty="0">
                  <a:solidFill>
                    <a:srgbClr val="888888"/>
                  </a:solidFill>
                  <a:latin typeface="微软雅黑" pitchFamily="34" charset="-122"/>
                  <a:ea typeface="微软雅黑" pitchFamily="34" charset="-122"/>
                </a:rPr>
                <a:t>条：明确了委托中国结算办理权益分派服务所需要注意的事项。</a:t>
              </a:r>
            </a:p>
          </p:txBody>
        </p:sp>
      </p:grpSp>
      <p:grpSp>
        <p:nvGrpSpPr>
          <p:cNvPr id="14" name="文本4"/>
          <p:cNvGrpSpPr/>
          <p:nvPr/>
        </p:nvGrpSpPr>
        <p:grpSpPr>
          <a:xfrm>
            <a:off x="5180186" y="4276596"/>
            <a:ext cx="3278188" cy="431800"/>
            <a:chOff x="5180186" y="4496396"/>
            <a:chExt cx="3278188" cy="431800"/>
          </a:xfrm>
        </p:grpSpPr>
        <p:sp>
          <p:nvSpPr>
            <p:cNvPr id="15" name="Line 27"/>
            <p:cNvSpPr>
              <a:spLocks noChangeShapeType="1"/>
            </p:cNvSpPr>
            <p:nvPr/>
          </p:nvSpPr>
          <p:spPr bwMode="auto">
            <a:xfrm>
              <a:off x="5180186" y="4712296"/>
              <a:ext cx="311150" cy="0"/>
            </a:xfrm>
            <a:prstGeom prst="line">
              <a:avLst/>
            </a:prstGeom>
            <a:noFill/>
            <a:ln w="9525" cmpd="sng">
              <a:solidFill>
                <a:srgbClr val="C0C0C0"/>
              </a:solidFill>
              <a:round/>
              <a:headEnd type="oval"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6" name="Line 28"/>
            <p:cNvSpPr>
              <a:spLocks noChangeShapeType="1"/>
            </p:cNvSpPr>
            <p:nvPr/>
          </p:nvSpPr>
          <p:spPr bwMode="auto">
            <a:xfrm>
              <a:off x="5491336" y="4496396"/>
              <a:ext cx="0" cy="431800"/>
            </a:xfrm>
            <a:prstGeom prst="line">
              <a:avLst/>
            </a:prstGeom>
            <a:noFill/>
            <a:ln w="9525" cmpd="sng">
              <a:solidFill>
                <a:srgbClr val="C0C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7" name="Rectangle 29"/>
            <p:cNvSpPr>
              <a:spLocks noChangeArrowheads="1"/>
            </p:cNvSpPr>
            <p:nvPr/>
          </p:nvSpPr>
          <p:spPr bwMode="auto">
            <a:xfrm>
              <a:off x="5491336" y="4536083"/>
              <a:ext cx="2967038" cy="352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buFont typeface="Wingdings" pitchFamily="2" charset="2"/>
                <a:buChar char="n"/>
              </a:pPr>
              <a:r>
                <a:rPr lang="zh-CN" altLang="en-US" sz="1200" b="1" kern="0" dirty="0">
                  <a:solidFill>
                    <a:srgbClr val="888888"/>
                  </a:solidFill>
                  <a:ea typeface="微软雅黑" pitchFamily="34" charset="-122"/>
                </a:rPr>
                <a:t>阐明权益分派业务具体规定和详细步骤。</a:t>
              </a:r>
            </a:p>
            <a:p>
              <a:r>
                <a:rPr lang="zh-CN" altLang="en-US" sz="1200" b="1" kern="0" dirty="0">
                  <a:solidFill>
                    <a:srgbClr val="888888"/>
                  </a:solidFill>
                  <a:ea typeface="微软雅黑" pitchFamily="34" charset="-122"/>
                </a:rPr>
                <a:t>■办理权益分派业务前，请</a:t>
              </a:r>
              <a:r>
                <a:rPr lang="zh-CN" altLang="en-US" sz="1200" b="1" kern="0" dirty="0">
                  <a:solidFill>
                    <a:srgbClr val="C00000"/>
                  </a:solidFill>
                  <a:ea typeface="微软雅黑" pitchFamily="34" charset="-122"/>
                </a:rPr>
                <a:t>务必阅读</a:t>
              </a:r>
              <a:r>
                <a:rPr lang="zh-CN" altLang="en-US" sz="1200" b="1" kern="0" dirty="0">
                  <a:solidFill>
                    <a:srgbClr val="888888"/>
                  </a:solidFill>
                  <a:ea typeface="微软雅黑" pitchFamily="34" charset="-122"/>
                </a:rPr>
                <a:t>。</a:t>
              </a:r>
            </a:p>
          </p:txBody>
        </p:sp>
      </p:grpSp>
      <p:grpSp>
        <p:nvGrpSpPr>
          <p:cNvPr id="18" name="灰色4"/>
          <p:cNvGrpSpPr/>
          <p:nvPr/>
        </p:nvGrpSpPr>
        <p:grpSpPr>
          <a:xfrm>
            <a:off x="812974" y="4035296"/>
            <a:ext cx="4367212" cy="1536700"/>
            <a:chOff x="812974" y="4255096"/>
            <a:chExt cx="4367212" cy="1536700"/>
          </a:xfrm>
        </p:grpSpPr>
        <p:sp>
          <p:nvSpPr>
            <p:cNvPr id="19"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0"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1"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2"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23" name="灰色3"/>
          <p:cNvGrpSpPr/>
          <p:nvPr/>
        </p:nvGrpSpPr>
        <p:grpSpPr>
          <a:xfrm>
            <a:off x="1484486" y="3152646"/>
            <a:ext cx="3013075" cy="882650"/>
            <a:chOff x="1484486" y="3372446"/>
            <a:chExt cx="3013075" cy="882650"/>
          </a:xfrm>
        </p:grpSpPr>
        <p:sp>
          <p:nvSpPr>
            <p:cNvPr id="24"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5"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ea typeface="微软雅黑" pitchFamily="34" charset="-122"/>
              </a:endParaRPr>
            </a:p>
          </p:txBody>
        </p:sp>
        <p:sp>
          <p:nvSpPr>
            <p:cNvPr id="26"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ea typeface="微软雅黑" pitchFamily="34" charset="-122"/>
              </a:endParaRPr>
            </a:p>
          </p:txBody>
        </p:sp>
        <p:sp>
          <p:nvSpPr>
            <p:cNvPr id="27"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28" name="灰色2"/>
          <p:cNvGrpSpPr/>
          <p:nvPr/>
        </p:nvGrpSpPr>
        <p:grpSpPr>
          <a:xfrm>
            <a:off x="2032174" y="2560508"/>
            <a:ext cx="1924050" cy="592138"/>
            <a:chOff x="2032174" y="2780308"/>
            <a:chExt cx="1924050" cy="592138"/>
          </a:xfrm>
        </p:grpSpPr>
        <p:sp>
          <p:nvSpPr>
            <p:cNvPr id="29"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0"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ea typeface="微软雅黑" pitchFamily="34" charset="-122"/>
              </a:endParaRPr>
            </a:p>
          </p:txBody>
        </p:sp>
        <p:sp>
          <p:nvSpPr>
            <p:cNvPr id="31"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ea typeface="微软雅黑" pitchFamily="34" charset="-122"/>
              </a:endParaRPr>
            </a:p>
          </p:txBody>
        </p:sp>
      </p:grpSp>
      <p:grpSp>
        <p:nvGrpSpPr>
          <p:cNvPr id="33" name="灰色1"/>
          <p:cNvGrpSpPr/>
          <p:nvPr/>
        </p:nvGrpSpPr>
        <p:grpSpPr>
          <a:xfrm>
            <a:off x="2440161" y="1598483"/>
            <a:ext cx="1112838" cy="962025"/>
            <a:chOff x="2440161" y="1818283"/>
            <a:chExt cx="1112838" cy="962025"/>
          </a:xfrm>
        </p:grpSpPr>
        <p:sp>
          <p:nvSpPr>
            <p:cNvPr id="34" name="AutoShape 6"/>
            <p:cNvSpPr>
              <a:spLocks noChangeArrowheads="1"/>
            </p:cNvSpPr>
            <p:nvPr/>
          </p:nvSpPr>
          <p:spPr bwMode="auto">
            <a:xfrm>
              <a:off x="2440161" y="1818283"/>
              <a:ext cx="1112838" cy="835025"/>
            </a:xfrm>
            <a:prstGeom prst="triangle">
              <a:avLst>
                <a:gd name="adj" fmla="val 50000"/>
              </a:avLst>
            </a:pr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5"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37" name="橙色4"/>
          <p:cNvGrpSpPr/>
          <p:nvPr/>
        </p:nvGrpSpPr>
        <p:grpSpPr>
          <a:xfrm>
            <a:off x="830554" y="4035297"/>
            <a:ext cx="4367212" cy="1536700"/>
            <a:chOff x="812974" y="4255096"/>
            <a:chExt cx="4367212" cy="1536700"/>
          </a:xfrm>
        </p:grpSpPr>
        <p:sp>
          <p:nvSpPr>
            <p:cNvPr id="38"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39" name="组合 38"/>
            <p:cNvGrpSpPr/>
            <p:nvPr/>
          </p:nvGrpSpPr>
          <p:grpSpPr>
            <a:xfrm>
              <a:off x="812974" y="4255096"/>
              <a:ext cx="4367212" cy="1079500"/>
              <a:chOff x="812974" y="4255096"/>
              <a:chExt cx="4367212" cy="1079500"/>
            </a:xfrm>
          </p:grpSpPr>
          <p:sp>
            <p:nvSpPr>
              <p:cNvPr id="40"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2676FF">
                      <a:lumMod val="60000"/>
                      <a:lumOff val="40000"/>
                    </a:srgbClr>
                  </a:gs>
                  <a:gs pos="100000">
                    <a:srgbClr val="2676FF"/>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1"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60000"/>
                      <a:lumOff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2"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400" b="1" kern="0" dirty="0">
                    <a:solidFill>
                      <a:srgbClr val="FFFFFF"/>
                    </a:solidFill>
                    <a:ea typeface="微软雅黑" pitchFamily="34" charset="-122"/>
                  </a:rPr>
                  <a:t>《</a:t>
                </a:r>
                <a:r>
                  <a:rPr lang="zh-CN" altLang="en-US" sz="1400" b="1" kern="0" dirty="0">
                    <a:solidFill>
                      <a:srgbClr val="FFFFFF"/>
                    </a:solidFill>
                    <a:ea typeface="微软雅黑" pitchFamily="34" charset="-122"/>
                  </a:rPr>
                  <a:t>中国结算北京分公司证券发行人业务指南</a:t>
                </a:r>
                <a:r>
                  <a:rPr lang="en-US" altLang="zh-CN" sz="1400" b="1" kern="0" dirty="0">
                    <a:solidFill>
                      <a:srgbClr val="FFFFFF"/>
                    </a:solidFill>
                    <a:ea typeface="微软雅黑" pitchFamily="34" charset="-122"/>
                  </a:rPr>
                  <a:t>》</a:t>
                </a:r>
              </a:p>
              <a:p>
                <a:pPr lvl="0" algn="ctr" defTabSz="914400">
                  <a:lnSpc>
                    <a:spcPct val="120000"/>
                  </a:lnSpc>
                  <a:defRPr/>
                </a:pPr>
                <a:r>
                  <a:rPr lang="zh-CN" altLang="en-US" sz="1400" b="1" kern="0" dirty="0">
                    <a:solidFill>
                      <a:srgbClr val="FFFFFF"/>
                    </a:solidFill>
                    <a:ea typeface="微软雅黑" pitchFamily="34" charset="-122"/>
                  </a:rPr>
                  <a:t>中“权益分派”章节内容</a:t>
                </a:r>
              </a:p>
            </p:txBody>
          </p:sp>
        </p:grpSp>
      </p:grpSp>
      <p:grpSp>
        <p:nvGrpSpPr>
          <p:cNvPr id="43" name="橙色3"/>
          <p:cNvGrpSpPr/>
          <p:nvPr/>
        </p:nvGrpSpPr>
        <p:grpSpPr>
          <a:xfrm>
            <a:off x="1493278" y="3143855"/>
            <a:ext cx="3013075" cy="882650"/>
            <a:chOff x="1484486" y="3372446"/>
            <a:chExt cx="3013075" cy="882650"/>
          </a:xfrm>
        </p:grpSpPr>
        <p:sp>
          <p:nvSpPr>
            <p:cNvPr id="44"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2676FF"/>
                </a:gs>
                <a:gs pos="100000">
                  <a:srgbClr val="2676FF">
                    <a:lumMod val="60000"/>
                    <a:lumOff val="40000"/>
                  </a:srgbClr>
                </a:gs>
              </a:gsLst>
              <a:lin ang="16200000" scaled="0"/>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5"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6"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60000"/>
                    <a:lumOff val="40000"/>
                  </a:srgbClr>
                </a:gs>
                <a:gs pos="100000">
                  <a:srgbClr val="FFFFFF">
                    <a:alpha val="0"/>
                  </a:srgbClr>
                </a:gs>
              </a:gsLst>
              <a:lin ang="5400000" scaled="1"/>
            </a:gra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7"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600" b="1" kern="0" dirty="0">
                  <a:solidFill>
                    <a:srgbClr val="FFFFFF"/>
                  </a:solidFill>
                  <a:latin typeface="微软雅黑" pitchFamily="34" charset="-122"/>
                  <a:ea typeface="微软雅黑" pitchFamily="34" charset="-122"/>
                </a:rPr>
                <a:t>《</a:t>
              </a:r>
              <a:r>
                <a:rPr lang="zh-CN" altLang="en-US" sz="1600" b="1" kern="0" dirty="0">
                  <a:solidFill>
                    <a:srgbClr val="FFFFFF"/>
                  </a:solidFill>
                  <a:latin typeface="微软雅黑" pitchFamily="34" charset="-122"/>
                  <a:ea typeface="微软雅黑" pitchFamily="34" charset="-122"/>
                </a:rPr>
                <a:t>证券登记规则</a:t>
              </a:r>
              <a:r>
                <a:rPr lang="en-US" altLang="zh-CN" sz="1600" b="1" kern="0" dirty="0">
                  <a:solidFill>
                    <a:srgbClr val="FFFFFF"/>
                  </a:solidFill>
                  <a:latin typeface="微软雅黑" pitchFamily="34" charset="-122"/>
                  <a:ea typeface="微软雅黑" pitchFamily="34" charset="-122"/>
                </a:rPr>
                <a:t>》</a:t>
              </a:r>
            </a:p>
          </p:txBody>
        </p:sp>
      </p:grpSp>
      <p:grpSp>
        <p:nvGrpSpPr>
          <p:cNvPr id="48" name="橙色2"/>
          <p:cNvGrpSpPr/>
          <p:nvPr/>
        </p:nvGrpSpPr>
        <p:grpSpPr>
          <a:xfrm>
            <a:off x="2032172" y="2569301"/>
            <a:ext cx="1924050" cy="592138"/>
            <a:chOff x="2032174" y="2780308"/>
            <a:chExt cx="1924050" cy="592138"/>
          </a:xfrm>
        </p:grpSpPr>
        <p:sp>
          <p:nvSpPr>
            <p:cNvPr id="49"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2676FF">
                    <a:lumMod val="60000"/>
                    <a:lumOff val="40000"/>
                  </a:srgbClr>
                </a:gs>
                <a:gs pos="100000">
                  <a:srgbClr val="2676FF"/>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0"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alpha val="40000"/>
                  </a:srgbClr>
                </a:gs>
                <a:gs pos="100000">
                  <a:srgbClr val="FFFFFF">
                    <a:alpha val="0"/>
                  </a:srgbClr>
                </a:gs>
              </a:gsLst>
              <a:lin ang="5400000" scaled="1"/>
            </a:gra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1"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60000"/>
                    <a:lumOff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2"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050" b="1" kern="0" dirty="0">
                  <a:solidFill>
                    <a:srgbClr val="FFFFFF"/>
                  </a:solidFill>
                  <a:latin typeface="微软雅黑" pitchFamily="34" charset="-122"/>
                  <a:ea typeface="微软雅黑" pitchFamily="34" charset="-122"/>
                </a:rPr>
                <a:t>《</a:t>
              </a:r>
              <a:r>
                <a:rPr lang="zh-CN" altLang="en-US" sz="1050" b="1" kern="0" dirty="0">
                  <a:solidFill>
                    <a:srgbClr val="FFFFFF"/>
                  </a:solidFill>
                  <a:latin typeface="微软雅黑" pitchFamily="34" charset="-122"/>
                  <a:ea typeface="微软雅黑" pitchFamily="34" charset="-122"/>
                </a:rPr>
                <a:t>证券登记结算管理办法</a:t>
              </a:r>
              <a:r>
                <a:rPr lang="en-US" altLang="zh-CN" sz="1050" b="1" kern="0" dirty="0">
                  <a:solidFill>
                    <a:srgbClr val="FFFFFF"/>
                  </a:solidFill>
                  <a:latin typeface="微软雅黑" pitchFamily="34" charset="-122"/>
                  <a:ea typeface="微软雅黑" pitchFamily="34" charset="-122"/>
                </a:rPr>
                <a:t>》</a:t>
              </a:r>
              <a:endParaRPr lang="zh-CN" altLang="en-US" sz="1050" b="1" kern="0" dirty="0">
                <a:solidFill>
                  <a:srgbClr val="FFFFFF"/>
                </a:solidFill>
                <a:latin typeface="微软雅黑" pitchFamily="34" charset="-122"/>
                <a:ea typeface="微软雅黑" pitchFamily="34" charset="-122"/>
              </a:endParaRPr>
            </a:p>
          </p:txBody>
        </p:sp>
      </p:grpSp>
      <p:grpSp>
        <p:nvGrpSpPr>
          <p:cNvPr id="53" name="橙色1"/>
          <p:cNvGrpSpPr/>
          <p:nvPr/>
        </p:nvGrpSpPr>
        <p:grpSpPr>
          <a:xfrm>
            <a:off x="2440161" y="1598482"/>
            <a:ext cx="1130423" cy="962026"/>
            <a:chOff x="2440161" y="1818282"/>
            <a:chExt cx="1130423" cy="962026"/>
          </a:xfrm>
        </p:grpSpPr>
        <p:sp>
          <p:nvSpPr>
            <p:cNvPr id="54" name="AutoShape 6"/>
            <p:cNvSpPr>
              <a:spLocks noChangeArrowheads="1"/>
            </p:cNvSpPr>
            <p:nvPr/>
          </p:nvSpPr>
          <p:spPr bwMode="auto">
            <a:xfrm>
              <a:off x="2457746" y="1818282"/>
              <a:ext cx="1112838" cy="835025"/>
            </a:xfrm>
            <a:prstGeom prst="triangle">
              <a:avLst>
                <a:gd name="adj" fmla="val 50000"/>
              </a:avLst>
            </a:prstGeom>
            <a:gradFill rotWithShape="1">
              <a:gsLst>
                <a:gs pos="0">
                  <a:srgbClr val="2676FF">
                    <a:lumMod val="60000"/>
                    <a:lumOff val="40000"/>
                  </a:srgbClr>
                </a:gs>
                <a:gs pos="100000">
                  <a:srgbClr val="2676FF"/>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5"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56" name="Rectangle 17"/>
            <p:cNvSpPr>
              <a:spLocks noChangeArrowheads="1"/>
            </p:cNvSpPr>
            <p:nvPr/>
          </p:nvSpPr>
          <p:spPr bwMode="auto">
            <a:xfrm>
              <a:off x="2440161" y="2144944"/>
              <a:ext cx="1112838" cy="4556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lvl="0" algn="ctr" defTabSz="914400">
                <a:lnSpc>
                  <a:spcPct val="120000"/>
                </a:lnSpc>
                <a:defRPr/>
              </a:pPr>
              <a:r>
                <a:rPr lang="en-US" altLang="zh-CN" sz="1200" b="1" kern="0" dirty="0">
                  <a:solidFill>
                    <a:srgbClr val="FFFFFF"/>
                  </a:solidFill>
                  <a:latin typeface="微软雅黑" pitchFamily="34" charset="-122"/>
                  <a:ea typeface="微软雅黑" pitchFamily="34" charset="-122"/>
                </a:rPr>
                <a:t>《</a:t>
              </a:r>
              <a:r>
                <a:rPr lang="zh-CN" altLang="en-US" sz="1200" b="1" kern="0" dirty="0">
                  <a:solidFill>
                    <a:srgbClr val="FFFFFF"/>
                  </a:solidFill>
                  <a:latin typeface="微软雅黑" pitchFamily="34" charset="-122"/>
                  <a:ea typeface="微软雅黑" pitchFamily="34" charset="-122"/>
                </a:rPr>
                <a:t>证券法</a:t>
              </a:r>
              <a:r>
                <a:rPr lang="en-US" altLang="zh-CN" sz="1200" b="1" kern="0" dirty="0">
                  <a:solidFill>
                    <a:srgbClr val="FFFFFF"/>
                  </a:solidFill>
                  <a:latin typeface="微软雅黑" pitchFamily="34" charset="-122"/>
                  <a:ea typeface="微软雅黑" pitchFamily="34" charset="-122"/>
                </a:rPr>
                <a:t>》</a:t>
              </a:r>
              <a:endParaRPr lang="zh-CN" altLang="en-US" sz="1200" b="1" kern="0" dirty="0">
                <a:solidFill>
                  <a:srgbClr val="FFFFFF"/>
                </a:solidFill>
                <a:latin typeface="微软雅黑" pitchFamily="34" charset="-122"/>
                <a:ea typeface="微软雅黑" pitchFamily="34" charset="-122"/>
              </a:endParaRPr>
            </a:p>
          </p:txBody>
        </p:sp>
      </p:grpSp>
      <p:sp>
        <p:nvSpPr>
          <p:cNvPr id="57" name="矩形 56"/>
          <p:cNvSpPr/>
          <p:nvPr/>
        </p:nvSpPr>
        <p:spPr>
          <a:xfrm>
            <a:off x="474785" y="114275"/>
            <a:ext cx="452742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权益分派业务依据有哪些？</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
        <p:nvSpPr>
          <p:cNvPr id="59" name="页脚占位符 58"/>
          <p:cNvSpPr>
            <a:spLocks noGrp="1"/>
          </p:cNvSpPr>
          <p:nvPr>
            <p:ph type="ftr" sz="quarter" idx="11"/>
          </p:nvPr>
        </p:nvSpPr>
        <p:spPr/>
        <p:txBody>
          <a:bodyPr/>
          <a:lstStyle/>
          <a:p>
            <a:pPr>
              <a:defRPr/>
            </a:pPr>
            <a:r>
              <a:rPr lang="en-US" altLang="zh-CN" dirty="0" smtClean="0"/>
              <a:t>25</a:t>
            </a:r>
            <a:endParaRPr lang="en-US" altLang="zh-CN" dirty="0"/>
          </a:p>
        </p:txBody>
      </p:sp>
    </p:spTree>
    <p:extLst>
      <p:ext uri="{BB962C8B-B14F-4D97-AF65-F5344CB8AC3E}">
        <p14:creationId xmlns="" xmlns:p14="http://schemas.microsoft.com/office/powerpoint/2010/main" val="339733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xit" presetSubtype="0" fill="hold" nodeType="withEffect">
                                  <p:stCondLst>
                                    <p:cond delay="0"/>
                                  </p:stCondLst>
                                  <p:childTnLst>
                                    <p:animEffect transition="out" filter="fade">
                                      <p:cBhvr>
                                        <p:cTn id="9" dur="500"/>
                                        <p:tgtEl>
                                          <p:spTgt spid="33"/>
                                        </p:tgtEl>
                                      </p:cBhvr>
                                    </p:animEffect>
                                    <p:set>
                                      <p:cBhvr>
                                        <p:cTn id="10" dur="1" fill="hold">
                                          <p:stCondLst>
                                            <p:cond delay="499"/>
                                          </p:stCondLst>
                                        </p:cTn>
                                        <p:tgtEl>
                                          <p:spTgt spid="33"/>
                                        </p:tgtEl>
                                        <p:attrNameLst>
                                          <p:attrName>style.visibility</p:attrName>
                                        </p:attrNameLst>
                                      </p:cBhvr>
                                      <p:to>
                                        <p:strVal val="hidden"/>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500"/>
                                        <p:tgtEl>
                                          <p:spTgt spid="2"/>
                                        </p:tgtEl>
                                      </p:cBhvr>
                                    </p:animEffect>
                                    <p:set>
                                      <p:cBhvr>
                                        <p:cTn id="19" dur="1" fill="hold">
                                          <p:stCondLst>
                                            <p:cond delay="499"/>
                                          </p:stCondLst>
                                        </p:cTn>
                                        <p:tgtEl>
                                          <p:spTgt spid="2"/>
                                        </p:tgtEl>
                                        <p:attrNameLst>
                                          <p:attrName>style.visibility</p:attrName>
                                        </p:attrNameLst>
                                      </p:cBhvr>
                                      <p:to>
                                        <p:strVal val="hidden"/>
                                      </p:to>
                                    </p:set>
                                  </p:childTnLst>
                                </p:cTn>
                              </p:par>
                            </p:childTnLst>
                          </p:cTn>
                        </p:par>
                        <p:par>
                          <p:cTn id="20" fill="hold">
                            <p:stCondLst>
                              <p:cond delay="500"/>
                            </p:stCondLst>
                            <p:childTnLst>
                              <p:par>
                                <p:cTn id="21" presetID="10" presetClass="exit" presetSubtype="0" fill="hold" nodeType="afterEffect">
                                  <p:stCondLst>
                                    <p:cond delay="0"/>
                                  </p:stCondLst>
                                  <p:childTnLst>
                                    <p:animEffect transition="out" filter="fade">
                                      <p:cBhvr>
                                        <p:cTn id="22" dur="500"/>
                                        <p:tgtEl>
                                          <p:spTgt spid="53"/>
                                        </p:tgtEl>
                                      </p:cBhvr>
                                    </p:animEffect>
                                    <p:set>
                                      <p:cBhvr>
                                        <p:cTn id="23" dur="1" fill="hold">
                                          <p:stCondLst>
                                            <p:cond delay="499"/>
                                          </p:stCondLst>
                                        </p:cTn>
                                        <p:tgtEl>
                                          <p:spTgt spid="53"/>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par>
                                <p:cTn id="30" presetID="10" presetClass="exit" presetSubtype="0" fill="hold" nodeType="withEffect">
                                  <p:stCondLst>
                                    <p:cond delay="0"/>
                                  </p:stCondLst>
                                  <p:childTnLst>
                                    <p:animEffect transition="out" filter="fade">
                                      <p:cBhvr>
                                        <p:cTn id="31" dur="500"/>
                                        <p:tgtEl>
                                          <p:spTgt spid="28"/>
                                        </p:tgtEl>
                                      </p:cBhvr>
                                    </p:animEffect>
                                    <p:set>
                                      <p:cBhvr>
                                        <p:cTn id="32" dur="1" fill="hold">
                                          <p:stCondLst>
                                            <p:cond delay="499"/>
                                          </p:stCondLst>
                                        </p:cTn>
                                        <p:tgtEl>
                                          <p:spTgt spid="28"/>
                                        </p:tgtEl>
                                        <p:attrNameLst>
                                          <p:attrName>style.visibility</p:attrName>
                                        </p:attrNameLst>
                                      </p:cBhvr>
                                      <p:to>
                                        <p:strVal val="hidden"/>
                                      </p:to>
                                    </p:se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xit" presetSubtype="2" fill="hold" nodeType="clickEffect">
                                  <p:stCondLst>
                                    <p:cond delay="0"/>
                                  </p:stCondLst>
                                  <p:childTnLst>
                                    <p:animEffect transition="out" filter="wipe(right)">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500"/>
                                        <p:tgtEl>
                                          <p:spTgt spid="48"/>
                                        </p:tgtEl>
                                      </p:cBhvr>
                                    </p:animEffect>
                                    <p:set>
                                      <p:cBhvr>
                                        <p:cTn id="45" dur="1" fill="hold">
                                          <p:stCondLst>
                                            <p:cond delay="499"/>
                                          </p:stCondLst>
                                        </p:cTn>
                                        <p:tgtEl>
                                          <p:spTgt spid="48"/>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10" presetClass="exit" presetSubtype="0" fill="hold" nodeType="withEffect">
                                  <p:stCondLst>
                                    <p:cond delay="0"/>
                                  </p:stCondLst>
                                  <p:childTnLst>
                                    <p:animEffect transition="out" filter="fade">
                                      <p:cBhvr>
                                        <p:cTn id="53" dur="500"/>
                                        <p:tgtEl>
                                          <p:spTgt spid="23"/>
                                        </p:tgtEl>
                                      </p:cBhvr>
                                    </p:animEffect>
                                    <p:set>
                                      <p:cBhvr>
                                        <p:cTn id="54" dur="1" fill="hold">
                                          <p:stCondLst>
                                            <p:cond delay="499"/>
                                          </p:stCondLst>
                                        </p:cTn>
                                        <p:tgtEl>
                                          <p:spTgt spid="23"/>
                                        </p:tgtEl>
                                        <p:attrNameLst>
                                          <p:attrName>style.visibility</p:attrName>
                                        </p:attrNameLst>
                                      </p:cBhvr>
                                      <p:to>
                                        <p:strVal val="hidden"/>
                                      </p:to>
                                    </p:se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xit" presetSubtype="2" fill="hold" nodeType="clickEffect">
                                  <p:stCondLst>
                                    <p:cond delay="0"/>
                                  </p:stCondLst>
                                  <p:childTnLst>
                                    <p:animEffect transition="out" filter="wipe(right)">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childTnLst>
                          </p:cTn>
                        </p:par>
                        <p:par>
                          <p:cTn id="64" fill="hold">
                            <p:stCondLst>
                              <p:cond delay="500"/>
                            </p:stCondLst>
                            <p:childTnLst>
                              <p:par>
                                <p:cTn id="65" presetID="10" presetClass="exit" presetSubtype="0" fill="hold" nodeType="afterEffect">
                                  <p:stCondLst>
                                    <p:cond delay="0"/>
                                  </p:stCondLst>
                                  <p:childTnLst>
                                    <p:animEffect transition="out" filter="fade">
                                      <p:cBhvr>
                                        <p:cTn id="66" dur="500"/>
                                        <p:tgtEl>
                                          <p:spTgt spid="43"/>
                                        </p:tgtEl>
                                      </p:cBhvr>
                                    </p:animEffect>
                                    <p:set>
                                      <p:cBhvr>
                                        <p:cTn id="67" dur="1" fill="hold">
                                          <p:stCondLst>
                                            <p:cond delay="499"/>
                                          </p:stCondLst>
                                        </p:cTn>
                                        <p:tgtEl>
                                          <p:spTgt spid="43"/>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xit" presetSubtype="0" fill="hold" nodeType="withEffect">
                                  <p:stCondLst>
                                    <p:cond delay="0"/>
                                  </p:stCondLst>
                                  <p:childTnLst>
                                    <p:animEffect transition="out" filter="fade">
                                      <p:cBhvr>
                                        <p:cTn id="75" dur="500"/>
                                        <p:tgtEl>
                                          <p:spTgt spid="18"/>
                                        </p:tgtEl>
                                      </p:cBhvr>
                                    </p:animEffect>
                                    <p:set>
                                      <p:cBhvr>
                                        <p:cTn id="76" dur="1" fill="hold">
                                          <p:stCondLst>
                                            <p:cond delay="499"/>
                                          </p:stCondLst>
                                        </p:cTn>
                                        <p:tgtEl>
                                          <p:spTgt spid="18"/>
                                        </p:tgtEl>
                                        <p:attrNameLst>
                                          <p:attrName>style.visibility</p:attrName>
                                        </p:attrNameLst>
                                      </p:cBhvr>
                                      <p:to>
                                        <p:strVal val="hidden"/>
                                      </p:to>
                                    </p:set>
                                  </p:childTnLst>
                                </p:cTn>
                              </p:par>
                            </p:childTnLst>
                          </p:cTn>
                        </p:par>
                        <p:par>
                          <p:cTn id="77" fill="hold">
                            <p:stCondLst>
                              <p:cond delay="1000"/>
                            </p:stCondLst>
                            <p:childTnLst>
                              <p:par>
                                <p:cTn id="78" presetID="22" presetClass="entr" presetSubtype="8" fill="hold"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26</a:t>
            </a:r>
            <a:endParaRPr lang="en-US" altLang="zh-CN" dirty="0"/>
          </a:p>
        </p:txBody>
      </p:sp>
      <p:graphicFrame>
        <p:nvGraphicFramePr>
          <p:cNvPr id="3" name="图示 2"/>
          <p:cNvGraphicFramePr/>
          <p:nvPr>
            <p:extLst>
              <p:ext uri="{D42A27DB-BD31-4B8C-83A1-F6EECF244321}">
                <p14:modId xmlns="" xmlns:p14="http://schemas.microsoft.com/office/powerpoint/2010/main" val="1674398503"/>
              </p:ext>
            </p:extLst>
          </p:nvPr>
        </p:nvGraphicFramePr>
        <p:xfrm>
          <a:off x="667791" y="1201401"/>
          <a:ext cx="4500594"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702567" y="1263412"/>
            <a:ext cx="2928958" cy="4768678"/>
          </a:xfrm>
          <a:prstGeom prst="rect">
            <a:avLst/>
          </a:prstGeom>
          <a:noFill/>
        </p:spPr>
        <p:txBody>
          <a:bodyPr wrap="square" rtlCol="0">
            <a:spAutoFit/>
          </a:bodyPr>
          <a:lstStyle/>
          <a:p>
            <a:pPr>
              <a:lnSpc>
                <a:spcPct val="150000"/>
              </a:lnSpc>
            </a:pPr>
            <a:r>
              <a:rPr lang="en-US" altLang="zh-CN" sz="1200" dirty="0">
                <a:solidFill>
                  <a:srgbClr val="4D4D4D"/>
                </a:solidFill>
                <a:latin typeface="微软雅黑" panose="020B0503020204020204" pitchFamily="34" charset="-122"/>
                <a:ea typeface="微软雅黑" panose="020B0503020204020204" pitchFamily="34" charset="-122"/>
              </a:rPr>
              <a:t>Q</a:t>
            </a:r>
            <a:r>
              <a:rPr lang="zh-CN" altLang="en-US" sz="1200" dirty="0">
                <a:solidFill>
                  <a:srgbClr val="4D4D4D"/>
                </a:solidFill>
                <a:latin typeface="微软雅黑" panose="020B0503020204020204" pitchFamily="34" charset="-122"/>
                <a:ea typeface="微软雅黑" panose="020B0503020204020204" pitchFamily="34" charset="-122"/>
              </a:rPr>
              <a:t>：若投资者在</a:t>
            </a:r>
            <a:r>
              <a:rPr lang="en-US" altLang="zh-CN" sz="1200" dirty="0">
                <a:solidFill>
                  <a:srgbClr val="4D4D4D"/>
                </a:solidFill>
                <a:latin typeface="微软雅黑" panose="020B0503020204020204" pitchFamily="34" charset="-122"/>
                <a:ea typeface="微软雅黑" panose="020B0503020204020204" pitchFamily="34" charset="-122"/>
              </a:rPr>
              <a:t>R+1</a:t>
            </a:r>
            <a:r>
              <a:rPr lang="zh-CN" altLang="en-US" sz="1200" dirty="0">
                <a:solidFill>
                  <a:srgbClr val="4D4D4D"/>
                </a:solidFill>
                <a:latin typeface="微软雅黑" panose="020B0503020204020204" pitchFamily="34" charset="-122"/>
                <a:ea typeface="微软雅黑" panose="020B0503020204020204" pitchFamily="34" charset="-122"/>
              </a:rPr>
              <a:t>日（</a:t>
            </a:r>
            <a:r>
              <a:rPr lang="en-US" altLang="zh-CN" sz="1200" dirty="0">
                <a:solidFill>
                  <a:srgbClr val="4D4D4D"/>
                </a:solidFill>
                <a:latin typeface="微软雅黑" panose="020B0503020204020204" pitchFamily="34" charset="-122"/>
                <a:ea typeface="微软雅黑" panose="020B0503020204020204" pitchFamily="34" charset="-122"/>
              </a:rPr>
              <a:t>R</a:t>
            </a:r>
            <a:r>
              <a:rPr lang="zh-CN" altLang="en-US" sz="1200" dirty="0">
                <a:solidFill>
                  <a:srgbClr val="4D4D4D"/>
                </a:solidFill>
                <a:latin typeface="微软雅黑" panose="020B0503020204020204" pitchFamily="34" charset="-122"/>
                <a:ea typeface="微软雅黑" panose="020B0503020204020204" pitchFamily="34" charset="-122"/>
              </a:rPr>
              <a:t>日为股权登记日）反映未收到现金红利，应当如何处理？</a:t>
            </a:r>
            <a:endParaRPr lang="en-US" altLang="zh-CN" sz="1200" dirty="0">
              <a:solidFill>
                <a:srgbClr val="4D4D4D"/>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srgbClr val="4D4D4D"/>
              </a:solidFill>
              <a:latin typeface="微软雅黑" panose="020B0503020204020204" pitchFamily="34" charset="-122"/>
              <a:ea typeface="微软雅黑" panose="020B0503020204020204" pitchFamily="34" charset="-122"/>
            </a:endParaRPr>
          </a:p>
          <a:p>
            <a:pPr>
              <a:lnSpc>
                <a:spcPct val="150000"/>
              </a:lnSpc>
            </a:pPr>
            <a:r>
              <a:rPr lang="en-US" altLang="zh-CN" sz="1200" dirty="0">
                <a:solidFill>
                  <a:srgbClr val="4D4D4D"/>
                </a:solidFill>
                <a:latin typeface="微软雅黑" panose="020B0503020204020204" pitchFamily="34" charset="-122"/>
                <a:ea typeface="微软雅黑" panose="020B0503020204020204" pitchFamily="34" charset="-122"/>
              </a:rPr>
              <a:t>A</a:t>
            </a:r>
            <a:r>
              <a:rPr lang="zh-CN" altLang="en-US" sz="1200" dirty="0">
                <a:solidFill>
                  <a:srgbClr val="4D4D4D"/>
                </a:solidFill>
                <a:latin typeface="微软雅黑" panose="020B0503020204020204" pitchFamily="34" charset="-122"/>
                <a:ea typeface="微软雅黑" panose="020B0503020204020204" pitchFamily="34" charset="-122"/>
              </a:rPr>
              <a:t>：一般而言，中国结算在</a:t>
            </a:r>
            <a:r>
              <a:rPr lang="en-US" altLang="zh-CN" sz="1200" dirty="0">
                <a:solidFill>
                  <a:srgbClr val="4D4D4D"/>
                </a:solidFill>
                <a:latin typeface="微软雅黑" panose="020B0503020204020204" pitchFamily="34" charset="-122"/>
                <a:ea typeface="微软雅黑" panose="020B0503020204020204" pitchFamily="34" charset="-122"/>
              </a:rPr>
              <a:t>R+1</a:t>
            </a:r>
            <a:r>
              <a:rPr lang="zh-CN" altLang="en-US" sz="1200" dirty="0">
                <a:solidFill>
                  <a:srgbClr val="4D4D4D"/>
                </a:solidFill>
                <a:latin typeface="微软雅黑" panose="020B0503020204020204" pitchFamily="34" charset="-122"/>
                <a:ea typeface="微软雅黑" panose="020B0503020204020204" pitchFamily="34" charset="-122"/>
              </a:rPr>
              <a:t>日开市前将现金红利</a:t>
            </a:r>
            <a:r>
              <a:rPr lang="zh-CN" altLang="en-US" sz="1200" b="1" dirty="0">
                <a:solidFill>
                  <a:srgbClr val="4D4D4D"/>
                </a:solidFill>
                <a:latin typeface="微软雅黑" panose="020B0503020204020204" pitchFamily="34" charset="-122"/>
                <a:ea typeface="微软雅黑" panose="020B0503020204020204" pitchFamily="34" charset="-122"/>
              </a:rPr>
              <a:t>资金</a:t>
            </a:r>
            <a:r>
              <a:rPr lang="zh-CN" altLang="en-US" sz="1200" dirty="0">
                <a:solidFill>
                  <a:srgbClr val="4D4D4D"/>
                </a:solidFill>
                <a:latin typeface="微软雅黑" panose="020B0503020204020204" pitchFamily="34" charset="-122"/>
                <a:ea typeface="微软雅黑" panose="020B0503020204020204" pitchFamily="34" charset="-122"/>
              </a:rPr>
              <a:t>划转至各托管券商的备付金账户，再由托管券商发放至各投资者资金账户。（</a:t>
            </a:r>
            <a:r>
              <a:rPr lang="zh-CN" altLang="en-US" sz="1200" b="1" dirty="0">
                <a:solidFill>
                  <a:srgbClr val="4D4D4D"/>
                </a:solidFill>
                <a:latin typeface="微软雅黑" panose="020B0503020204020204" pitchFamily="34" charset="-122"/>
                <a:ea typeface="微软雅黑" panose="020B0503020204020204" pitchFamily="34" charset="-122"/>
              </a:rPr>
              <a:t>分级结算</a:t>
            </a:r>
            <a:r>
              <a:rPr lang="zh-CN" altLang="en-US" sz="1200" dirty="0">
                <a:solidFill>
                  <a:srgbClr val="4D4D4D"/>
                </a:solidFill>
                <a:latin typeface="微软雅黑" panose="020B0503020204020204" pitchFamily="34" charset="-122"/>
                <a:ea typeface="微软雅黑" panose="020B0503020204020204" pitchFamily="34" charset="-122"/>
              </a:rPr>
              <a:t>）</a:t>
            </a:r>
            <a:endParaRPr lang="en-US" altLang="zh-CN" sz="1200" dirty="0">
              <a:solidFill>
                <a:srgbClr val="4D4D4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4D4D4D"/>
                </a:solidFill>
                <a:latin typeface="微软雅黑" panose="020B0503020204020204" pitchFamily="34" charset="-122"/>
                <a:ea typeface="微软雅黑" panose="020B0503020204020204" pitchFamily="34" charset="-122"/>
              </a:rPr>
              <a:t>投资者在</a:t>
            </a:r>
            <a:r>
              <a:rPr lang="en-US" altLang="zh-CN" sz="1200" dirty="0">
                <a:solidFill>
                  <a:srgbClr val="4D4D4D"/>
                </a:solidFill>
                <a:latin typeface="微软雅黑" panose="020B0503020204020204" pitchFamily="34" charset="-122"/>
                <a:ea typeface="微软雅黑" panose="020B0503020204020204" pitchFamily="34" charset="-122"/>
              </a:rPr>
              <a:t>R+1</a:t>
            </a:r>
            <a:r>
              <a:rPr lang="zh-CN" altLang="en-US" sz="1200" dirty="0">
                <a:solidFill>
                  <a:srgbClr val="4D4D4D"/>
                </a:solidFill>
                <a:latin typeface="微软雅黑" panose="020B0503020204020204" pitchFamily="34" charset="-122"/>
                <a:ea typeface="微软雅黑" panose="020B0503020204020204" pitchFamily="34" charset="-122"/>
              </a:rPr>
              <a:t>日未收到现金红利的，应当先联系托管券商核实情况；仍不能解决的，由托管券商咨询中国结算。</a:t>
            </a:r>
            <a:endParaRPr lang="en-US" altLang="zh-CN" sz="1200" dirty="0">
              <a:solidFill>
                <a:srgbClr val="4D4D4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4D4D4D"/>
                </a:solidFill>
                <a:latin typeface="微软雅黑" panose="020B0503020204020204" pitchFamily="34" charset="-122"/>
                <a:ea typeface="微软雅黑" panose="020B0503020204020204" pitchFamily="34" charset="-122"/>
              </a:rPr>
              <a:t>实际上，造成此种情况的原因可能为：</a:t>
            </a:r>
            <a:endParaRPr lang="en-US" altLang="zh-CN" sz="1200" dirty="0">
              <a:solidFill>
                <a:srgbClr val="4D4D4D"/>
              </a:solidFill>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n"/>
            </a:pPr>
            <a:r>
              <a:rPr lang="zh-CN" altLang="en-US"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rPr>
              <a:t>股东所持股份存在质押或司法冻结。</a:t>
            </a:r>
            <a:endParaRPr lang="en-US" altLang="zh-CN"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rPr>
              <a:t>若无股份质押冻结情况，可联系该股东的开户券商了解情况。</a:t>
            </a:r>
            <a:endParaRPr lang="en-US" altLang="zh-CN"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rPr>
              <a:t>挂牌公司申报的股东托管单元有误，应联系相关券商营业部。</a:t>
            </a:r>
            <a:endParaRPr lang="en-US" altLang="zh-CN"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endParaRPr>
          </a:p>
          <a:p>
            <a:pPr marL="171450" indent="-171450">
              <a:lnSpc>
                <a:spcPct val="150000"/>
              </a:lnSpc>
              <a:buFont typeface="Wingdings" panose="05000000000000000000" pitchFamily="2" charset="2"/>
              <a:buChar char="n"/>
            </a:pPr>
            <a:r>
              <a:rPr lang="zh-CN" altLang="en-US" sz="1200" b="1" dirty="0">
                <a:solidFill>
                  <a:srgbClr val="4D4D4D"/>
                </a:solidFill>
                <a:latin typeface="微软雅黑" panose="020B0503020204020204" pitchFamily="34" charset="-122"/>
                <a:ea typeface="微软雅黑" panose="020B0503020204020204" pitchFamily="34" charset="-122"/>
                <a:sym typeface="Calibri" panose="020F0502020204030204" pitchFamily="34" charset="0"/>
              </a:rPr>
              <a:t>股东证券账户未开通新三板交易权限。</a:t>
            </a:r>
          </a:p>
        </p:txBody>
      </p:sp>
      <p:sp>
        <p:nvSpPr>
          <p:cNvPr id="6" name="矩形 5">
            <a:extLst>
              <a:ext uri="{FF2B5EF4-FFF2-40B4-BE49-F238E27FC236}">
                <a16:creationId xmlns="" xmlns:a16="http://schemas.microsoft.com/office/drawing/2014/main" id="{163FDC52-4509-4D96-9E37-37DC388731E5}"/>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权益分派实施过程中涉及相关方</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浅色箭头5"/>
          <p:cNvSpPr>
            <a:spLocks noChangeAspect="1"/>
          </p:cNvSpPr>
          <p:nvPr/>
        </p:nvSpPr>
        <p:spPr bwMode="auto">
          <a:xfrm>
            <a:off x="2782069" y="2643108"/>
            <a:ext cx="1048378" cy="1738191"/>
          </a:xfrm>
          <a:custGeom>
            <a:avLst/>
            <a:gdLst>
              <a:gd name="T0" fmla="*/ 384 w 750"/>
              <a:gd name="T1" fmla="*/ 899 h 1243"/>
              <a:gd name="T2" fmla="*/ 185 w 750"/>
              <a:gd name="T3" fmla="*/ 1225 h 1243"/>
              <a:gd name="T4" fmla="*/ 163 w 750"/>
              <a:gd name="T5" fmla="*/ 1187 h 1243"/>
              <a:gd name="T6" fmla="*/ 142 w 750"/>
              <a:gd name="T7" fmla="*/ 1149 h 1243"/>
              <a:gd name="T8" fmla="*/ 123 w 750"/>
              <a:gd name="T9" fmla="*/ 1108 h 1243"/>
              <a:gd name="T10" fmla="*/ 96 w 750"/>
              <a:gd name="T11" fmla="*/ 1048 h 1243"/>
              <a:gd name="T12" fmla="*/ 79 w 750"/>
              <a:gd name="T13" fmla="*/ 1007 h 1243"/>
              <a:gd name="T14" fmla="*/ 58 w 750"/>
              <a:gd name="T15" fmla="*/ 943 h 1243"/>
              <a:gd name="T16" fmla="*/ 45 w 750"/>
              <a:gd name="T17" fmla="*/ 901 h 1243"/>
              <a:gd name="T18" fmla="*/ 34 w 750"/>
              <a:gd name="T19" fmla="*/ 858 h 1243"/>
              <a:gd name="T20" fmla="*/ 25 w 750"/>
              <a:gd name="T21" fmla="*/ 814 h 1243"/>
              <a:gd name="T22" fmla="*/ 17 w 750"/>
              <a:gd name="T23" fmla="*/ 768 h 1243"/>
              <a:gd name="T24" fmla="*/ 10 w 750"/>
              <a:gd name="T25" fmla="*/ 723 h 1243"/>
              <a:gd name="T26" fmla="*/ 5 w 750"/>
              <a:gd name="T27" fmla="*/ 678 h 1243"/>
              <a:gd name="T28" fmla="*/ 2 w 750"/>
              <a:gd name="T29" fmla="*/ 631 h 1243"/>
              <a:gd name="T30" fmla="*/ 0 w 750"/>
              <a:gd name="T31" fmla="*/ 562 h 1243"/>
              <a:gd name="T32" fmla="*/ 1 w 750"/>
              <a:gd name="T33" fmla="*/ 507 h 1243"/>
              <a:gd name="T34" fmla="*/ 5 w 750"/>
              <a:gd name="T35" fmla="*/ 452 h 1243"/>
              <a:gd name="T36" fmla="*/ 13 w 750"/>
              <a:gd name="T37" fmla="*/ 381 h 1243"/>
              <a:gd name="T38" fmla="*/ 21 w 750"/>
              <a:gd name="T39" fmla="*/ 328 h 1243"/>
              <a:gd name="T40" fmla="*/ 32 w 750"/>
              <a:gd name="T41" fmla="*/ 275 h 1243"/>
              <a:gd name="T42" fmla="*/ 40 w 750"/>
              <a:gd name="T43" fmla="*/ 241 h 1243"/>
              <a:gd name="T44" fmla="*/ 60 w 750"/>
              <a:gd name="T45" fmla="*/ 174 h 1243"/>
              <a:gd name="T46" fmla="*/ 83 w 750"/>
              <a:gd name="T47" fmla="*/ 108 h 1243"/>
              <a:gd name="T48" fmla="*/ 103 w 750"/>
              <a:gd name="T49" fmla="*/ 60 h 1243"/>
              <a:gd name="T50" fmla="*/ 124 w 750"/>
              <a:gd name="T51" fmla="*/ 13 h 1243"/>
              <a:gd name="T52" fmla="*/ 680 w 750"/>
              <a:gd name="T53" fmla="*/ 330 h 1243"/>
              <a:gd name="T54" fmla="*/ 670 w 750"/>
              <a:gd name="T55" fmla="*/ 357 h 1243"/>
              <a:gd name="T56" fmla="*/ 661 w 750"/>
              <a:gd name="T57" fmla="*/ 384 h 1243"/>
              <a:gd name="T58" fmla="*/ 654 w 750"/>
              <a:gd name="T59" fmla="*/ 413 h 1243"/>
              <a:gd name="T60" fmla="*/ 648 w 750"/>
              <a:gd name="T61" fmla="*/ 441 h 1243"/>
              <a:gd name="T62" fmla="*/ 643 w 750"/>
              <a:gd name="T63" fmla="*/ 471 h 1243"/>
              <a:gd name="T64" fmla="*/ 640 w 750"/>
              <a:gd name="T65" fmla="*/ 501 h 1243"/>
              <a:gd name="T66" fmla="*/ 637 w 750"/>
              <a:gd name="T67" fmla="*/ 531 h 1243"/>
              <a:gd name="T68" fmla="*/ 637 w 750"/>
              <a:gd name="T69" fmla="*/ 587 h 1243"/>
              <a:gd name="T70" fmla="*/ 641 w 750"/>
              <a:gd name="T71" fmla="*/ 636 h 1243"/>
              <a:gd name="T72" fmla="*/ 649 w 750"/>
              <a:gd name="T73" fmla="*/ 685 h 1243"/>
              <a:gd name="T74" fmla="*/ 654 w 750"/>
              <a:gd name="T75" fmla="*/ 709 h 1243"/>
              <a:gd name="T76" fmla="*/ 660 w 750"/>
              <a:gd name="T77" fmla="*/ 733 h 1243"/>
              <a:gd name="T78" fmla="*/ 674 w 750"/>
              <a:gd name="T79" fmla="*/ 779 h 1243"/>
              <a:gd name="T80" fmla="*/ 692 w 750"/>
              <a:gd name="T81" fmla="*/ 824 h 1243"/>
              <a:gd name="T82" fmla="*/ 713 w 750"/>
              <a:gd name="T83" fmla="*/ 867 h 1243"/>
              <a:gd name="T84" fmla="*/ 737 w 750"/>
              <a:gd name="T85" fmla="*/ 907 h 1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0" h="1243">
                <a:moveTo>
                  <a:pt x="750" y="927"/>
                </a:moveTo>
                <a:lnTo>
                  <a:pt x="384" y="899"/>
                </a:lnTo>
                <a:lnTo>
                  <a:pt x="196" y="1243"/>
                </a:lnTo>
                <a:lnTo>
                  <a:pt x="185" y="1225"/>
                </a:lnTo>
                <a:lnTo>
                  <a:pt x="174" y="1206"/>
                </a:lnTo>
                <a:lnTo>
                  <a:pt x="163" y="1187"/>
                </a:lnTo>
                <a:lnTo>
                  <a:pt x="152" y="1168"/>
                </a:lnTo>
                <a:lnTo>
                  <a:pt x="142" y="1149"/>
                </a:lnTo>
                <a:lnTo>
                  <a:pt x="132" y="1129"/>
                </a:lnTo>
                <a:lnTo>
                  <a:pt x="123" y="1108"/>
                </a:lnTo>
                <a:lnTo>
                  <a:pt x="114" y="1089"/>
                </a:lnTo>
                <a:lnTo>
                  <a:pt x="96" y="1048"/>
                </a:lnTo>
                <a:lnTo>
                  <a:pt x="88" y="1028"/>
                </a:lnTo>
                <a:lnTo>
                  <a:pt x="79" y="1007"/>
                </a:lnTo>
                <a:lnTo>
                  <a:pt x="65" y="966"/>
                </a:lnTo>
                <a:lnTo>
                  <a:pt x="58" y="943"/>
                </a:lnTo>
                <a:lnTo>
                  <a:pt x="51" y="922"/>
                </a:lnTo>
                <a:lnTo>
                  <a:pt x="45" y="901"/>
                </a:lnTo>
                <a:lnTo>
                  <a:pt x="40" y="879"/>
                </a:lnTo>
                <a:lnTo>
                  <a:pt x="34" y="858"/>
                </a:lnTo>
                <a:lnTo>
                  <a:pt x="29" y="836"/>
                </a:lnTo>
                <a:lnTo>
                  <a:pt x="25" y="814"/>
                </a:lnTo>
                <a:lnTo>
                  <a:pt x="20" y="791"/>
                </a:lnTo>
                <a:lnTo>
                  <a:pt x="17" y="768"/>
                </a:lnTo>
                <a:lnTo>
                  <a:pt x="13" y="746"/>
                </a:lnTo>
                <a:lnTo>
                  <a:pt x="10" y="723"/>
                </a:lnTo>
                <a:lnTo>
                  <a:pt x="8" y="701"/>
                </a:lnTo>
                <a:lnTo>
                  <a:pt x="5" y="678"/>
                </a:lnTo>
                <a:lnTo>
                  <a:pt x="3" y="655"/>
                </a:lnTo>
                <a:lnTo>
                  <a:pt x="2" y="631"/>
                </a:lnTo>
                <a:lnTo>
                  <a:pt x="1" y="608"/>
                </a:lnTo>
                <a:lnTo>
                  <a:pt x="0" y="562"/>
                </a:lnTo>
                <a:lnTo>
                  <a:pt x="1" y="525"/>
                </a:lnTo>
                <a:lnTo>
                  <a:pt x="1" y="507"/>
                </a:lnTo>
                <a:lnTo>
                  <a:pt x="2" y="489"/>
                </a:lnTo>
                <a:lnTo>
                  <a:pt x="5" y="452"/>
                </a:lnTo>
                <a:lnTo>
                  <a:pt x="8" y="416"/>
                </a:lnTo>
                <a:lnTo>
                  <a:pt x="13" y="381"/>
                </a:lnTo>
                <a:lnTo>
                  <a:pt x="18" y="346"/>
                </a:lnTo>
                <a:lnTo>
                  <a:pt x="21" y="328"/>
                </a:lnTo>
                <a:lnTo>
                  <a:pt x="25" y="310"/>
                </a:lnTo>
                <a:lnTo>
                  <a:pt x="32" y="275"/>
                </a:lnTo>
                <a:lnTo>
                  <a:pt x="36" y="258"/>
                </a:lnTo>
                <a:lnTo>
                  <a:pt x="40" y="241"/>
                </a:lnTo>
                <a:lnTo>
                  <a:pt x="49" y="208"/>
                </a:lnTo>
                <a:lnTo>
                  <a:pt x="60" y="174"/>
                </a:lnTo>
                <a:lnTo>
                  <a:pt x="70" y="140"/>
                </a:lnTo>
                <a:lnTo>
                  <a:pt x="83" y="108"/>
                </a:lnTo>
                <a:lnTo>
                  <a:pt x="96" y="76"/>
                </a:lnTo>
                <a:lnTo>
                  <a:pt x="103" y="60"/>
                </a:lnTo>
                <a:lnTo>
                  <a:pt x="109" y="44"/>
                </a:lnTo>
                <a:lnTo>
                  <a:pt x="124" y="13"/>
                </a:lnTo>
                <a:lnTo>
                  <a:pt x="506" y="0"/>
                </a:lnTo>
                <a:lnTo>
                  <a:pt x="680" y="330"/>
                </a:lnTo>
                <a:lnTo>
                  <a:pt x="675" y="343"/>
                </a:lnTo>
                <a:lnTo>
                  <a:pt x="670" y="357"/>
                </a:lnTo>
                <a:lnTo>
                  <a:pt x="665" y="370"/>
                </a:lnTo>
                <a:lnTo>
                  <a:pt x="661" y="384"/>
                </a:lnTo>
                <a:lnTo>
                  <a:pt x="657" y="398"/>
                </a:lnTo>
                <a:lnTo>
                  <a:pt x="654" y="413"/>
                </a:lnTo>
                <a:lnTo>
                  <a:pt x="651" y="427"/>
                </a:lnTo>
                <a:lnTo>
                  <a:pt x="648" y="441"/>
                </a:lnTo>
                <a:lnTo>
                  <a:pt x="645" y="456"/>
                </a:lnTo>
                <a:lnTo>
                  <a:pt x="643" y="471"/>
                </a:lnTo>
                <a:lnTo>
                  <a:pt x="641" y="486"/>
                </a:lnTo>
                <a:lnTo>
                  <a:pt x="640" y="501"/>
                </a:lnTo>
                <a:lnTo>
                  <a:pt x="638" y="516"/>
                </a:lnTo>
                <a:lnTo>
                  <a:pt x="637" y="531"/>
                </a:lnTo>
                <a:lnTo>
                  <a:pt x="637" y="562"/>
                </a:lnTo>
                <a:lnTo>
                  <a:pt x="637" y="587"/>
                </a:lnTo>
                <a:lnTo>
                  <a:pt x="639" y="611"/>
                </a:lnTo>
                <a:lnTo>
                  <a:pt x="641" y="636"/>
                </a:lnTo>
                <a:lnTo>
                  <a:pt x="644" y="661"/>
                </a:lnTo>
                <a:lnTo>
                  <a:pt x="649" y="685"/>
                </a:lnTo>
                <a:lnTo>
                  <a:pt x="651" y="697"/>
                </a:lnTo>
                <a:lnTo>
                  <a:pt x="654" y="709"/>
                </a:lnTo>
                <a:lnTo>
                  <a:pt x="657" y="721"/>
                </a:lnTo>
                <a:lnTo>
                  <a:pt x="660" y="733"/>
                </a:lnTo>
                <a:lnTo>
                  <a:pt x="667" y="756"/>
                </a:lnTo>
                <a:lnTo>
                  <a:pt x="674" y="779"/>
                </a:lnTo>
                <a:lnTo>
                  <a:pt x="683" y="801"/>
                </a:lnTo>
                <a:lnTo>
                  <a:pt x="692" y="824"/>
                </a:lnTo>
                <a:lnTo>
                  <a:pt x="702" y="846"/>
                </a:lnTo>
                <a:lnTo>
                  <a:pt x="713" y="867"/>
                </a:lnTo>
                <a:lnTo>
                  <a:pt x="725" y="887"/>
                </a:lnTo>
                <a:lnTo>
                  <a:pt x="737" y="907"/>
                </a:lnTo>
                <a:lnTo>
                  <a:pt x="750" y="927"/>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 name="浅色箭头6"/>
          <p:cNvSpPr>
            <a:spLocks noChangeAspect="1"/>
          </p:cNvSpPr>
          <p:nvPr/>
        </p:nvSpPr>
        <p:spPr bwMode="auto">
          <a:xfrm>
            <a:off x="3001529" y="1639069"/>
            <a:ext cx="1780845" cy="1376009"/>
          </a:xfrm>
          <a:custGeom>
            <a:avLst/>
            <a:gdLst>
              <a:gd name="T0" fmla="*/ 1064 w 1274"/>
              <a:gd name="T1" fmla="*/ 638 h 984"/>
              <a:gd name="T2" fmla="*/ 1021 w 1274"/>
              <a:gd name="T3" fmla="*/ 644 h 984"/>
              <a:gd name="T4" fmla="*/ 979 w 1274"/>
              <a:gd name="T5" fmla="*/ 652 h 984"/>
              <a:gd name="T6" fmla="*/ 938 w 1274"/>
              <a:gd name="T7" fmla="*/ 662 h 984"/>
              <a:gd name="T8" fmla="*/ 899 w 1274"/>
              <a:gd name="T9" fmla="*/ 676 h 984"/>
              <a:gd name="T10" fmla="*/ 859 w 1274"/>
              <a:gd name="T11" fmla="*/ 692 h 984"/>
              <a:gd name="T12" fmla="*/ 822 w 1274"/>
              <a:gd name="T13" fmla="*/ 710 h 984"/>
              <a:gd name="T14" fmla="*/ 787 w 1274"/>
              <a:gd name="T15" fmla="*/ 731 h 984"/>
              <a:gd name="T16" fmla="*/ 753 w 1274"/>
              <a:gd name="T17" fmla="*/ 754 h 984"/>
              <a:gd name="T18" fmla="*/ 719 w 1274"/>
              <a:gd name="T19" fmla="*/ 778 h 984"/>
              <a:gd name="T20" fmla="*/ 688 w 1274"/>
              <a:gd name="T21" fmla="*/ 805 h 984"/>
              <a:gd name="T22" fmla="*/ 666 w 1274"/>
              <a:gd name="T23" fmla="*/ 826 h 984"/>
              <a:gd name="T24" fmla="*/ 645 w 1274"/>
              <a:gd name="T25" fmla="*/ 848 h 984"/>
              <a:gd name="T26" fmla="*/ 619 w 1274"/>
              <a:gd name="T27" fmla="*/ 881 h 984"/>
              <a:gd name="T28" fmla="*/ 594 w 1274"/>
              <a:gd name="T29" fmla="*/ 914 h 984"/>
              <a:gd name="T30" fmla="*/ 572 w 1274"/>
              <a:gd name="T31" fmla="*/ 948 h 984"/>
              <a:gd name="T32" fmla="*/ 551 w 1274"/>
              <a:gd name="T33" fmla="*/ 984 h 984"/>
              <a:gd name="T34" fmla="*/ 0 w 1274"/>
              <a:gd name="T35" fmla="*/ 665 h 984"/>
              <a:gd name="T36" fmla="*/ 20 w 1274"/>
              <a:gd name="T37" fmla="*/ 630 h 984"/>
              <a:gd name="T38" fmla="*/ 52 w 1274"/>
              <a:gd name="T39" fmla="*/ 578 h 984"/>
              <a:gd name="T40" fmla="*/ 88 w 1274"/>
              <a:gd name="T41" fmla="*/ 526 h 984"/>
              <a:gd name="T42" fmla="*/ 125 w 1274"/>
              <a:gd name="T43" fmla="*/ 478 h 984"/>
              <a:gd name="T44" fmla="*/ 151 w 1274"/>
              <a:gd name="T45" fmla="*/ 447 h 984"/>
              <a:gd name="T46" fmla="*/ 178 w 1274"/>
              <a:gd name="T47" fmla="*/ 416 h 984"/>
              <a:gd name="T48" fmla="*/ 220 w 1274"/>
              <a:gd name="T49" fmla="*/ 371 h 984"/>
              <a:gd name="T50" fmla="*/ 250 w 1274"/>
              <a:gd name="T51" fmla="*/ 343 h 984"/>
              <a:gd name="T52" fmla="*/ 296 w 1274"/>
              <a:gd name="T53" fmla="*/ 303 h 984"/>
              <a:gd name="T54" fmla="*/ 343 w 1274"/>
              <a:gd name="T55" fmla="*/ 264 h 984"/>
              <a:gd name="T56" fmla="*/ 392 w 1274"/>
              <a:gd name="T57" fmla="*/ 227 h 984"/>
              <a:gd name="T58" fmla="*/ 444 w 1274"/>
              <a:gd name="T59" fmla="*/ 194 h 984"/>
              <a:gd name="T60" fmla="*/ 479 w 1274"/>
              <a:gd name="T61" fmla="*/ 172 h 984"/>
              <a:gd name="T62" fmla="*/ 551 w 1274"/>
              <a:gd name="T63" fmla="*/ 133 h 984"/>
              <a:gd name="T64" fmla="*/ 608 w 1274"/>
              <a:gd name="T65" fmla="*/ 107 h 984"/>
              <a:gd name="T66" fmla="*/ 646 w 1274"/>
              <a:gd name="T67" fmla="*/ 91 h 984"/>
              <a:gd name="T68" fmla="*/ 685 w 1274"/>
              <a:gd name="T69" fmla="*/ 76 h 984"/>
              <a:gd name="T70" fmla="*/ 745 w 1274"/>
              <a:gd name="T71" fmla="*/ 56 h 984"/>
              <a:gd name="T72" fmla="*/ 805 w 1274"/>
              <a:gd name="T73" fmla="*/ 39 h 984"/>
              <a:gd name="T74" fmla="*/ 846 w 1274"/>
              <a:gd name="T75" fmla="*/ 29 h 984"/>
              <a:gd name="T76" fmla="*/ 909 w 1274"/>
              <a:gd name="T77" fmla="*/ 17 h 984"/>
              <a:gd name="T78" fmla="*/ 951 w 1274"/>
              <a:gd name="T79" fmla="*/ 11 h 984"/>
              <a:gd name="T80" fmla="*/ 994 w 1274"/>
              <a:gd name="T81" fmla="*/ 6 h 984"/>
              <a:gd name="T82" fmla="*/ 1037 w 1274"/>
              <a:gd name="T83" fmla="*/ 2 h 984"/>
              <a:gd name="T84" fmla="*/ 1081 w 1274"/>
              <a:gd name="T85" fmla="*/ 0 h 984"/>
              <a:gd name="T86" fmla="*/ 1086 w 1274"/>
              <a:gd name="T87" fmla="*/ 637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4" h="984">
                <a:moveTo>
                  <a:pt x="1086" y="637"/>
                </a:moveTo>
                <a:lnTo>
                  <a:pt x="1064" y="638"/>
                </a:lnTo>
                <a:lnTo>
                  <a:pt x="1042" y="641"/>
                </a:lnTo>
                <a:lnTo>
                  <a:pt x="1021" y="644"/>
                </a:lnTo>
                <a:lnTo>
                  <a:pt x="1000" y="647"/>
                </a:lnTo>
                <a:lnTo>
                  <a:pt x="979" y="652"/>
                </a:lnTo>
                <a:lnTo>
                  <a:pt x="959" y="657"/>
                </a:lnTo>
                <a:lnTo>
                  <a:pt x="938" y="662"/>
                </a:lnTo>
                <a:lnTo>
                  <a:pt x="918" y="669"/>
                </a:lnTo>
                <a:lnTo>
                  <a:pt x="899" y="676"/>
                </a:lnTo>
                <a:lnTo>
                  <a:pt x="879" y="683"/>
                </a:lnTo>
                <a:lnTo>
                  <a:pt x="859" y="692"/>
                </a:lnTo>
                <a:lnTo>
                  <a:pt x="841" y="700"/>
                </a:lnTo>
                <a:lnTo>
                  <a:pt x="822" y="710"/>
                </a:lnTo>
                <a:lnTo>
                  <a:pt x="804" y="721"/>
                </a:lnTo>
                <a:lnTo>
                  <a:pt x="787" y="731"/>
                </a:lnTo>
                <a:lnTo>
                  <a:pt x="769" y="742"/>
                </a:lnTo>
                <a:lnTo>
                  <a:pt x="753" y="754"/>
                </a:lnTo>
                <a:lnTo>
                  <a:pt x="736" y="766"/>
                </a:lnTo>
                <a:lnTo>
                  <a:pt x="719" y="778"/>
                </a:lnTo>
                <a:lnTo>
                  <a:pt x="703" y="791"/>
                </a:lnTo>
                <a:lnTo>
                  <a:pt x="688" y="805"/>
                </a:lnTo>
                <a:lnTo>
                  <a:pt x="673" y="819"/>
                </a:lnTo>
                <a:lnTo>
                  <a:pt x="666" y="826"/>
                </a:lnTo>
                <a:lnTo>
                  <a:pt x="659" y="834"/>
                </a:lnTo>
                <a:lnTo>
                  <a:pt x="645" y="848"/>
                </a:lnTo>
                <a:lnTo>
                  <a:pt x="632" y="864"/>
                </a:lnTo>
                <a:lnTo>
                  <a:pt x="619" y="881"/>
                </a:lnTo>
                <a:lnTo>
                  <a:pt x="606" y="897"/>
                </a:lnTo>
                <a:lnTo>
                  <a:pt x="594" y="914"/>
                </a:lnTo>
                <a:lnTo>
                  <a:pt x="583" y="931"/>
                </a:lnTo>
                <a:lnTo>
                  <a:pt x="572" y="948"/>
                </a:lnTo>
                <a:lnTo>
                  <a:pt x="561" y="966"/>
                </a:lnTo>
                <a:lnTo>
                  <a:pt x="551" y="984"/>
                </a:lnTo>
                <a:lnTo>
                  <a:pt x="397" y="659"/>
                </a:lnTo>
                <a:lnTo>
                  <a:pt x="0" y="665"/>
                </a:lnTo>
                <a:lnTo>
                  <a:pt x="10" y="647"/>
                </a:lnTo>
                <a:lnTo>
                  <a:pt x="20" y="630"/>
                </a:lnTo>
                <a:lnTo>
                  <a:pt x="41" y="595"/>
                </a:lnTo>
                <a:lnTo>
                  <a:pt x="52" y="578"/>
                </a:lnTo>
                <a:lnTo>
                  <a:pt x="64" y="561"/>
                </a:lnTo>
                <a:lnTo>
                  <a:pt x="88" y="526"/>
                </a:lnTo>
                <a:lnTo>
                  <a:pt x="113" y="494"/>
                </a:lnTo>
                <a:lnTo>
                  <a:pt x="125" y="478"/>
                </a:lnTo>
                <a:lnTo>
                  <a:pt x="138" y="462"/>
                </a:lnTo>
                <a:lnTo>
                  <a:pt x="151" y="447"/>
                </a:lnTo>
                <a:lnTo>
                  <a:pt x="164" y="431"/>
                </a:lnTo>
                <a:lnTo>
                  <a:pt x="178" y="416"/>
                </a:lnTo>
                <a:lnTo>
                  <a:pt x="192" y="401"/>
                </a:lnTo>
                <a:lnTo>
                  <a:pt x="220" y="371"/>
                </a:lnTo>
                <a:lnTo>
                  <a:pt x="235" y="357"/>
                </a:lnTo>
                <a:lnTo>
                  <a:pt x="250" y="343"/>
                </a:lnTo>
                <a:lnTo>
                  <a:pt x="280" y="316"/>
                </a:lnTo>
                <a:lnTo>
                  <a:pt x="296" y="303"/>
                </a:lnTo>
                <a:lnTo>
                  <a:pt x="311" y="290"/>
                </a:lnTo>
                <a:lnTo>
                  <a:pt x="343" y="264"/>
                </a:lnTo>
                <a:lnTo>
                  <a:pt x="376" y="239"/>
                </a:lnTo>
                <a:lnTo>
                  <a:pt x="392" y="227"/>
                </a:lnTo>
                <a:lnTo>
                  <a:pt x="410" y="216"/>
                </a:lnTo>
                <a:lnTo>
                  <a:pt x="444" y="194"/>
                </a:lnTo>
                <a:lnTo>
                  <a:pt x="462" y="183"/>
                </a:lnTo>
                <a:lnTo>
                  <a:pt x="479" y="172"/>
                </a:lnTo>
                <a:lnTo>
                  <a:pt x="515" y="152"/>
                </a:lnTo>
                <a:lnTo>
                  <a:pt x="551" y="133"/>
                </a:lnTo>
                <a:lnTo>
                  <a:pt x="589" y="116"/>
                </a:lnTo>
                <a:lnTo>
                  <a:pt x="608" y="107"/>
                </a:lnTo>
                <a:lnTo>
                  <a:pt x="627" y="99"/>
                </a:lnTo>
                <a:lnTo>
                  <a:pt x="646" y="91"/>
                </a:lnTo>
                <a:lnTo>
                  <a:pt x="665" y="84"/>
                </a:lnTo>
                <a:lnTo>
                  <a:pt x="685" y="76"/>
                </a:lnTo>
                <a:lnTo>
                  <a:pt x="704" y="69"/>
                </a:lnTo>
                <a:lnTo>
                  <a:pt x="745" y="56"/>
                </a:lnTo>
                <a:lnTo>
                  <a:pt x="785" y="44"/>
                </a:lnTo>
                <a:lnTo>
                  <a:pt x="805" y="39"/>
                </a:lnTo>
                <a:lnTo>
                  <a:pt x="825" y="34"/>
                </a:lnTo>
                <a:lnTo>
                  <a:pt x="846" y="29"/>
                </a:lnTo>
                <a:lnTo>
                  <a:pt x="866" y="25"/>
                </a:lnTo>
                <a:lnTo>
                  <a:pt x="909" y="17"/>
                </a:lnTo>
                <a:lnTo>
                  <a:pt x="930" y="14"/>
                </a:lnTo>
                <a:lnTo>
                  <a:pt x="951" y="11"/>
                </a:lnTo>
                <a:lnTo>
                  <a:pt x="972" y="8"/>
                </a:lnTo>
                <a:lnTo>
                  <a:pt x="994" y="6"/>
                </a:lnTo>
                <a:lnTo>
                  <a:pt x="1015" y="4"/>
                </a:lnTo>
                <a:lnTo>
                  <a:pt x="1037" y="2"/>
                </a:lnTo>
                <a:lnTo>
                  <a:pt x="1059" y="1"/>
                </a:lnTo>
                <a:lnTo>
                  <a:pt x="1081" y="0"/>
                </a:lnTo>
                <a:lnTo>
                  <a:pt x="1274" y="334"/>
                </a:lnTo>
                <a:lnTo>
                  <a:pt x="1086" y="637"/>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 name="浅色箭头1"/>
          <p:cNvSpPr>
            <a:spLocks noChangeAspect="1"/>
          </p:cNvSpPr>
          <p:nvPr/>
        </p:nvSpPr>
        <p:spPr bwMode="auto">
          <a:xfrm>
            <a:off x="4603451" y="1639069"/>
            <a:ext cx="1504073" cy="1348042"/>
          </a:xfrm>
          <a:custGeom>
            <a:avLst/>
            <a:gdLst>
              <a:gd name="T0" fmla="*/ 22 w 1076"/>
              <a:gd name="T1" fmla="*/ 637 h 964"/>
              <a:gd name="T2" fmla="*/ 63 w 1076"/>
              <a:gd name="T3" fmla="*/ 641 h 964"/>
              <a:gd name="T4" fmla="*/ 103 w 1076"/>
              <a:gd name="T5" fmla="*/ 648 h 964"/>
              <a:gd name="T6" fmla="*/ 141 w 1076"/>
              <a:gd name="T7" fmla="*/ 656 h 964"/>
              <a:gd name="T8" fmla="*/ 179 w 1076"/>
              <a:gd name="T9" fmla="*/ 668 h 964"/>
              <a:gd name="T10" fmla="*/ 216 w 1076"/>
              <a:gd name="T11" fmla="*/ 681 h 964"/>
              <a:gd name="T12" fmla="*/ 252 w 1076"/>
              <a:gd name="T13" fmla="*/ 696 h 964"/>
              <a:gd name="T14" fmla="*/ 287 w 1076"/>
              <a:gd name="T15" fmla="*/ 714 h 964"/>
              <a:gd name="T16" fmla="*/ 320 w 1076"/>
              <a:gd name="T17" fmla="*/ 735 h 964"/>
              <a:gd name="T18" fmla="*/ 352 w 1076"/>
              <a:gd name="T19" fmla="*/ 756 h 964"/>
              <a:gd name="T20" fmla="*/ 384 w 1076"/>
              <a:gd name="T21" fmla="*/ 779 h 964"/>
              <a:gd name="T22" fmla="*/ 413 w 1076"/>
              <a:gd name="T23" fmla="*/ 804 h 964"/>
              <a:gd name="T24" fmla="*/ 440 w 1076"/>
              <a:gd name="T25" fmla="*/ 831 h 964"/>
              <a:gd name="T26" fmla="*/ 466 w 1076"/>
              <a:gd name="T27" fmla="*/ 859 h 964"/>
              <a:gd name="T28" fmla="*/ 490 w 1076"/>
              <a:gd name="T29" fmla="*/ 890 h 964"/>
              <a:gd name="T30" fmla="*/ 513 w 1076"/>
              <a:gd name="T31" fmla="*/ 921 h 964"/>
              <a:gd name="T32" fmla="*/ 884 w 1076"/>
              <a:gd name="T33" fmla="*/ 964 h 964"/>
              <a:gd name="T34" fmla="*/ 1066 w 1076"/>
              <a:gd name="T35" fmla="*/ 604 h 964"/>
              <a:gd name="T36" fmla="*/ 1033 w 1076"/>
              <a:gd name="T37" fmla="*/ 553 h 964"/>
              <a:gd name="T38" fmla="*/ 1009 w 1076"/>
              <a:gd name="T39" fmla="*/ 521 h 964"/>
              <a:gd name="T40" fmla="*/ 985 w 1076"/>
              <a:gd name="T41" fmla="*/ 489 h 964"/>
              <a:gd name="T42" fmla="*/ 960 w 1076"/>
              <a:gd name="T43" fmla="*/ 458 h 964"/>
              <a:gd name="T44" fmla="*/ 934 w 1076"/>
              <a:gd name="T45" fmla="*/ 428 h 964"/>
              <a:gd name="T46" fmla="*/ 894 w 1076"/>
              <a:gd name="T47" fmla="*/ 384 h 964"/>
              <a:gd name="T48" fmla="*/ 850 w 1076"/>
              <a:gd name="T49" fmla="*/ 342 h 964"/>
              <a:gd name="T50" fmla="*/ 806 w 1076"/>
              <a:gd name="T51" fmla="*/ 303 h 964"/>
              <a:gd name="T52" fmla="*/ 759 w 1076"/>
              <a:gd name="T53" fmla="*/ 266 h 964"/>
              <a:gd name="T54" fmla="*/ 694 w 1076"/>
              <a:gd name="T55" fmla="*/ 218 h 964"/>
              <a:gd name="T56" fmla="*/ 661 w 1076"/>
              <a:gd name="T57" fmla="*/ 196 h 964"/>
              <a:gd name="T58" fmla="*/ 592 w 1076"/>
              <a:gd name="T59" fmla="*/ 156 h 964"/>
              <a:gd name="T60" fmla="*/ 557 w 1076"/>
              <a:gd name="T61" fmla="*/ 137 h 964"/>
              <a:gd name="T62" fmla="*/ 501 w 1076"/>
              <a:gd name="T63" fmla="*/ 112 h 964"/>
              <a:gd name="T64" fmla="*/ 446 w 1076"/>
              <a:gd name="T65" fmla="*/ 88 h 964"/>
              <a:gd name="T66" fmla="*/ 408 w 1076"/>
              <a:gd name="T67" fmla="*/ 73 h 964"/>
              <a:gd name="T68" fmla="*/ 330 w 1076"/>
              <a:gd name="T69" fmla="*/ 48 h 964"/>
              <a:gd name="T70" fmla="*/ 290 w 1076"/>
              <a:gd name="T71" fmla="*/ 38 h 964"/>
              <a:gd name="T72" fmla="*/ 250 w 1076"/>
              <a:gd name="T73" fmla="*/ 29 h 964"/>
              <a:gd name="T74" fmla="*/ 209 w 1076"/>
              <a:gd name="T75" fmla="*/ 21 h 964"/>
              <a:gd name="T76" fmla="*/ 127 w 1076"/>
              <a:gd name="T77" fmla="*/ 8 h 964"/>
              <a:gd name="T78" fmla="*/ 85 w 1076"/>
              <a:gd name="T79" fmla="*/ 4 h 964"/>
              <a:gd name="T80" fmla="*/ 42 w 1076"/>
              <a:gd name="T81" fmla="*/ 1 h 964"/>
              <a:gd name="T82" fmla="*/ 0 w 1076"/>
              <a:gd name="T83" fmla="*/ 0 h 964"/>
              <a:gd name="T84" fmla="*/ 1 w 1076"/>
              <a:gd name="T85" fmla="*/ 636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6" h="964">
                <a:moveTo>
                  <a:pt x="1" y="636"/>
                </a:moveTo>
                <a:lnTo>
                  <a:pt x="22" y="637"/>
                </a:lnTo>
                <a:lnTo>
                  <a:pt x="42" y="639"/>
                </a:lnTo>
                <a:lnTo>
                  <a:pt x="63" y="641"/>
                </a:lnTo>
                <a:lnTo>
                  <a:pt x="83" y="644"/>
                </a:lnTo>
                <a:lnTo>
                  <a:pt x="103" y="648"/>
                </a:lnTo>
                <a:lnTo>
                  <a:pt x="122" y="652"/>
                </a:lnTo>
                <a:lnTo>
                  <a:pt x="141" y="656"/>
                </a:lnTo>
                <a:lnTo>
                  <a:pt x="160" y="662"/>
                </a:lnTo>
                <a:lnTo>
                  <a:pt x="179" y="668"/>
                </a:lnTo>
                <a:lnTo>
                  <a:pt x="198" y="674"/>
                </a:lnTo>
                <a:lnTo>
                  <a:pt x="216" y="681"/>
                </a:lnTo>
                <a:lnTo>
                  <a:pt x="235" y="688"/>
                </a:lnTo>
                <a:lnTo>
                  <a:pt x="252" y="696"/>
                </a:lnTo>
                <a:lnTo>
                  <a:pt x="270" y="705"/>
                </a:lnTo>
                <a:lnTo>
                  <a:pt x="287" y="714"/>
                </a:lnTo>
                <a:lnTo>
                  <a:pt x="304" y="724"/>
                </a:lnTo>
                <a:lnTo>
                  <a:pt x="320" y="735"/>
                </a:lnTo>
                <a:lnTo>
                  <a:pt x="336" y="745"/>
                </a:lnTo>
                <a:lnTo>
                  <a:pt x="352" y="756"/>
                </a:lnTo>
                <a:lnTo>
                  <a:pt x="368" y="767"/>
                </a:lnTo>
                <a:lnTo>
                  <a:pt x="384" y="779"/>
                </a:lnTo>
                <a:lnTo>
                  <a:pt x="398" y="792"/>
                </a:lnTo>
                <a:lnTo>
                  <a:pt x="413" y="804"/>
                </a:lnTo>
                <a:lnTo>
                  <a:pt x="427" y="817"/>
                </a:lnTo>
                <a:lnTo>
                  <a:pt x="440" y="831"/>
                </a:lnTo>
                <a:lnTo>
                  <a:pt x="453" y="845"/>
                </a:lnTo>
                <a:lnTo>
                  <a:pt x="466" y="859"/>
                </a:lnTo>
                <a:lnTo>
                  <a:pt x="478" y="874"/>
                </a:lnTo>
                <a:lnTo>
                  <a:pt x="490" y="890"/>
                </a:lnTo>
                <a:lnTo>
                  <a:pt x="502" y="906"/>
                </a:lnTo>
                <a:lnTo>
                  <a:pt x="513" y="921"/>
                </a:lnTo>
                <a:lnTo>
                  <a:pt x="523" y="938"/>
                </a:lnTo>
                <a:lnTo>
                  <a:pt x="884" y="964"/>
                </a:lnTo>
                <a:lnTo>
                  <a:pt x="1076" y="621"/>
                </a:lnTo>
                <a:lnTo>
                  <a:pt x="1066" y="604"/>
                </a:lnTo>
                <a:lnTo>
                  <a:pt x="1055" y="587"/>
                </a:lnTo>
                <a:lnTo>
                  <a:pt x="1033" y="553"/>
                </a:lnTo>
                <a:lnTo>
                  <a:pt x="1022" y="537"/>
                </a:lnTo>
                <a:lnTo>
                  <a:pt x="1009" y="521"/>
                </a:lnTo>
                <a:lnTo>
                  <a:pt x="997" y="505"/>
                </a:lnTo>
                <a:lnTo>
                  <a:pt x="985" y="489"/>
                </a:lnTo>
                <a:lnTo>
                  <a:pt x="973" y="474"/>
                </a:lnTo>
                <a:lnTo>
                  <a:pt x="960" y="458"/>
                </a:lnTo>
                <a:lnTo>
                  <a:pt x="947" y="443"/>
                </a:lnTo>
                <a:lnTo>
                  <a:pt x="934" y="428"/>
                </a:lnTo>
                <a:lnTo>
                  <a:pt x="907" y="398"/>
                </a:lnTo>
                <a:lnTo>
                  <a:pt x="894" y="384"/>
                </a:lnTo>
                <a:lnTo>
                  <a:pt x="880" y="370"/>
                </a:lnTo>
                <a:lnTo>
                  <a:pt x="850" y="342"/>
                </a:lnTo>
                <a:lnTo>
                  <a:pt x="821" y="316"/>
                </a:lnTo>
                <a:lnTo>
                  <a:pt x="806" y="303"/>
                </a:lnTo>
                <a:lnTo>
                  <a:pt x="790" y="290"/>
                </a:lnTo>
                <a:lnTo>
                  <a:pt x="759" y="266"/>
                </a:lnTo>
                <a:lnTo>
                  <a:pt x="727" y="242"/>
                </a:lnTo>
                <a:lnTo>
                  <a:pt x="694" y="218"/>
                </a:lnTo>
                <a:lnTo>
                  <a:pt x="677" y="207"/>
                </a:lnTo>
                <a:lnTo>
                  <a:pt x="661" y="196"/>
                </a:lnTo>
                <a:lnTo>
                  <a:pt x="627" y="176"/>
                </a:lnTo>
                <a:lnTo>
                  <a:pt x="592" y="156"/>
                </a:lnTo>
                <a:lnTo>
                  <a:pt x="574" y="147"/>
                </a:lnTo>
                <a:lnTo>
                  <a:pt x="557" y="137"/>
                </a:lnTo>
                <a:lnTo>
                  <a:pt x="520" y="120"/>
                </a:lnTo>
                <a:lnTo>
                  <a:pt x="501" y="112"/>
                </a:lnTo>
                <a:lnTo>
                  <a:pt x="483" y="103"/>
                </a:lnTo>
                <a:lnTo>
                  <a:pt x="446" y="88"/>
                </a:lnTo>
                <a:lnTo>
                  <a:pt x="427" y="81"/>
                </a:lnTo>
                <a:lnTo>
                  <a:pt x="408" y="73"/>
                </a:lnTo>
                <a:lnTo>
                  <a:pt x="368" y="60"/>
                </a:lnTo>
                <a:lnTo>
                  <a:pt x="330" y="48"/>
                </a:lnTo>
                <a:lnTo>
                  <a:pt x="310" y="43"/>
                </a:lnTo>
                <a:lnTo>
                  <a:pt x="290" y="38"/>
                </a:lnTo>
                <a:lnTo>
                  <a:pt x="270" y="33"/>
                </a:lnTo>
                <a:lnTo>
                  <a:pt x="250" y="29"/>
                </a:lnTo>
                <a:lnTo>
                  <a:pt x="230" y="24"/>
                </a:lnTo>
                <a:lnTo>
                  <a:pt x="209" y="21"/>
                </a:lnTo>
                <a:lnTo>
                  <a:pt x="168" y="14"/>
                </a:lnTo>
                <a:lnTo>
                  <a:pt x="127" y="8"/>
                </a:lnTo>
                <a:lnTo>
                  <a:pt x="106" y="6"/>
                </a:lnTo>
                <a:lnTo>
                  <a:pt x="85" y="4"/>
                </a:lnTo>
                <a:lnTo>
                  <a:pt x="64" y="3"/>
                </a:lnTo>
                <a:lnTo>
                  <a:pt x="42" y="1"/>
                </a:lnTo>
                <a:lnTo>
                  <a:pt x="21" y="1"/>
                </a:lnTo>
                <a:lnTo>
                  <a:pt x="0" y="0"/>
                </a:lnTo>
                <a:lnTo>
                  <a:pt x="196" y="347"/>
                </a:lnTo>
                <a:lnTo>
                  <a:pt x="1" y="636"/>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 name="浅色箭头2"/>
          <p:cNvSpPr>
            <a:spLocks noChangeAspect="1"/>
          </p:cNvSpPr>
          <p:nvPr/>
        </p:nvSpPr>
        <p:spPr bwMode="auto">
          <a:xfrm>
            <a:off x="5373660" y="2594165"/>
            <a:ext cx="988271" cy="1699036"/>
          </a:xfrm>
          <a:custGeom>
            <a:avLst/>
            <a:gdLst>
              <a:gd name="T0" fmla="*/ 355 w 707"/>
              <a:gd name="T1" fmla="*/ 358 h 1215"/>
              <a:gd name="T2" fmla="*/ 15 w 707"/>
              <a:gd name="T3" fmla="*/ 334 h 1215"/>
              <a:gd name="T4" fmla="*/ 29 w 707"/>
              <a:gd name="T5" fmla="*/ 367 h 1215"/>
              <a:gd name="T6" fmla="*/ 40 w 707"/>
              <a:gd name="T7" fmla="*/ 400 h 1215"/>
              <a:gd name="T8" fmla="*/ 50 w 707"/>
              <a:gd name="T9" fmla="*/ 434 h 1215"/>
              <a:gd name="T10" fmla="*/ 58 w 707"/>
              <a:gd name="T11" fmla="*/ 469 h 1215"/>
              <a:gd name="T12" fmla="*/ 64 w 707"/>
              <a:gd name="T13" fmla="*/ 504 h 1215"/>
              <a:gd name="T14" fmla="*/ 68 w 707"/>
              <a:gd name="T15" fmla="*/ 541 h 1215"/>
              <a:gd name="T16" fmla="*/ 70 w 707"/>
              <a:gd name="T17" fmla="*/ 578 h 1215"/>
              <a:gd name="T18" fmla="*/ 70 w 707"/>
              <a:gd name="T19" fmla="*/ 616 h 1215"/>
              <a:gd name="T20" fmla="*/ 68 w 707"/>
              <a:gd name="T21" fmla="*/ 655 h 1215"/>
              <a:gd name="T22" fmla="*/ 63 w 707"/>
              <a:gd name="T23" fmla="*/ 694 h 1215"/>
              <a:gd name="T24" fmla="*/ 57 w 707"/>
              <a:gd name="T25" fmla="*/ 732 h 1215"/>
              <a:gd name="T26" fmla="*/ 48 w 707"/>
              <a:gd name="T27" fmla="*/ 769 h 1215"/>
              <a:gd name="T28" fmla="*/ 36 w 707"/>
              <a:gd name="T29" fmla="*/ 805 h 1215"/>
              <a:gd name="T30" fmla="*/ 23 w 707"/>
              <a:gd name="T31" fmla="*/ 841 h 1215"/>
              <a:gd name="T32" fmla="*/ 8 w 707"/>
              <a:gd name="T33" fmla="*/ 875 h 1215"/>
              <a:gd name="T34" fmla="*/ 159 w 707"/>
              <a:gd name="T35" fmla="*/ 1215 h 1215"/>
              <a:gd name="T36" fmla="*/ 571 w 707"/>
              <a:gd name="T37" fmla="*/ 1172 h 1215"/>
              <a:gd name="T38" fmla="*/ 604 w 707"/>
              <a:gd name="T39" fmla="*/ 1101 h 1215"/>
              <a:gd name="T40" fmla="*/ 633 w 707"/>
              <a:gd name="T41" fmla="*/ 1029 h 1215"/>
              <a:gd name="T42" fmla="*/ 657 w 707"/>
              <a:gd name="T43" fmla="*/ 954 h 1215"/>
              <a:gd name="T44" fmla="*/ 667 w 707"/>
              <a:gd name="T45" fmla="*/ 916 h 1215"/>
              <a:gd name="T46" fmla="*/ 685 w 707"/>
              <a:gd name="T47" fmla="*/ 839 h 1215"/>
              <a:gd name="T48" fmla="*/ 697 w 707"/>
              <a:gd name="T49" fmla="*/ 759 h 1215"/>
              <a:gd name="T50" fmla="*/ 702 w 707"/>
              <a:gd name="T51" fmla="*/ 719 h 1215"/>
              <a:gd name="T52" fmla="*/ 707 w 707"/>
              <a:gd name="T53" fmla="*/ 637 h 1215"/>
              <a:gd name="T54" fmla="*/ 707 w 707"/>
              <a:gd name="T55" fmla="*/ 597 h 1215"/>
              <a:gd name="T56" fmla="*/ 705 w 707"/>
              <a:gd name="T57" fmla="*/ 516 h 1215"/>
              <a:gd name="T58" fmla="*/ 702 w 707"/>
              <a:gd name="T59" fmla="*/ 477 h 1215"/>
              <a:gd name="T60" fmla="*/ 698 w 707"/>
              <a:gd name="T61" fmla="*/ 438 h 1215"/>
              <a:gd name="T62" fmla="*/ 689 w 707"/>
              <a:gd name="T63" fmla="*/ 380 h 1215"/>
              <a:gd name="T64" fmla="*/ 678 w 707"/>
              <a:gd name="T65" fmla="*/ 322 h 1215"/>
              <a:gd name="T66" fmla="*/ 670 w 707"/>
              <a:gd name="T67" fmla="*/ 284 h 1215"/>
              <a:gd name="T68" fmla="*/ 660 w 707"/>
              <a:gd name="T69" fmla="*/ 247 h 1215"/>
              <a:gd name="T70" fmla="*/ 637 w 707"/>
              <a:gd name="T71" fmla="*/ 174 h 1215"/>
              <a:gd name="T72" fmla="*/ 609 w 707"/>
              <a:gd name="T73" fmla="*/ 103 h 1215"/>
              <a:gd name="T74" fmla="*/ 594 w 707"/>
              <a:gd name="T75" fmla="*/ 68 h 1215"/>
              <a:gd name="T76" fmla="*/ 561 w 707"/>
              <a:gd name="T77" fmla="*/ 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7" h="1215">
                <a:moveTo>
                  <a:pt x="561" y="0"/>
                </a:moveTo>
                <a:lnTo>
                  <a:pt x="355" y="358"/>
                </a:lnTo>
                <a:lnTo>
                  <a:pt x="8" y="318"/>
                </a:lnTo>
                <a:lnTo>
                  <a:pt x="15" y="334"/>
                </a:lnTo>
                <a:lnTo>
                  <a:pt x="22" y="350"/>
                </a:lnTo>
                <a:lnTo>
                  <a:pt x="29" y="367"/>
                </a:lnTo>
                <a:lnTo>
                  <a:pt x="35" y="384"/>
                </a:lnTo>
                <a:lnTo>
                  <a:pt x="40" y="400"/>
                </a:lnTo>
                <a:lnTo>
                  <a:pt x="46" y="417"/>
                </a:lnTo>
                <a:lnTo>
                  <a:pt x="50" y="434"/>
                </a:lnTo>
                <a:lnTo>
                  <a:pt x="54" y="452"/>
                </a:lnTo>
                <a:lnTo>
                  <a:pt x="58" y="469"/>
                </a:lnTo>
                <a:lnTo>
                  <a:pt x="61" y="487"/>
                </a:lnTo>
                <a:lnTo>
                  <a:pt x="64" y="504"/>
                </a:lnTo>
                <a:lnTo>
                  <a:pt x="67" y="523"/>
                </a:lnTo>
                <a:lnTo>
                  <a:pt x="68" y="541"/>
                </a:lnTo>
                <a:lnTo>
                  <a:pt x="70" y="560"/>
                </a:lnTo>
                <a:lnTo>
                  <a:pt x="70" y="578"/>
                </a:lnTo>
                <a:lnTo>
                  <a:pt x="71" y="597"/>
                </a:lnTo>
                <a:lnTo>
                  <a:pt x="70" y="616"/>
                </a:lnTo>
                <a:lnTo>
                  <a:pt x="70" y="636"/>
                </a:lnTo>
                <a:lnTo>
                  <a:pt x="68" y="655"/>
                </a:lnTo>
                <a:lnTo>
                  <a:pt x="66" y="674"/>
                </a:lnTo>
                <a:lnTo>
                  <a:pt x="63" y="694"/>
                </a:lnTo>
                <a:lnTo>
                  <a:pt x="60" y="713"/>
                </a:lnTo>
                <a:lnTo>
                  <a:pt x="57" y="732"/>
                </a:lnTo>
                <a:lnTo>
                  <a:pt x="52" y="750"/>
                </a:lnTo>
                <a:lnTo>
                  <a:pt x="48" y="769"/>
                </a:lnTo>
                <a:lnTo>
                  <a:pt x="42" y="787"/>
                </a:lnTo>
                <a:lnTo>
                  <a:pt x="36" y="805"/>
                </a:lnTo>
                <a:lnTo>
                  <a:pt x="30" y="822"/>
                </a:lnTo>
                <a:lnTo>
                  <a:pt x="23" y="841"/>
                </a:lnTo>
                <a:lnTo>
                  <a:pt x="16" y="858"/>
                </a:lnTo>
                <a:lnTo>
                  <a:pt x="8" y="875"/>
                </a:lnTo>
                <a:lnTo>
                  <a:pt x="0" y="891"/>
                </a:lnTo>
                <a:lnTo>
                  <a:pt x="159" y="1215"/>
                </a:lnTo>
                <a:lnTo>
                  <a:pt x="553" y="1206"/>
                </a:lnTo>
                <a:lnTo>
                  <a:pt x="571" y="1172"/>
                </a:lnTo>
                <a:lnTo>
                  <a:pt x="588" y="1136"/>
                </a:lnTo>
                <a:lnTo>
                  <a:pt x="604" y="1101"/>
                </a:lnTo>
                <a:lnTo>
                  <a:pt x="618" y="1065"/>
                </a:lnTo>
                <a:lnTo>
                  <a:pt x="633" y="1029"/>
                </a:lnTo>
                <a:lnTo>
                  <a:pt x="646" y="991"/>
                </a:lnTo>
                <a:lnTo>
                  <a:pt x="657" y="954"/>
                </a:lnTo>
                <a:lnTo>
                  <a:pt x="662" y="935"/>
                </a:lnTo>
                <a:lnTo>
                  <a:pt x="667" y="916"/>
                </a:lnTo>
                <a:lnTo>
                  <a:pt x="677" y="878"/>
                </a:lnTo>
                <a:lnTo>
                  <a:pt x="685" y="839"/>
                </a:lnTo>
                <a:lnTo>
                  <a:pt x="691" y="799"/>
                </a:lnTo>
                <a:lnTo>
                  <a:pt x="697" y="759"/>
                </a:lnTo>
                <a:lnTo>
                  <a:pt x="699" y="739"/>
                </a:lnTo>
                <a:lnTo>
                  <a:pt x="702" y="719"/>
                </a:lnTo>
                <a:lnTo>
                  <a:pt x="705" y="679"/>
                </a:lnTo>
                <a:lnTo>
                  <a:pt x="707" y="637"/>
                </a:lnTo>
                <a:lnTo>
                  <a:pt x="707" y="617"/>
                </a:lnTo>
                <a:lnTo>
                  <a:pt x="707" y="597"/>
                </a:lnTo>
                <a:lnTo>
                  <a:pt x="707" y="557"/>
                </a:lnTo>
                <a:lnTo>
                  <a:pt x="705" y="516"/>
                </a:lnTo>
                <a:lnTo>
                  <a:pt x="704" y="496"/>
                </a:lnTo>
                <a:lnTo>
                  <a:pt x="702" y="477"/>
                </a:lnTo>
                <a:lnTo>
                  <a:pt x="700" y="457"/>
                </a:lnTo>
                <a:lnTo>
                  <a:pt x="698" y="438"/>
                </a:lnTo>
                <a:lnTo>
                  <a:pt x="692" y="399"/>
                </a:lnTo>
                <a:lnTo>
                  <a:pt x="689" y="380"/>
                </a:lnTo>
                <a:lnTo>
                  <a:pt x="686" y="361"/>
                </a:lnTo>
                <a:lnTo>
                  <a:pt x="678" y="322"/>
                </a:lnTo>
                <a:lnTo>
                  <a:pt x="674" y="303"/>
                </a:lnTo>
                <a:lnTo>
                  <a:pt x="670" y="284"/>
                </a:lnTo>
                <a:lnTo>
                  <a:pt x="665" y="266"/>
                </a:lnTo>
                <a:lnTo>
                  <a:pt x="660" y="247"/>
                </a:lnTo>
                <a:lnTo>
                  <a:pt x="649" y="211"/>
                </a:lnTo>
                <a:lnTo>
                  <a:pt x="637" y="174"/>
                </a:lnTo>
                <a:lnTo>
                  <a:pt x="623" y="138"/>
                </a:lnTo>
                <a:lnTo>
                  <a:pt x="609" y="103"/>
                </a:lnTo>
                <a:lnTo>
                  <a:pt x="602" y="86"/>
                </a:lnTo>
                <a:lnTo>
                  <a:pt x="594" y="68"/>
                </a:lnTo>
                <a:lnTo>
                  <a:pt x="578" y="33"/>
                </a:lnTo>
                <a:lnTo>
                  <a:pt x="561"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浅色箭头3"/>
          <p:cNvSpPr>
            <a:spLocks noChangeAspect="1"/>
          </p:cNvSpPr>
          <p:nvPr/>
        </p:nvSpPr>
        <p:spPr bwMode="auto">
          <a:xfrm>
            <a:off x="4416141" y="3917036"/>
            <a:ext cx="1685792" cy="1300497"/>
          </a:xfrm>
          <a:custGeom>
            <a:avLst/>
            <a:gdLst>
              <a:gd name="T0" fmla="*/ 642 w 1206"/>
              <a:gd name="T1" fmla="*/ 15 h 930"/>
              <a:gd name="T2" fmla="*/ 622 w 1206"/>
              <a:gd name="T3" fmla="*/ 42 h 930"/>
              <a:gd name="T4" fmla="*/ 601 w 1206"/>
              <a:gd name="T5" fmla="*/ 70 h 930"/>
              <a:gd name="T6" fmla="*/ 578 w 1206"/>
              <a:gd name="T7" fmla="*/ 95 h 930"/>
              <a:gd name="T8" fmla="*/ 554 w 1206"/>
              <a:gd name="T9" fmla="*/ 119 h 930"/>
              <a:gd name="T10" fmla="*/ 528 w 1206"/>
              <a:gd name="T11" fmla="*/ 142 h 930"/>
              <a:gd name="T12" fmla="*/ 501 w 1206"/>
              <a:gd name="T13" fmla="*/ 163 h 930"/>
              <a:gd name="T14" fmla="*/ 473 w 1206"/>
              <a:gd name="T15" fmla="*/ 183 h 930"/>
              <a:gd name="T16" fmla="*/ 444 w 1206"/>
              <a:gd name="T17" fmla="*/ 202 h 930"/>
              <a:gd name="T18" fmla="*/ 414 w 1206"/>
              <a:gd name="T19" fmla="*/ 220 h 930"/>
              <a:gd name="T20" fmla="*/ 384 w 1206"/>
              <a:gd name="T21" fmla="*/ 235 h 930"/>
              <a:gd name="T22" fmla="*/ 352 w 1206"/>
              <a:gd name="T23" fmla="*/ 249 h 930"/>
              <a:gd name="T24" fmla="*/ 318 w 1206"/>
              <a:gd name="T25" fmla="*/ 261 h 930"/>
              <a:gd name="T26" fmla="*/ 285 w 1206"/>
              <a:gd name="T27" fmla="*/ 271 h 930"/>
              <a:gd name="T28" fmla="*/ 233 w 1206"/>
              <a:gd name="T29" fmla="*/ 283 h 930"/>
              <a:gd name="T30" fmla="*/ 198 w 1206"/>
              <a:gd name="T31" fmla="*/ 289 h 930"/>
              <a:gd name="T32" fmla="*/ 197 w 1206"/>
              <a:gd name="T33" fmla="*/ 930 h 930"/>
              <a:gd name="T34" fmla="*/ 237 w 1206"/>
              <a:gd name="T35" fmla="*/ 926 h 930"/>
              <a:gd name="T36" fmla="*/ 276 w 1206"/>
              <a:gd name="T37" fmla="*/ 922 h 930"/>
              <a:gd name="T38" fmla="*/ 334 w 1206"/>
              <a:gd name="T39" fmla="*/ 913 h 930"/>
              <a:gd name="T40" fmla="*/ 374 w 1206"/>
              <a:gd name="T41" fmla="*/ 906 h 930"/>
              <a:gd name="T42" fmla="*/ 412 w 1206"/>
              <a:gd name="T43" fmla="*/ 897 h 930"/>
              <a:gd name="T44" fmla="*/ 449 w 1206"/>
              <a:gd name="T45" fmla="*/ 888 h 930"/>
              <a:gd name="T46" fmla="*/ 505 w 1206"/>
              <a:gd name="T47" fmla="*/ 871 h 930"/>
              <a:gd name="T48" fmla="*/ 560 w 1206"/>
              <a:gd name="T49" fmla="*/ 852 h 930"/>
              <a:gd name="T50" fmla="*/ 613 w 1206"/>
              <a:gd name="T51" fmla="*/ 830 h 930"/>
              <a:gd name="T52" fmla="*/ 665 w 1206"/>
              <a:gd name="T53" fmla="*/ 806 h 930"/>
              <a:gd name="T54" fmla="*/ 717 w 1206"/>
              <a:gd name="T55" fmla="*/ 780 h 930"/>
              <a:gd name="T56" fmla="*/ 750 w 1206"/>
              <a:gd name="T57" fmla="*/ 762 h 930"/>
              <a:gd name="T58" fmla="*/ 798 w 1206"/>
              <a:gd name="T59" fmla="*/ 733 h 930"/>
              <a:gd name="T60" fmla="*/ 846 w 1206"/>
              <a:gd name="T61" fmla="*/ 701 h 930"/>
              <a:gd name="T62" fmla="*/ 906 w 1206"/>
              <a:gd name="T63" fmla="*/ 655 h 930"/>
              <a:gd name="T64" fmla="*/ 950 w 1206"/>
              <a:gd name="T65" fmla="*/ 619 h 930"/>
              <a:gd name="T66" fmla="*/ 978 w 1206"/>
              <a:gd name="T67" fmla="*/ 594 h 930"/>
              <a:gd name="T68" fmla="*/ 1006 w 1206"/>
              <a:gd name="T69" fmla="*/ 568 h 930"/>
              <a:gd name="T70" fmla="*/ 1045 w 1206"/>
              <a:gd name="T71" fmla="*/ 527 h 930"/>
              <a:gd name="T72" fmla="*/ 1095 w 1206"/>
              <a:gd name="T73" fmla="*/ 471 h 930"/>
              <a:gd name="T74" fmla="*/ 1119 w 1206"/>
              <a:gd name="T75" fmla="*/ 441 h 930"/>
              <a:gd name="T76" fmla="*/ 1142 w 1206"/>
              <a:gd name="T77" fmla="*/ 412 h 930"/>
              <a:gd name="T78" fmla="*/ 1175 w 1206"/>
              <a:gd name="T79" fmla="*/ 364 h 930"/>
              <a:gd name="T80" fmla="*/ 1206 w 1206"/>
              <a:gd name="T81" fmla="*/ 317 h 930"/>
              <a:gd name="T82" fmla="*/ 652 w 1206"/>
              <a:gd name="T83"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6" h="930">
                <a:moveTo>
                  <a:pt x="652" y="0"/>
                </a:moveTo>
                <a:lnTo>
                  <a:pt x="642" y="15"/>
                </a:lnTo>
                <a:lnTo>
                  <a:pt x="633" y="29"/>
                </a:lnTo>
                <a:lnTo>
                  <a:pt x="622" y="42"/>
                </a:lnTo>
                <a:lnTo>
                  <a:pt x="612" y="57"/>
                </a:lnTo>
                <a:lnTo>
                  <a:pt x="601" y="70"/>
                </a:lnTo>
                <a:lnTo>
                  <a:pt x="590" y="83"/>
                </a:lnTo>
                <a:lnTo>
                  <a:pt x="578" y="95"/>
                </a:lnTo>
                <a:lnTo>
                  <a:pt x="566" y="107"/>
                </a:lnTo>
                <a:lnTo>
                  <a:pt x="554" y="119"/>
                </a:lnTo>
                <a:lnTo>
                  <a:pt x="541" y="131"/>
                </a:lnTo>
                <a:lnTo>
                  <a:pt x="528" y="142"/>
                </a:lnTo>
                <a:lnTo>
                  <a:pt x="515" y="153"/>
                </a:lnTo>
                <a:lnTo>
                  <a:pt x="501" y="163"/>
                </a:lnTo>
                <a:lnTo>
                  <a:pt x="487" y="173"/>
                </a:lnTo>
                <a:lnTo>
                  <a:pt x="473" y="183"/>
                </a:lnTo>
                <a:lnTo>
                  <a:pt x="459" y="193"/>
                </a:lnTo>
                <a:lnTo>
                  <a:pt x="444" y="202"/>
                </a:lnTo>
                <a:lnTo>
                  <a:pt x="429" y="210"/>
                </a:lnTo>
                <a:lnTo>
                  <a:pt x="414" y="220"/>
                </a:lnTo>
                <a:lnTo>
                  <a:pt x="399" y="228"/>
                </a:lnTo>
                <a:lnTo>
                  <a:pt x="384" y="235"/>
                </a:lnTo>
                <a:lnTo>
                  <a:pt x="368" y="242"/>
                </a:lnTo>
                <a:lnTo>
                  <a:pt x="352" y="249"/>
                </a:lnTo>
                <a:lnTo>
                  <a:pt x="335" y="255"/>
                </a:lnTo>
                <a:lnTo>
                  <a:pt x="318" y="261"/>
                </a:lnTo>
                <a:lnTo>
                  <a:pt x="302" y="266"/>
                </a:lnTo>
                <a:lnTo>
                  <a:pt x="285" y="271"/>
                </a:lnTo>
                <a:lnTo>
                  <a:pt x="268" y="276"/>
                </a:lnTo>
                <a:lnTo>
                  <a:pt x="233" y="283"/>
                </a:lnTo>
                <a:lnTo>
                  <a:pt x="216" y="286"/>
                </a:lnTo>
                <a:lnTo>
                  <a:pt x="198" y="289"/>
                </a:lnTo>
                <a:lnTo>
                  <a:pt x="0" y="600"/>
                </a:lnTo>
                <a:lnTo>
                  <a:pt x="197" y="930"/>
                </a:lnTo>
                <a:lnTo>
                  <a:pt x="217" y="928"/>
                </a:lnTo>
                <a:lnTo>
                  <a:pt x="237" y="926"/>
                </a:lnTo>
                <a:lnTo>
                  <a:pt x="257" y="924"/>
                </a:lnTo>
                <a:lnTo>
                  <a:pt x="276" y="922"/>
                </a:lnTo>
                <a:lnTo>
                  <a:pt x="315" y="916"/>
                </a:lnTo>
                <a:lnTo>
                  <a:pt x="334" y="913"/>
                </a:lnTo>
                <a:lnTo>
                  <a:pt x="355" y="909"/>
                </a:lnTo>
                <a:lnTo>
                  <a:pt x="374" y="906"/>
                </a:lnTo>
                <a:lnTo>
                  <a:pt x="393" y="902"/>
                </a:lnTo>
                <a:lnTo>
                  <a:pt x="412" y="897"/>
                </a:lnTo>
                <a:lnTo>
                  <a:pt x="431" y="892"/>
                </a:lnTo>
                <a:lnTo>
                  <a:pt x="449" y="888"/>
                </a:lnTo>
                <a:lnTo>
                  <a:pt x="468" y="882"/>
                </a:lnTo>
                <a:lnTo>
                  <a:pt x="505" y="871"/>
                </a:lnTo>
                <a:lnTo>
                  <a:pt x="542" y="859"/>
                </a:lnTo>
                <a:lnTo>
                  <a:pt x="560" y="852"/>
                </a:lnTo>
                <a:lnTo>
                  <a:pt x="578" y="844"/>
                </a:lnTo>
                <a:lnTo>
                  <a:pt x="613" y="830"/>
                </a:lnTo>
                <a:lnTo>
                  <a:pt x="648" y="814"/>
                </a:lnTo>
                <a:lnTo>
                  <a:pt x="665" y="806"/>
                </a:lnTo>
                <a:lnTo>
                  <a:pt x="683" y="798"/>
                </a:lnTo>
                <a:lnTo>
                  <a:pt x="717" y="780"/>
                </a:lnTo>
                <a:lnTo>
                  <a:pt x="733" y="771"/>
                </a:lnTo>
                <a:lnTo>
                  <a:pt x="750" y="762"/>
                </a:lnTo>
                <a:lnTo>
                  <a:pt x="782" y="743"/>
                </a:lnTo>
                <a:lnTo>
                  <a:pt x="798" y="733"/>
                </a:lnTo>
                <a:lnTo>
                  <a:pt x="814" y="722"/>
                </a:lnTo>
                <a:lnTo>
                  <a:pt x="846" y="701"/>
                </a:lnTo>
                <a:lnTo>
                  <a:pt x="877" y="678"/>
                </a:lnTo>
                <a:lnTo>
                  <a:pt x="906" y="655"/>
                </a:lnTo>
                <a:lnTo>
                  <a:pt x="935" y="631"/>
                </a:lnTo>
                <a:lnTo>
                  <a:pt x="950" y="619"/>
                </a:lnTo>
                <a:lnTo>
                  <a:pt x="964" y="607"/>
                </a:lnTo>
                <a:lnTo>
                  <a:pt x="978" y="594"/>
                </a:lnTo>
                <a:lnTo>
                  <a:pt x="992" y="581"/>
                </a:lnTo>
                <a:lnTo>
                  <a:pt x="1006" y="568"/>
                </a:lnTo>
                <a:lnTo>
                  <a:pt x="1019" y="555"/>
                </a:lnTo>
                <a:lnTo>
                  <a:pt x="1045" y="527"/>
                </a:lnTo>
                <a:lnTo>
                  <a:pt x="1071" y="499"/>
                </a:lnTo>
                <a:lnTo>
                  <a:pt x="1095" y="471"/>
                </a:lnTo>
                <a:lnTo>
                  <a:pt x="1107" y="456"/>
                </a:lnTo>
                <a:lnTo>
                  <a:pt x="1119" y="441"/>
                </a:lnTo>
                <a:lnTo>
                  <a:pt x="1130" y="427"/>
                </a:lnTo>
                <a:lnTo>
                  <a:pt x="1142" y="412"/>
                </a:lnTo>
                <a:lnTo>
                  <a:pt x="1164" y="381"/>
                </a:lnTo>
                <a:lnTo>
                  <a:pt x="1175" y="364"/>
                </a:lnTo>
                <a:lnTo>
                  <a:pt x="1185" y="349"/>
                </a:lnTo>
                <a:lnTo>
                  <a:pt x="1206" y="317"/>
                </a:lnTo>
                <a:lnTo>
                  <a:pt x="795" y="321"/>
                </a:lnTo>
                <a:lnTo>
                  <a:pt x="652"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浅色箭头4"/>
          <p:cNvSpPr>
            <a:spLocks noChangeAspect="1"/>
          </p:cNvSpPr>
          <p:nvPr/>
        </p:nvSpPr>
        <p:spPr bwMode="auto">
          <a:xfrm>
            <a:off x="3109163" y="3986955"/>
            <a:ext cx="1491493" cy="1231976"/>
          </a:xfrm>
          <a:custGeom>
            <a:avLst/>
            <a:gdLst>
              <a:gd name="T0" fmla="*/ 1047 w 1067"/>
              <a:gd name="T1" fmla="*/ 245 h 881"/>
              <a:gd name="T2" fmla="*/ 1011 w 1067"/>
              <a:gd name="T3" fmla="*/ 244 h 881"/>
              <a:gd name="T4" fmla="*/ 956 w 1067"/>
              <a:gd name="T5" fmla="*/ 238 h 881"/>
              <a:gd name="T6" fmla="*/ 904 w 1067"/>
              <a:gd name="T7" fmla="*/ 229 h 881"/>
              <a:gd name="T8" fmla="*/ 871 w 1067"/>
              <a:gd name="T9" fmla="*/ 220 h 881"/>
              <a:gd name="T10" fmla="*/ 838 w 1067"/>
              <a:gd name="T11" fmla="*/ 210 h 881"/>
              <a:gd name="T12" fmla="*/ 789 w 1067"/>
              <a:gd name="T13" fmla="*/ 191 h 881"/>
              <a:gd name="T14" fmla="*/ 758 w 1067"/>
              <a:gd name="T15" fmla="*/ 177 h 881"/>
              <a:gd name="T16" fmla="*/ 728 w 1067"/>
              <a:gd name="T17" fmla="*/ 160 h 881"/>
              <a:gd name="T18" fmla="*/ 699 w 1067"/>
              <a:gd name="T19" fmla="*/ 142 h 881"/>
              <a:gd name="T20" fmla="*/ 671 w 1067"/>
              <a:gd name="T21" fmla="*/ 123 h 881"/>
              <a:gd name="T22" fmla="*/ 643 w 1067"/>
              <a:gd name="T23" fmla="*/ 103 h 881"/>
              <a:gd name="T24" fmla="*/ 617 w 1067"/>
              <a:gd name="T25" fmla="*/ 81 h 881"/>
              <a:gd name="T26" fmla="*/ 593 w 1067"/>
              <a:gd name="T27" fmla="*/ 58 h 881"/>
              <a:gd name="T28" fmla="*/ 558 w 1067"/>
              <a:gd name="T29" fmla="*/ 20 h 881"/>
              <a:gd name="T30" fmla="*/ 0 w 1067"/>
              <a:gd name="T31" fmla="*/ 339 h 881"/>
              <a:gd name="T32" fmla="*/ 34 w 1067"/>
              <a:gd name="T33" fmla="*/ 385 h 881"/>
              <a:gd name="T34" fmla="*/ 69 w 1067"/>
              <a:gd name="T35" fmla="*/ 428 h 881"/>
              <a:gd name="T36" fmla="*/ 119 w 1067"/>
              <a:gd name="T37" fmla="*/ 485 h 881"/>
              <a:gd name="T38" fmla="*/ 145 w 1067"/>
              <a:gd name="T39" fmla="*/ 511 h 881"/>
              <a:gd name="T40" fmla="*/ 173 w 1067"/>
              <a:gd name="T41" fmla="*/ 537 h 881"/>
              <a:gd name="T42" fmla="*/ 201 w 1067"/>
              <a:gd name="T43" fmla="*/ 562 h 881"/>
              <a:gd name="T44" fmla="*/ 229 w 1067"/>
              <a:gd name="T45" fmla="*/ 587 h 881"/>
              <a:gd name="T46" fmla="*/ 273 w 1067"/>
              <a:gd name="T47" fmla="*/ 621 h 881"/>
              <a:gd name="T48" fmla="*/ 303 w 1067"/>
              <a:gd name="T49" fmla="*/ 645 h 881"/>
              <a:gd name="T50" fmla="*/ 351 w 1067"/>
              <a:gd name="T51" fmla="*/ 676 h 881"/>
              <a:gd name="T52" fmla="*/ 415 w 1067"/>
              <a:gd name="T53" fmla="*/ 715 h 881"/>
              <a:gd name="T54" fmla="*/ 481 w 1067"/>
              <a:gd name="T55" fmla="*/ 750 h 881"/>
              <a:gd name="T56" fmla="*/ 551 w 1067"/>
              <a:gd name="T57" fmla="*/ 782 h 881"/>
              <a:gd name="T58" fmla="*/ 604 w 1067"/>
              <a:gd name="T59" fmla="*/ 803 h 881"/>
              <a:gd name="T60" fmla="*/ 640 w 1067"/>
              <a:gd name="T61" fmla="*/ 816 h 881"/>
              <a:gd name="T62" fmla="*/ 696 w 1067"/>
              <a:gd name="T63" fmla="*/ 833 h 881"/>
              <a:gd name="T64" fmla="*/ 771 w 1067"/>
              <a:gd name="T65" fmla="*/ 852 h 881"/>
              <a:gd name="T66" fmla="*/ 829 w 1067"/>
              <a:gd name="T67" fmla="*/ 863 h 881"/>
              <a:gd name="T68" fmla="*/ 887 w 1067"/>
              <a:gd name="T69" fmla="*/ 871 h 881"/>
              <a:gd name="T70" fmla="*/ 946 w 1067"/>
              <a:gd name="T71" fmla="*/ 877 h 881"/>
              <a:gd name="T72" fmla="*/ 987 w 1067"/>
              <a:gd name="T73" fmla="*/ 880 h 881"/>
              <a:gd name="T74" fmla="*/ 1027 w 1067"/>
              <a:gd name="T75" fmla="*/ 881 h 881"/>
              <a:gd name="T76" fmla="*/ 1067 w 1067"/>
              <a:gd name="T77" fmla="*/ 881 h 881"/>
              <a:gd name="T78" fmla="*/ 1065 w 1067"/>
              <a:gd name="T79" fmla="*/ 244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7" h="881">
                <a:moveTo>
                  <a:pt x="1065" y="244"/>
                </a:moveTo>
                <a:lnTo>
                  <a:pt x="1047" y="245"/>
                </a:lnTo>
                <a:lnTo>
                  <a:pt x="1029" y="244"/>
                </a:lnTo>
                <a:lnTo>
                  <a:pt x="1011" y="244"/>
                </a:lnTo>
                <a:lnTo>
                  <a:pt x="975" y="241"/>
                </a:lnTo>
                <a:lnTo>
                  <a:pt x="956" y="238"/>
                </a:lnTo>
                <a:lnTo>
                  <a:pt x="939" y="236"/>
                </a:lnTo>
                <a:lnTo>
                  <a:pt x="904" y="229"/>
                </a:lnTo>
                <a:lnTo>
                  <a:pt x="887" y="225"/>
                </a:lnTo>
                <a:lnTo>
                  <a:pt x="871" y="220"/>
                </a:lnTo>
                <a:lnTo>
                  <a:pt x="854" y="215"/>
                </a:lnTo>
                <a:lnTo>
                  <a:pt x="838" y="210"/>
                </a:lnTo>
                <a:lnTo>
                  <a:pt x="804" y="198"/>
                </a:lnTo>
                <a:lnTo>
                  <a:pt x="789" y="191"/>
                </a:lnTo>
                <a:lnTo>
                  <a:pt x="773" y="184"/>
                </a:lnTo>
                <a:lnTo>
                  <a:pt x="758" y="177"/>
                </a:lnTo>
                <a:lnTo>
                  <a:pt x="743" y="169"/>
                </a:lnTo>
                <a:lnTo>
                  <a:pt x="728" y="160"/>
                </a:lnTo>
                <a:lnTo>
                  <a:pt x="713" y="151"/>
                </a:lnTo>
                <a:lnTo>
                  <a:pt x="699" y="142"/>
                </a:lnTo>
                <a:lnTo>
                  <a:pt x="685" y="133"/>
                </a:lnTo>
                <a:lnTo>
                  <a:pt x="671" y="123"/>
                </a:lnTo>
                <a:lnTo>
                  <a:pt x="657" y="113"/>
                </a:lnTo>
                <a:lnTo>
                  <a:pt x="643" y="103"/>
                </a:lnTo>
                <a:lnTo>
                  <a:pt x="630" y="92"/>
                </a:lnTo>
                <a:lnTo>
                  <a:pt x="617" y="81"/>
                </a:lnTo>
                <a:lnTo>
                  <a:pt x="605" y="69"/>
                </a:lnTo>
                <a:lnTo>
                  <a:pt x="593" y="58"/>
                </a:lnTo>
                <a:lnTo>
                  <a:pt x="581" y="45"/>
                </a:lnTo>
                <a:lnTo>
                  <a:pt x="558" y="20"/>
                </a:lnTo>
                <a:lnTo>
                  <a:pt x="177" y="0"/>
                </a:lnTo>
                <a:lnTo>
                  <a:pt x="0" y="339"/>
                </a:lnTo>
                <a:lnTo>
                  <a:pt x="23" y="370"/>
                </a:lnTo>
                <a:lnTo>
                  <a:pt x="34" y="385"/>
                </a:lnTo>
                <a:lnTo>
                  <a:pt x="46" y="399"/>
                </a:lnTo>
                <a:lnTo>
                  <a:pt x="69" y="428"/>
                </a:lnTo>
                <a:lnTo>
                  <a:pt x="94" y="456"/>
                </a:lnTo>
                <a:lnTo>
                  <a:pt x="119" y="485"/>
                </a:lnTo>
                <a:lnTo>
                  <a:pt x="132" y="498"/>
                </a:lnTo>
                <a:lnTo>
                  <a:pt x="145" y="511"/>
                </a:lnTo>
                <a:lnTo>
                  <a:pt x="159" y="524"/>
                </a:lnTo>
                <a:lnTo>
                  <a:pt x="173" y="537"/>
                </a:lnTo>
                <a:lnTo>
                  <a:pt x="187" y="550"/>
                </a:lnTo>
                <a:lnTo>
                  <a:pt x="201" y="562"/>
                </a:lnTo>
                <a:lnTo>
                  <a:pt x="215" y="575"/>
                </a:lnTo>
                <a:lnTo>
                  <a:pt x="229" y="587"/>
                </a:lnTo>
                <a:lnTo>
                  <a:pt x="258" y="610"/>
                </a:lnTo>
                <a:lnTo>
                  <a:pt x="273" y="621"/>
                </a:lnTo>
                <a:lnTo>
                  <a:pt x="288" y="633"/>
                </a:lnTo>
                <a:lnTo>
                  <a:pt x="303" y="645"/>
                </a:lnTo>
                <a:lnTo>
                  <a:pt x="319" y="655"/>
                </a:lnTo>
                <a:lnTo>
                  <a:pt x="351" y="676"/>
                </a:lnTo>
                <a:lnTo>
                  <a:pt x="383" y="696"/>
                </a:lnTo>
                <a:lnTo>
                  <a:pt x="415" y="715"/>
                </a:lnTo>
                <a:lnTo>
                  <a:pt x="448" y="733"/>
                </a:lnTo>
                <a:lnTo>
                  <a:pt x="481" y="750"/>
                </a:lnTo>
                <a:lnTo>
                  <a:pt x="517" y="766"/>
                </a:lnTo>
                <a:lnTo>
                  <a:pt x="551" y="782"/>
                </a:lnTo>
                <a:lnTo>
                  <a:pt x="586" y="796"/>
                </a:lnTo>
                <a:lnTo>
                  <a:pt x="604" y="803"/>
                </a:lnTo>
                <a:lnTo>
                  <a:pt x="622" y="810"/>
                </a:lnTo>
                <a:lnTo>
                  <a:pt x="640" y="816"/>
                </a:lnTo>
                <a:lnTo>
                  <a:pt x="659" y="822"/>
                </a:lnTo>
                <a:lnTo>
                  <a:pt x="696" y="833"/>
                </a:lnTo>
                <a:lnTo>
                  <a:pt x="733" y="843"/>
                </a:lnTo>
                <a:lnTo>
                  <a:pt x="771" y="852"/>
                </a:lnTo>
                <a:lnTo>
                  <a:pt x="810" y="859"/>
                </a:lnTo>
                <a:lnTo>
                  <a:pt x="829" y="863"/>
                </a:lnTo>
                <a:lnTo>
                  <a:pt x="848" y="866"/>
                </a:lnTo>
                <a:lnTo>
                  <a:pt x="887" y="871"/>
                </a:lnTo>
                <a:lnTo>
                  <a:pt x="926" y="876"/>
                </a:lnTo>
                <a:lnTo>
                  <a:pt x="946" y="877"/>
                </a:lnTo>
                <a:lnTo>
                  <a:pt x="967" y="879"/>
                </a:lnTo>
                <a:lnTo>
                  <a:pt x="987" y="880"/>
                </a:lnTo>
                <a:lnTo>
                  <a:pt x="1007" y="881"/>
                </a:lnTo>
                <a:lnTo>
                  <a:pt x="1027" y="881"/>
                </a:lnTo>
                <a:lnTo>
                  <a:pt x="1047" y="881"/>
                </a:lnTo>
                <a:lnTo>
                  <a:pt x="1067" y="881"/>
                </a:lnTo>
                <a:lnTo>
                  <a:pt x="865" y="540"/>
                </a:lnTo>
                <a:lnTo>
                  <a:pt x="1065" y="244"/>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8" name="TextBox 53"/>
          <p:cNvSpPr txBox="1">
            <a:spLocks noChangeArrowheads="1"/>
          </p:cNvSpPr>
          <p:nvPr/>
        </p:nvSpPr>
        <p:spPr bwMode="auto">
          <a:xfrm>
            <a:off x="3716967" y="2879876"/>
            <a:ext cx="1728238"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600" b="1" i="0" u="none" strike="noStrike" cap="none" normalizeH="0" baseline="0" dirty="0">
                <a:ln>
                  <a:noFill/>
                </a:ln>
                <a:solidFill>
                  <a:srgbClr val="7D7D7D"/>
                </a:solidFill>
                <a:effectLst/>
                <a:latin typeface="微软雅黑" panose="020B0503020204020204" pitchFamily="34" charset="-122"/>
                <a:ea typeface="微软雅黑" panose="020B0503020204020204" pitchFamily="34" charset="-122"/>
                <a:cs typeface="宋体" pitchFamily="2" charset="-122"/>
              </a:rPr>
              <a:t>权益分派流程</a:t>
            </a:r>
            <a:endParaRPr kumimoji="0" lang="zh-CN" sz="3600" b="1" i="0" u="none" strike="noStrike" cap="none" normalizeH="0" baseline="0" dirty="0">
              <a:ln>
                <a:noFill/>
              </a:ln>
              <a:solidFill>
                <a:srgbClr val="7D7D7D"/>
              </a:solidFill>
              <a:effectLst/>
              <a:latin typeface="微软雅黑" panose="020B0503020204020204" pitchFamily="34" charset="-122"/>
              <a:ea typeface="微软雅黑" panose="020B0503020204020204" pitchFamily="34" charset="-122"/>
              <a:cs typeface="宋体" pitchFamily="2" charset="-122"/>
            </a:endParaRPr>
          </a:p>
        </p:txBody>
      </p:sp>
      <p:sp>
        <p:nvSpPr>
          <p:cNvPr id="9" name="深色箭头5"/>
          <p:cNvSpPr>
            <a:spLocks noChangeAspect="1"/>
          </p:cNvSpPr>
          <p:nvPr/>
        </p:nvSpPr>
        <p:spPr bwMode="auto">
          <a:xfrm>
            <a:off x="2782069" y="2643108"/>
            <a:ext cx="1048378" cy="1738191"/>
          </a:xfrm>
          <a:custGeom>
            <a:avLst/>
            <a:gdLst>
              <a:gd name="T0" fmla="*/ 384 w 750"/>
              <a:gd name="T1" fmla="*/ 899 h 1243"/>
              <a:gd name="T2" fmla="*/ 185 w 750"/>
              <a:gd name="T3" fmla="*/ 1225 h 1243"/>
              <a:gd name="T4" fmla="*/ 163 w 750"/>
              <a:gd name="T5" fmla="*/ 1187 h 1243"/>
              <a:gd name="T6" fmla="*/ 142 w 750"/>
              <a:gd name="T7" fmla="*/ 1149 h 1243"/>
              <a:gd name="T8" fmla="*/ 123 w 750"/>
              <a:gd name="T9" fmla="*/ 1108 h 1243"/>
              <a:gd name="T10" fmla="*/ 96 w 750"/>
              <a:gd name="T11" fmla="*/ 1048 h 1243"/>
              <a:gd name="T12" fmla="*/ 79 w 750"/>
              <a:gd name="T13" fmla="*/ 1007 h 1243"/>
              <a:gd name="T14" fmla="*/ 58 w 750"/>
              <a:gd name="T15" fmla="*/ 943 h 1243"/>
              <a:gd name="T16" fmla="*/ 45 w 750"/>
              <a:gd name="T17" fmla="*/ 901 h 1243"/>
              <a:gd name="T18" fmla="*/ 34 w 750"/>
              <a:gd name="T19" fmla="*/ 858 h 1243"/>
              <a:gd name="T20" fmla="*/ 25 w 750"/>
              <a:gd name="T21" fmla="*/ 814 h 1243"/>
              <a:gd name="T22" fmla="*/ 17 w 750"/>
              <a:gd name="T23" fmla="*/ 768 h 1243"/>
              <a:gd name="T24" fmla="*/ 10 w 750"/>
              <a:gd name="T25" fmla="*/ 723 h 1243"/>
              <a:gd name="T26" fmla="*/ 5 w 750"/>
              <a:gd name="T27" fmla="*/ 678 h 1243"/>
              <a:gd name="T28" fmla="*/ 2 w 750"/>
              <a:gd name="T29" fmla="*/ 631 h 1243"/>
              <a:gd name="T30" fmla="*/ 0 w 750"/>
              <a:gd name="T31" fmla="*/ 562 h 1243"/>
              <a:gd name="T32" fmla="*/ 1 w 750"/>
              <a:gd name="T33" fmla="*/ 507 h 1243"/>
              <a:gd name="T34" fmla="*/ 5 w 750"/>
              <a:gd name="T35" fmla="*/ 452 h 1243"/>
              <a:gd name="T36" fmla="*/ 13 w 750"/>
              <a:gd name="T37" fmla="*/ 381 h 1243"/>
              <a:gd name="T38" fmla="*/ 21 w 750"/>
              <a:gd name="T39" fmla="*/ 328 h 1243"/>
              <a:gd name="T40" fmla="*/ 32 w 750"/>
              <a:gd name="T41" fmla="*/ 275 h 1243"/>
              <a:gd name="T42" fmla="*/ 40 w 750"/>
              <a:gd name="T43" fmla="*/ 241 h 1243"/>
              <a:gd name="T44" fmla="*/ 60 w 750"/>
              <a:gd name="T45" fmla="*/ 174 h 1243"/>
              <a:gd name="T46" fmla="*/ 83 w 750"/>
              <a:gd name="T47" fmla="*/ 108 h 1243"/>
              <a:gd name="T48" fmla="*/ 103 w 750"/>
              <a:gd name="T49" fmla="*/ 60 h 1243"/>
              <a:gd name="T50" fmla="*/ 124 w 750"/>
              <a:gd name="T51" fmla="*/ 13 h 1243"/>
              <a:gd name="T52" fmla="*/ 680 w 750"/>
              <a:gd name="T53" fmla="*/ 330 h 1243"/>
              <a:gd name="T54" fmla="*/ 670 w 750"/>
              <a:gd name="T55" fmla="*/ 357 h 1243"/>
              <a:gd name="T56" fmla="*/ 661 w 750"/>
              <a:gd name="T57" fmla="*/ 384 h 1243"/>
              <a:gd name="T58" fmla="*/ 654 w 750"/>
              <a:gd name="T59" fmla="*/ 413 h 1243"/>
              <a:gd name="T60" fmla="*/ 648 w 750"/>
              <a:gd name="T61" fmla="*/ 441 h 1243"/>
              <a:gd name="T62" fmla="*/ 643 w 750"/>
              <a:gd name="T63" fmla="*/ 471 h 1243"/>
              <a:gd name="T64" fmla="*/ 640 w 750"/>
              <a:gd name="T65" fmla="*/ 501 h 1243"/>
              <a:gd name="T66" fmla="*/ 637 w 750"/>
              <a:gd name="T67" fmla="*/ 531 h 1243"/>
              <a:gd name="T68" fmla="*/ 637 w 750"/>
              <a:gd name="T69" fmla="*/ 587 h 1243"/>
              <a:gd name="T70" fmla="*/ 641 w 750"/>
              <a:gd name="T71" fmla="*/ 636 h 1243"/>
              <a:gd name="T72" fmla="*/ 649 w 750"/>
              <a:gd name="T73" fmla="*/ 685 h 1243"/>
              <a:gd name="T74" fmla="*/ 654 w 750"/>
              <a:gd name="T75" fmla="*/ 709 h 1243"/>
              <a:gd name="T76" fmla="*/ 660 w 750"/>
              <a:gd name="T77" fmla="*/ 733 h 1243"/>
              <a:gd name="T78" fmla="*/ 674 w 750"/>
              <a:gd name="T79" fmla="*/ 779 h 1243"/>
              <a:gd name="T80" fmla="*/ 692 w 750"/>
              <a:gd name="T81" fmla="*/ 824 h 1243"/>
              <a:gd name="T82" fmla="*/ 713 w 750"/>
              <a:gd name="T83" fmla="*/ 867 h 1243"/>
              <a:gd name="T84" fmla="*/ 737 w 750"/>
              <a:gd name="T85" fmla="*/ 907 h 1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0" h="1243">
                <a:moveTo>
                  <a:pt x="750" y="927"/>
                </a:moveTo>
                <a:lnTo>
                  <a:pt x="384" y="899"/>
                </a:lnTo>
                <a:lnTo>
                  <a:pt x="196" y="1243"/>
                </a:lnTo>
                <a:lnTo>
                  <a:pt x="185" y="1225"/>
                </a:lnTo>
                <a:lnTo>
                  <a:pt x="174" y="1206"/>
                </a:lnTo>
                <a:lnTo>
                  <a:pt x="163" y="1187"/>
                </a:lnTo>
                <a:lnTo>
                  <a:pt x="152" y="1168"/>
                </a:lnTo>
                <a:lnTo>
                  <a:pt x="142" y="1149"/>
                </a:lnTo>
                <a:lnTo>
                  <a:pt x="132" y="1129"/>
                </a:lnTo>
                <a:lnTo>
                  <a:pt x="123" y="1108"/>
                </a:lnTo>
                <a:lnTo>
                  <a:pt x="114" y="1089"/>
                </a:lnTo>
                <a:lnTo>
                  <a:pt x="96" y="1048"/>
                </a:lnTo>
                <a:lnTo>
                  <a:pt x="88" y="1028"/>
                </a:lnTo>
                <a:lnTo>
                  <a:pt x="79" y="1007"/>
                </a:lnTo>
                <a:lnTo>
                  <a:pt x="65" y="966"/>
                </a:lnTo>
                <a:lnTo>
                  <a:pt x="58" y="943"/>
                </a:lnTo>
                <a:lnTo>
                  <a:pt x="51" y="922"/>
                </a:lnTo>
                <a:lnTo>
                  <a:pt x="45" y="901"/>
                </a:lnTo>
                <a:lnTo>
                  <a:pt x="40" y="879"/>
                </a:lnTo>
                <a:lnTo>
                  <a:pt x="34" y="858"/>
                </a:lnTo>
                <a:lnTo>
                  <a:pt x="29" y="836"/>
                </a:lnTo>
                <a:lnTo>
                  <a:pt x="25" y="814"/>
                </a:lnTo>
                <a:lnTo>
                  <a:pt x="20" y="791"/>
                </a:lnTo>
                <a:lnTo>
                  <a:pt x="17" y="768"/>
                </a:lnTo>
                <a:lnTo>
                  <a:pt x="13" y="746"/>
                </a:lnTo>
                <a:lnTo>
                  <a:pt x="10" y="723"/>
                </a:lnTo>
                <a:lnTo>
                  <a:pt x="8" y="701"/>
                </a:lnTo>
                <a:lnTo>
                  <a:pt x="5" y="678"/>
                </a:lnTo>
                <a:lnTo>
                  <a:pt x="3" y="655"/>
                </a:lnTo>
                <a:lnTo>
                  <a:pt x="2" y="631"/>
                </a:lnTo>
                <a:lnTo>
                  <a:pt x="1" y="608"/>
                </a:lnTo>
                <a:lnTo>
                  <a:pt x="0" y="562"/>
                </a:lnTo>
                <a:lnTo>
                  <a:pt x="1" y="525"/>
                </a:lnTo>
                <a:lnTo>
                  <a:pt x="1" y="507"/>
                </a:lnTo>
                <a:lnTo>
                  <a:pt x="2" y="489"/>
                </a:lnTo>
                <a:lnTo>
                  <a:pt x="5" y="452"/>
                </a:lnTo>
                <a:lnTo>
                  <a:pt x="8" y="416"/>
                </a:lnTo>
                <a:lnTo>
                  <a:pt x="13" y="381"/>
                </a:lnTo>
                <a:lnTo>
                  <a:pt x="18" y="346"/>
                </a:lnTo>
                <a:lnTo>
                  <a:pt x="21" y="328"/>
                </a:lnTo>
                <a:lnTo>
                  <a:pt x="25" y="310"/>
                </a:lnTo>
                <a:lnTo>
                  <a:pt x="32" y="275"/>
                </a:lnTo>
                <a:lnTo>
                  <a:pt x="36" y="258"/>
                </a:lnTo>
                <a:lnTo>
                  <a:pt x="40" y="241"/>
                </a:lnTo>
                <a:lnTo>
                  <a:pt x="49" y="208"/>
                </a:lnTo>
                <a:lnTo>
                  <a:pt x="60" y="174"/>
                </a:lnTo>
                <a:lnTo>
                  <a:pt x="70" y="140"/>
                </a:lnTo>
                <a:lnTo>
                  <a:pt x="83" y="108"/>
                </a:lnTo>
                <a:lnTo>
                  <a:pt x="96" y="76"/>
                </a:lnTo>
                <a:lnTo>
                  <a:pt x="103" y="60"/>
                </a:lnTo>
                <a:lnTo>
                  <a:pt x="109" y="44"/>
                </a:lnTo>
                <a:lnTo>
                  <a:pt x="124" y="13"/>
                </a:lnTo>
                <a:lnTo>
                  <a:pt x="506" y="0"/>
                </a:lnTo>
                <a:lnTo>
                  <a:pt x="680" y="330"/>
                </a:lnTo>
                <a:lnTo>
                  <a:pt x="675" y="343"/>
                </a:lnTo>
                <a:lnTo>
                  <a:pt x="670" y="357"/>
                </a:lnTo>
                <a:lnTo>
                  <a:pt x="665" y="370"/>
                </a:lnTo>
                <a:lnTo>
                  <a:pt x="661" y="384"/>
                </a:lnTo>
                <a:lnTo>
                  <a:pt x="657" y="398"/>
                </a:lnTo>
                <a:lnTo>
                  <a:pt x="654" y="413"/>
                </a:lnTo>
                <a:lnTo>
                  <a:pt x="651" y="427"/>
                </a:lnTo>
                <a:lnTo>
                  <a:pt x="648" y="441"/>
                </a:lnTo>
                <a:lnTo>
                  <a:pt x="645" y="456"/>
                </a:lnTo>
                <a:lnTo>
                  <a:pt x="643" y="471"/>
                </a:lnTo>
                <a:lnTo>
                  <a:pt x="641" y="486"/>
                </a:lnTo>
                <a:lnTo>
                  <a:pt x="640" y="501"/>
                </a:lnTo>
                <a:lnTo>
                  <a:pt x="638" y="516"/>
                </a:lnTo>
                <a:lnTo>
                  <a:pt x="637" y="531"/>
                </a:lnTo>
                <a:lnTo>
                  <a:pt x="637" y="562"/>
                </a:lnTo>
                <a:lnTo>
                  <a:pt x="637" y="587"/>
                </a:lnTo>
                <a:lnTo>
                  <a:pt x="639" y="611"/>
                </a:lnTo>
                <a:lnTo>
                  <a:pt x="641" y="636"/>
                </a:lnTo>
                <a:lnTo>
                  <a:pt x="644" y="661"/>
                </a:lnTo>
                <a:lnTo>
                  <a:pt x="649" y="685"/>
                </a:lnTo>
                <a:lnTo>
                  <a:pt x="651" y="697"/>
                </a:lnTo>
                <a:lnTo>
                  <a:pt x="654" y="709"/>
                </a:lnTo>
                <a:lnTo>
                  <a:pt x="657" y="721"/>
                </a:lnTo>
                <a:lnTo>
                  <a:pt x="660" y="733"/>
                </a:lnTo>
                <a:lnTo>
                  <a:pt x="667" y="756"/>
                </a:lnTo>
                <a:lnTo>
                  <a:pt x="674" y="779"/>
                </a:lnTo>
                <a:lnTo>
                  <a:pt x="683" y="801"/>
                </a:lnTo>
                <a:lnTo>
                  <a:pt x="692" y="824"/>
                </a:lnTo>
                <a:lnTo>
                  <a:pt x="702" y="846"/>
                </a:lnTo>
                <a:lnTo>
                  <a:pt x="713" y="867"/>
                </a:lnTo>
                <a:lnTo>
                  <a:pt x="725" y="887"/>
                </a:lnTo>
                <a:lnTo>
                  <a:pt x="737" y="907"/>
                </a:lnTo>
                <a:lnTo>
                  <a:pt x="750" y="927"/>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深色箭头6"/>
          <p:cNvSpPr>
            <a:spLocks noChangeAspect="1"/>
          </p:cNvSpPr>
          <p:nvPr/>
        </p:nvSpPr>
        <p:spPr bwMode="auto">
          <a:xfrm>
            <a:off x="3001529" y="1639069"/>
            <a:ext cx="1780845" cy="1376009"/>
          </a:xfrm>
          <a:custGeom>
            <a:avLst/>
            <a:gdLst>
              <a:gd name="T0" fmla="*/ 1064 w 1274"/>
              <a:gd name="T1" fmla="*/ 638 h 984"/>
              <a:gd name="T2" fmla="*/ 1021 w 1274"/>
              <a:gd name="T3" fmla="*/ 644 h 984"/>
              <a:gd name="T4" fmla="*/ 979 w 1274"/>
              <a:gd name="T5" fmla="*/ 652 h 984"/>
              <a:gd name="T6" fmla="*/ 938 w 1274"/>
              <a:gd name="T7" fmla="*/ 662 h 984"/>
              <a:gd name="T8" fmla="*/ 899 w 1274"/>
              <a:gd name="T9" fmla="*/ 676 h 984"/>
              <a:gd name="T10" fmla="*/ 859 w 1274"/>
              <a:gd name="T11" fmla="*/ 692 h 984"/>
              <a:gd name="T12" fmla="*/ 822 w 1274"/>
              <a:gd name="T13" fmla="*/ 710 h 984"/>
              <a:gd name="T14" fmla="*/ 787 w 1274"/>
              <a:gd name="T15" fmla="*/ 731 h 984"/>
              <a:gd name="T16" fmla="*/ 753 w 1274"/>
              <a:gd name="T17" fmla="*/ 754 h 984"/>
              <a:gd name="T18" fmla="*/ 719 w 1274"/>
              <a:gd name="T19" fmla="*/ 778 h 984"/>
              <a:gd name="T20" fmla="*/ 688 w 1274"/>
              <a:gd name="T21" fmla="*/ 805 h 984"/>
              <a:gd name="T22" fmla="*/ 666 w 1274"/>
              <a:gd name="T23" fmla="*/ 826 h 984"/>
              <a:gd name="T24" fmla="*/ 645 w 1274"/>
              <a:gd name="T25" fmla="*/ 848 h 984"/>
              <a:gd name="T26" fmla="*/ 619 w 1274"/>
              <a:gd name="T27" fmla="*/ 881 h 984"/>
              <a:gd name="T28" fmla="*/ 594 w 1274"/>
              <a:gd name="T29" fmla="*/ 914 h 984"/>
              <a:gd name="T30" fmla="*/ 572 w 1274"/>
              <a:gd name="T31" fmla="*/ 948 h 984"/>
              <a:gd name="T32" fmla="*/ 551 w 1274"/>
              <a:gd name="T33" fmla="*/ 984 h 984"/>
              <a:gd name="T34" fmla="*/ 0 w 1274"/>
              <a:gd name="T35" fmla="*/ 665 h 984"/>
              <a:gd name="T36" fmla="*/ 20 w 1274"/>
              <a:gd name="T37" fmla="*/ 630 h 984"/>
              <a:gd name="T38" fmla="*/ 52 w 1274"/>
              <a:gd name="T39" fmla="*/ 578 h 984"/>
              <a:gd name="T40" fmla="*/ 88 w 1274"/>
              <a:gd name="T41" fmla="*/ 526 h 984"/>
              <a:gd name="T42" fmla="*/ 125 w 1274"/>
              <a:gd name="T43" fmla="*/ 478 h 984"/>
              <a:gd name="T44" fmla="*/ 151 w 1274"/>
              <a:gd name="T45" fmla="*/ 447 h 984"/>
              <a:gd name="T46" fmla="*/ 178 w 1274"/>
              <a:gd name="T47" fmla="*/ 416 h 984"/>
              <a:gd name="T48" fmla="*/ 220 w 1274"/>
              <a:gd name="T49" fmla="*/ 371 h 984"/>
              <a:gd name="T50" fmla="*/ 250 w 1274"/>
              <a:gd name="T51" fmla="*/ 343 h 984"/>
              <a:gd name="T52" fmla="*/ 296 w 1274"/>
              <a:gd name="T53" fmla="*/ 303 h 984"/>
              <a:gd name="T54" fmla="*/ 343 w 1274"/>
              <a:gd name="T55" fmla="*/ 264 h 984"/>
              <a:gd name="T56" fmla="*/ 392 w 1274"/>
              <a:gd name="T57" fmla="*/ 227 h 984"/>
              <a:gd name="T58" fmla="*/ 444 w 1274"/>
              <a:gd name="T59" fmla="*/ 194 h 984"/>
              <a:gd name="T60" fmla="*/ 479 w 1274"/>
              <a:gd name="T61" fmla="*/ 172 h 984"/>
              <a:gd name="T62" fmla="*/ 551 w 1274"/>
              <a:gd name="T63" fmla="*/ 133 h 984"/>
              <a:gd name="T64" fmla="*/ 608 w 1274"/>
              <a:gd name="T65" fmla="*/ 107 h 984"/>
              <a:gd name="T66" fmla="*/ 646 w 1274"/>
              <a:gd name="T67" fmla="*/ 91 h 984"/>
              <a:gd name="T68" fmla="*/ 685 w 1274"/>
              <a:gd name="T69" fmla="*/ 76 h 984"/>
              <a:gd name="T70" fmla="*/ 745 w 1274"/>
              <a:gd name="T71" fmla="*/ 56 h 984"/>
              <a:gd name="T72" fmla="*/ 805 w 1274"/>
              <a:gd name="T73" fmla="*/ 39 h 984"/>
              <a:gd name="T74" fmla="*/ 846 w 1274"/>
              <a:gd name="T75" fmla="*/ 29 h 984"/>
              <a:gd name="T76" fmla="*/ 909 w 1274"/>
              <a:gd name="T77" fmla="*/ 17 h 984"/>
              <a:gd name="T78" fmla="*/ 951 w 1274"/>
              <a:gd name="T79" fmla="*/ 11 h 984"/>
              <a:gd name="T80" fmla="*/ 994 w 1274"/>
              <a:gd name="T81" fmla="*/ 6 h 984"/>
              <a:gd name="T82" fmla="*/ 1037 w 1274"/>
              <a:gd name="T83" fmla="*/ 2 h 984"/>
              <a:gd name="T84" fmla="*/ 1081 w 1274"/>
              <a:gd name="T85" fmla="*/ 0 h 984"/>
              <a:gd name="T86" fmla="*/ 1086 w 1274"/>
              <a:gd name="T87" fmla="*/ 637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4" h="984">
                <a:moveTo>
                  <a:pt x="1086" y="637"/>
                </a:moveTo>
                <a:lnTo>
                  <a:pt x="1064" y="638"/>
                </a:lnTo>
                <a:lnTo>
                  <a:pt x="1042" y="641"/>
                </a:lnTo>
                <a:lnTo>
                  <a:pt x="1021" y="644"/>
                </a:lnTo>
                <a:lnTo>
                  <a:pt x="1000" y="647"/>
                </a:lnTo>
                <a:lnTo>
                  <a:pt x="979" y="652"/>
                </a:lnTo>
                <a:lnTo>
                  <a:pt x="959" y="657"/>
                </a:lnTo>
                <a:lnTo>
                  <a:pt x="938" y="662"/>
                </a:lnTo>
                <a:lnTo>
                  <a:pt x="918" y="669"/>
                </a:lnTo>
                <a:lnTo>
                  <a:pt x="899" y="676"/>
                </a:lnTo>
                <a:lnTo>
                  <a:pt x="879" y="683"/>
                </a:lnTo>
                <a:lnTo>
                  <a:pt x="859" y="692"/>
                </a:lnTo>
                <a:lnTo>
                  <a:pt x="841" y="700"/>
                </a:lnTo>
                <a:lnTo>
                  <a:pt x="822" y="710"/>
                </a:lnTo>
                <a:lnTo>
                  <a:pt x="804" y="721"/>
                </a:lnTo>
                <a:lnTo>
                  <a:pt x="787" y="731"/>
                </a:lnTo>
                <a:lnTo>
                  <a:pt x="769" y="742"/>
                </a:lnTo>
                <a:lnTo>
                  <a:pt x="753" y="754"/>
                </a:lnTo>
                <a:lnTo>
                  <a:pt x="736" y="766"/>
                </a:lnTo>
                <a:lnTo>
                  <a:pt x="719" y="778"/>
                </a:lnTo>
                <a:lnTo>
                  <a:pt x="703" y="791"/>
                </a:lnTo>
                <a:lnTo>
                  <a:pt x="688" y="805"/>
                </a:lnTo>
                <a:lnTo>
                  <a:pt x="673" y="819"/>
                </a:lnTo>
                <a:lnTo>
                  <a:pt x="666" y="826"/>
                </a:lnTo>
                <a:lnTo>
                  <a:pt x="659" y="834"/>
                </a:lnTo>
                <a:lnTo>
                  <a:pt x="645" y="848"/>
                </a:lnTo>
                <a:lnTo>
                  <a:pt x="632" y="864"/>
                </a:lnTo>
                <a:lnTo>
                  <a:pt x="619" y="881"/>
                </a:lnTo>
                <a:lnTo>
                  <a:pt x="606" y="897"/>
                </a:lnTo>
                <a:lnTo>
                  <a:pt x="594" y="914"/>
                </a:lnTo>
                <a:lnTo>
                  <a:pt x="583" y="931"/>
                </a:lnTo>
                <a:lnTo>
                  <a:pt x="572" y="948"/>
                </a:lnTo>
                <a:lnTo>
                  <a:pt x="561" y="966"/>
                </a:lnTo>
                <a:lnTo>
                  <a:pt x="551" y="984"/>
                </a:lnTo>
                <a:lnTo>
                  <a:pt x="397" y="659"/>
                </a:lnTo>
                <a:lnTo>
                  <a:pt x="0" y="665"/>
                </a:lnTo>
                <a:lnTo>
                  <a:pt x="10" y="647"/>
                </a:lnTo>
                <a:lnTo>
                  <a:pt x="20" y="630"/>
                </a:lnTo>
                <a:lnTo>
                  <a:pt x="41" y="595"/>
                </a:lnTo>
                <a:lnTo>
                  <a:pt x="52" y="578"/>
                </a:lnTo>
                <a:lnTo>
                  <a:pt x="64" y="561"/>
                </a:lnTo>
                <a:lnTo>
                  <a:pt x="88" y="526"/>
                </a:lnTo>
                <a:lnTo>
                  <a:pt x="113" y="494"/>
                </a:lnTo>
                <a:lnTo>
                  <a:pt x="125" y="478"/>
                </a:lnTo>
                <a:lnTo>
                  <a:pt x="138" y="462"/>
                </a:lnTo>
                <a:lnTo>
                  <a:pt x="151" y="447"/>
                </a:lnTo>
                <a:lnTo>
                  <a:pt x="164" y="431"/>
                </a:lnTo>
                <a:lnTo>
                  <a:pt x="178" y="416"/>
                </a:lnTo>
                <a:lnTo>
                  <a:pt x="192" y="401"/>
                </a:lnTo>
                <a:lnTo>
                  <a:pt x="220" y="371"/>
                </a:lnTo>
                <a:lnTo>
                  <a:pt x="235" y="357"/>
                </a:lnTo>
                <a:lnTo>
                  <a:pt x="250" y="343"/>
                </a:lnTo>
                <a:lnTo>
                  <a:pt x="280" y="316"/>
                </a:lnTo>
                <a:lnTo>
                  <a:pt x="296" y="303"/>
                </a:lnTo>
                <a:lnTo>
                  <a:pt x="311" y="290"/>
                </a:lnTo>
                <a:lnTo>
                  <a:pt x="343" y="264"/>
                </a:lnTo>
                <a:lnTo>
                  <a:pt x="376" y="239"/>
                </a:lnTo>
                <a:lnTo>
                  <a:pt x="392" y="227"/>
                </a:lnTo>
                <a:lnTo>
                  <a:pt x="410" y="216"/>
                </a:lnTo>
                <a:lnTo>
                  <a:pt x="444" y="194"/>
                </a:lnTo>
                <a:lnTo>
                  <a:pt x="462" y="183"/>
                </a:lnTo>
                <a:lnTo>
                  <a:pt x="479" y="172"/>
                </a:lnTo>
                <a:lnTo>
                  <a:pt x="515" y="152"/>
                </a:lnTo>
                <a:lnTo>
                  <a:pt x="551" y="133"/>
                </a:lnTo>
                <a:lnTo>
                  <a:pt x="589" y="116"/>
                </a:lnTo>
                <a:lnTo>
                  <a:pt x="608" y="107"/>
                </a:lnTo>
                <a:lnTo>
                  <a:pt x="627" y="99"/>
                </a:lnTo>
                <a:lnTo>
                  <a:pt x="646" y="91"/>
                </a:lnTo>
                <a:lnTo>
                  <a:pt x="665" y="84"/>
                </a:lnTo>
                <a:lnTo>
                  <a:pt x="685" y="76"/>
                </a:lnTo>
                <a:lnTo>
                  <a:pt x="704" y="69"/>
                </a:lnTo>
                <a:lnTo>
                  <a:pt x="745" y="56"/>
                </a:lnTo>
                <a:lnTo>
                  <a:pt x="785" y="44"/>
                </a:lnTo>
                <a:lnTo>
                  <a:pt x="805" y="39"/>
                </a:lnTo>
                <a:lnTo>
                  <a:pt x="825" y="34"/>
                </a:lnTo>
                <a:lnTo>
                  <a:pt x="846" y="29"/>
                </a:lnTo>
                <a:lnTo>
                  <a:pt x="866" y="25"/>
                </a:lnTo>
                <a:lnTo>
                  <a:pt x="909" y="17"/>
                </a:lnTo>
                <a:lnTo>
                  <a:pt x="930" y="14"/>
                </a:lnTo>
                <a:lnTo>
                  <a:pt x="951" y="11"/>
                </a:lnTo>
                <a:lnTo>
                  <a:pt x="972" y="8"/>
                </a:lnTo>
                <a:lnTo>
                  <a:pt x="994" y="6"/>
                </a:lnTo>
                <a:lnTo>
                  <a:pt x="1015" y="4"/>
                </a:lnTo>
                <a:lnTo>
                  <a:pt x="1037" y="2"/>
                </a:lnTo>
                <a:lnTo>
                  <a:pt x="1059" y="1"/>
                </a:lnTo>
                <a:lnTo>
                  <a:pt x="1081" y="0"/>
                </a:lnTo>
                <a:lnTo>
                  <a:pt x="1274" y="334"/>
                </a:lnTo>
                <a:lnTo>
                  <a:pt x="1086" y="637"/>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深色箭头1"/>
          <p:cNvSpPr>
            <a:spLocks noChangeAspect="1"/>
          </p:cNvSpPr>
          <p:nvPr/>
        </p:nvSpPr>
        <p:spPr bwMode="auto">
          <a:xfrm>
            <a:off x="4603451" y="1639069"/>
            <a:ext cx="1504073" cy="1348042"/>
          </a:xfrm>
          <a:custGeom>
            <a:avLst/>
            <a:gdLst>
              <a:gd name="T0" fmla="*/ 22 w 1076"/>
              <a:gd name="T1" fmla="*/ 637 h 964"/>
              <a:gd name="T2" fmla="*/ 63 w 1076"/>
              <a:gd name="T3" fmla="*/ 641 h 964"/>
              <a:gd name="T4" fmla="*/ 103 w 1076"/>
              <a:gd name="T5" fmla="*/ 648 h 964"/>
              <a:gd name="T6" fmla="*/ 141 w 1076"/>
              <a:gd name="T7" fmla="*/ 656 h 964"/>
              <a:gd name="T8" fmla="*/ 179 w 1076"/>
              <a:gd name="T9" fmla="*/ 668 h 964"/>
              <a:gd name="T10" fmla="*/ 216 w 1076"/>
              <a:gd name="T11" fmla="*/ 681 h 964"/>
              <a:gd name="T12" fmla="*/ 252 w 1076"/>
              <a:gd name="T13" fmla="*/ 696 h 964"/>
              <a:gd name="T14" fmla="*/ 287 w 1076"/>
              <a:gd name="T15" fmla="*/ 714 h 964"/>
              <a:gd name="T16" fmla="*/ 320 w 1076"/>
              <a:gd name="T17" fmla="*/ 735 h 964"/>
              <a:gd name="T18" fmla="*/ 352 w 1076"/>
              <a:gd name="T19" fmla="*/ 756 h 964"/>
              <a:gd name="T20" fmla="*/ 384 w 1076"/>
              <a:gd name="T21" fmla="*/ 779 h 964"/>
              <a:gd name="T22" fmla="*/ 413 w 1076"/>
              <a:gd name="T23" fmla="*/ 804 h 964"/>
              <a:gd name="T24" fmla="*/ 440 w 1076"/>
              <a:gd name="T25" fmla="*/ 831 h 964"/>
              <a:gd name="T26" fmla="*/ 466 w 1076"/>
              <a:gd name="T27" fmla="*/ 859 h 964"/>
              <a:gd name="T28" fmla="*/ 490 w 1076"/>
              <a:gd name="T29" fmla="*/ 890 h 964"/>
              <a:gd name="T30" fmla="*/ 513 w 1076"/>
              <a:gd name="T31" fmla="*/ 921 h 964"/>
              <a:gd name="T32" fmla="*/ 884 w 1076"/>
              <a:gd name="T33" fmla="*/ 964 h 964"/>
              <a:gd name="T34" fmla="*/ 1066 w 1076"/>
              <a:gd name="T35" fmla="*/ 604 h 964"/>
              <a:gd name="T36" fmla="*/ 1033 w 1076"/>
              <a:gd name="T37" fmla="*/ 553 h 964"/>
              <a:gd name="T38" fmla="*/ 1009 w 1076"/>
              <a:gd name="T39" fmla="*/ 521 h 964"/>
              <a:gd name="T40" fmla="*/ 985 w 1076"/>
              <a:gd name="T41" fmla="*/ 489 h 964"/>
              <a:gd name="T42" fmla="*/ 960 w 1076"/>
              <a:gd name="T43" fmla="*/ 458 h 964"/>
              <a:gd name="T44" fmla="*/ 934 w 1076"/>
              <a:gd name="T45" fmla="*/ 428 h 964"/>
              <a:gd name="T46" fmla="*/ 894 w 1076"/>
              <a:gd name="T47" fmla="*/ 384 h 964"/>
              <a:gd name="T48" fmla="*/ 850 w 1076"/>
              <a:gd name="T49" fmla="*/ 342 h 964"/>
              <a:gd name="T50" fmla="*/ 806 w 1076"/>
              <a:gd name="T51" fmla="*/ 303 h 964"/>
              <a:gd name="T52" fmla="*/ 759 w 1076"/>
              <a:gd name="T53" fmla="*/ 266 h 964"/>
              <a:gd name="T54" fmla="*/ 694 w 1076"/>
              <a:gd name="T55" fmla="*/ 218 h 964"/>
              <a:gd name="T56" fmla="*/ 661 w 1076"/>
              <a:gd name="T57" fmla="*/ 196 h 964"/>
              <a:gd name="T58" fmla="*/ 592 w 1076"/>
              <a:gd name="T59" fmla="*/ 156 h 964"/>
              <a:gd name="T60" fmla="*/ 557 w 1076"/>
              <a:gd name="T61" fmla="*/ 137 h 964"/>
              <a:gd name="T62" fmla="*/ 501 w 1076"/>
              <a:gd name="T63" fmla="*/ 112 h 964"/>
              <a:gd name="T64" fmla="*/ 446 w 1076"/>
              <a:gd name="T65" fmla="*/ 88 h 964"/>
              <a:gd name="T66" fmla="*/ 408 w 1076"/>
              <a:gd name="T67" fmla="*/ 73 h 964"/>
              <a:gd name="T68" fmla="*/ 330 w 1076"/>
              <a:gd name="T69" fmla="*/ 48 h 964"/>
              <a:gd name="T70" fmla="*/ 290 w 1076"/>
              <a:gd name="T71" fmla="*/ 38 h 964"/>
              <a:gd name="T72" fmla="*/ 250 w 1076"/>
              <a:gd name="T73" fmla="*/ 29 h 964"/>
              <a:gd name="T74" fmla="*/ 209 w 1076"/>
              <a:gd name="T75" fmla="*/ 21 h 964"/>
              <a:gd name="T76" fmla="*/ 127 w 1076"/>
              <a:gd name="T77" fmla="*/ 8 h 964"/>
              <a:gd name="T78" fmla="*/ 85 w 1076"/>
              <a:gd name="T79" fmla="*/ 4 h 964"/>
              <a:gd name="T80" fmla="*/ 42 w 1076"/>
              <a:gd name="T81" fmla="*/ 1 h 964"/>
              <a:gd name="T82" fmla="*/ 0 w 1076"/>
              <a:gd name="T83" fmla="*/ 0 h 964"/>
              <a:gd name="T84" fmla="*/ 1 w 1076"/>
              <a:gd name="T85" fmla="*/ 636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6" h="964">
                <a:moveTo>
                  <a:pt x="1" y="636"/>
                </a:moveTo>
                <a:lnTo>
                  <a:pt x="22" y="637"/>
                </a:lnTo>
                <a:lnTo>
                  <a:pt x="42" y="639"/>
                </a:lnTo>
                <a:lnTo>
                  <a:pt x="63" y="641"/>
                </a:lnTo>
                <a:lnTo>
                  <a:pt x="83" y="644"/>
                </a:lnTo>
                <a:lnTo>
                  <a:pt x="103" y="648"/>
                </a:lnTo>
                <a:lnTo>
                  <a:pt x="122" y="652"/>
                </a:lnTo>
                <a:lnTo>
                  <a:pt x="141" y="656"/>
                </a:lnTo>
                <a:lnTo>
                  <a:pt x="160" y="662"/>
                </a:lnTo>
                <a:lnTo>
                  <a:pt x="179" y="668"/>
                </a:lnTo>
                <a:lnTo>
                  <a:pt x="198" y="674"/>
                </a:lnTo>
                <a:lnTo>
                  <a:pt x="216" y="681"/>
                </a:lnTo>
                <a:lnTo>
                  <a:pt x="235" y="688"/>
                </a:lnTo>
                <a:lnTo>
                  <a:pt x="252" y="696"/>
                </a:lnTo>
                <a:lnTo>
                  <a:pt x="270" y="705"/>
                </a:lnTo>
                <a:lnTo>
                  <a:pt x="287" y="714"/>
                </a:lnTo>
                <a:lnTo>
                  <a:pt x="304" y="724"/>
                </a:lnTo>
                <a:lnTo>
                  <a:pt x="320" y="735"/>
                </a:lnTo>
                <a:lnTo>
                  <a:pt x="336" y="745"/>
                </a:lnTo>
                <a:lnTo>
                  <a:pt x="352" y="756"/>
                </a:lnTo>
                <a:lnTo>
                  <a:pt x="368" y="767"/>
                </a:lnTo>
                <a:lnTo>
                  <a:pt x="384" y="779"/>
                </a:lnTo>
                <a:lnTo>
                  <a:pt x="398" y="792"/>
                </a:lnTo>
                <a:lnTo>
                  <a:pt x="413" y="804"/>
                </a:lnTo>
                <a:lnTo>
                  <a:pt x="427" y="817"/>
                </a:lnTo>
                <a:lnTo>
                  <a:pt x="440" y="831"/>
                </a:lnTo>
                <a:lnTo>
                  <a:pt x="453" y="845"/>
                </a:lnTo>
                <a:lnTo>
                  <a:pt x="466" y="859"/>
                </a:lnTo>
                <a:lnTo>
                  <a:pt x="478" y="874"/>
                </a:lnTo>
                <a:lnTo>
                  <a:pt x="490" y="890"/>
                </a:lnTo>
                <a:lnTo>
                  <a:pt x="502" y="906"/>
                </a:lnTo>
                <a:lnTo>
                  <a:pt x="513" y="921"/>
                </a:lnTo>
                <a:lnTo>
                  <a:pt x="523" y="938"/>
                </a:lnTo>
                <a:lnTo>
                  <a:pt x="884" y="964"/>
                </a:lnTo>
                <a:lnTo>
                  <a:pt x="1076" y="621"/>
                </a:lnTo>
                <a:lnTo>
                  <a:pt x="1066" y="604"/>
                </a:lnTo>
                <a:lnTo>
                  <a:pt x="1055" y="587"/>
                </a:lnTo>
                <a:lnTo>
                  <a:pt x="1033" y="553"/>
                </a:lnTo>
                <a:lnTo>
                  <a:pt x="1022" y="537"/>
                </a:lnTo>
                <a:lnTo>
                  <a:pt x="1009" y="521"/>
                </a:lnTo>
                <a:lnTo>
                  <a:pt x="997" y="505"/>
                </a:lnTo>
                <a:lnTo>
                  <a:pt x="985" y="489"/>
                </a:lnTo>
                <a:lnTo>
                  <a:pt x="973" y="474"/>
                </a:lnTo>
                <a:lnTo>
                  <a:pt x="960" y="458"/>
                </a:lnTo>
                <a:lnTo>
                  <a:pt x="947" y="443"/>
                </a:lnTo>
                <a:lnTo>
                  <a:pt x="934" y="428"/>
                </a:lnTo>
                <a:lnTo>
                  <a:pt x="907" y="398"/>
                </a:lnTo>
                <a:lnTo>
                  <a:pt x="894" y="384"/>
                </a:lnTo>
                <a:lnTo>
                  <a:pt x="880" y="370"/>
                </a:lnTo>
                <a:lnTo>
                  <a:pt x="850" y="342"/>
                </a:lnTo>
                <a:lnTo>
                  <a:pt x="821" y="316"/>
                </a:lnTo>
                <a:lnTo>
                  <a:pt x="806" y="303"/>
                </a:lnTo>
                <a:lnTo>
                  <a:pt x="790" y="290"/>
                </a:lnTo>
                <a:lnTo>
                  <a:pt x="759" y="266"/>
                </a:lnTo>
                <a:lnTo>
                  <a:pt x="727" y="242"/>
                </a:lnTo>
                <a:lnTo>
                  <a:pt x="694" y="218"/>
                </a:lnTo>
                <a:lnTo>
                  <a:pt x="677" y="207"/>
                </a:lnTo>
                <a:lnTo>
                  <a:pt x="661" y="196"/>
                </a:lnTo>
                <a:lnTo>
                  <a:pt x="627" y="176"/>
                </a:lnTo>
                <a:lnTo>
                  <a:pt x="592" y="156"/>
                </a:lnTo>
                <a:lnTo>
                  <a:pt x="574" y="147"/>
                </a:lnTo>
                <a:lnTo>
                  <a:pt x="557" y="137"/>
                </a:lnTo>
                <a:lnTo>
                  <a:pt x="520" y="120"/>
                </a:lnTo>
                <a:lnTo>
                  <a:pt x="501" y="112"/>
                </a:lnTo>
                <a:lnTo>
                  <a:pt x="483" y="103"/>
                </a:lnTo>
                <a:lnTo>
                  <a:pt x="446" y="88"/>
                </a:lnTo>
                <a:lnTo>
                  <a:pt x="427" y="81"/>
                </a:lnTo>
                <a:lnTo>
                  <a:pt x="408" y="73"/>
                </a:lnTo>
                <a:lnTo>
                  <a:pt x="368" y="60"/>
                </a:lnTo>
                <a:lnTo>
                  <a:pt x="330" y="48"/>
                </a:lnTo>
                <a:lnTo>
                  <a:pt x="310" y="43"/>
                </a:lnTo>
                <a:lnTo>
                  <a:pt x="290" y="38"/>
                </a:lnTo>
                <a:lnTo>
                  <a:pt x="270" y="33"/>
                </a:lnTo>
                <a:lnTo>
                  <a:pt x="250" y="29"/>
                </a:lnTo>
                <a:lnTo>
                  <a:pt x="230" y="24"/>
                </a:lnTo>
                <a:lnTo>
                  <a:pt x="209" y="21"/>
                </a:lnTo>
                <a:lnTo>
                  <a:pt x="168" y="14"/>
                </a:lnTo>
                <a:lnTo>
                  <a:pt x="127" y="8"/>
                </a:lnTo>
                <a:lnTo>
                  <a:pt x="106" y="6"/>
                </a:lnTo>
                <a:lnTo>
                  <a:pt x="85" y="4"/>
                </a:lnTo>
                <a:lnTo>
                  <a:pt x="64" y="3"/>
                </a:lnTo>
                <a:lnTo>
                  <a:pt x="42" y="1"/>
                </a:lnTo>
                <a:lnTo>
                  <a:pt x="21" y="1"/>
                </a:lnTo>
                <a:lnTo>
                  <a:pt x="0" y="0"/>
                </a:lnTo>
                <a:lnTo>
                  <a:pt x="196" y="347"/>
                </a:lnTo>
                <a:lnTo>
                  <a:pt x="1" y="636"/>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深色箭头2"/>
          <p:cNvSpPr>
            <a:spLocks noChangeAspect="1"/>
          </p:cNvSpPr>
          <p:nvPr/>
        </p:nvSpPr>
        <p:spPr bwMode="auto">
          <a:xfrm>
            <a:off x="5373660" y="2594165"/>
            <a:ext cx="988271" cy="1699036"/>
          </a:xfrm>
          <a:custGeom>
            <a:avLst/>
            <a:gdLst>
              <a:gd name="T0" fmla="*/ 355 w 707"/>
              <a:gd name="T1" fmla="*/ 358 h 1215"/>
              <a:gd name="T2" fmla="*/ 15 w 707"/>
              <a:gd name="T3" fmla="*/ 334 h 1215"/>
              <a:gd name="T4" fmla="*/ 29 w 707"/>
              <a:gd name="T5" fmla="*/ 367 h 1215"/>
              <a:gd name="T6" fmla="*/ 40 w 707"/>
              <a:gd name="T7" fmla="*/ 400 h 1215"/>
              <a:gd name="T8" fmla="*/ 50 w 707"/>
              <a:gd name="T9" fmla="*/ 434 h 1215"/>
              <a:gd name="T10" fmla="*/ 58 w 707"/>
              <a:gd name="T11" fmla="*/ 469 h 1215"/>
              <a:gd name="T12" fmla="*/ 64 w 707"/>
              <a:gd name="T13" fmla="*/ 504 h 1215"/>
              <a:gd name="T14" fmla="*/ 68 w 707"/>
              <a:gd name="T15" fmla="*/ 541 h 1215"/>
              <a:gd name="T16" fmla="*/ 70 w 707"/>
              <a:gd name="T17" fmla="*/ 578 h 1215"/>
              <a:gd name="T18" fmla="*/ 70 w 707"/>
              <a:gd name="T19" fmla="*/ 616 h 1215"/>
              <a:gd name="T20" fmla="*/ 68 w 707"/>
              <a:gd name="T21" fmla="*/ 655 h 1215"/>
              <a:gd name="T22" fmla="*/ 63 w 707"/>
              <a:gd name="T23" fmla="*/ 694 h 1215"/>
              <a:gd name="T24" fmla="*/ 57 w 707"/>
              <a:gd name="T25" fmla="*/ 732 h 1215"/>
              <a:gd name="T26" fmla="*/ 48 w 707"/>
              <a:gd name="T27" fmla="*/ 769 h 1215"/>
              <a:gd name="T28" fmla="*/ 36 w 707"/>
              <a:gd name="T29" fmla="*/ 805 h 1215"/>
              <a:gd name="T30" fmla="*/ 23 w 707"/>
              <a:gd name="T31" fmla="*/ 841 h 1215"/>
              <a:gd name="T32" fmla="*/ 8 w 707"/>
              <a:gd name="T33" fmla="*/ 875 h 1215"/>
              <a:gd name="T34" fmla="*/ 159 w 707"/>
              <a:gd name="T35" fmla="*/ 1215 h 1215"/>
              <a:gd name="T36" fmla="*/ 571 w 707"/>
              <a:gd name="T37" fmla="*/ 1172 h 1215"/>
              <a:gd name="T38" fmla="*/ 604 w 707"/>
              <a:gd name="T39" fmla="*/ 1101 h 1215"/>
              <a:gd name="T40" fmla="*/ 633 w 707"/>
              <a:gd name="T41" fmla="*/ 1029 h 1215"/>
              <a:gd name="T42" fmla="*/ 657 w 707"/>
              <a:gd name="T43" fmla="*/ 954 h 1215"/>
              <a:gd name="T44" fmla="*/ 667 w 707"/>
              <a:gd name="T45" fmla="*/ 916 h 1215"/>
              <a:gd name="T46" fmla="*/ 685 w 707"/>
              <a:gd name="T47" fmla="*/ 839 h 1215"/>
              <a:gd name="T48" fmla="*/ 697 w 707"/>
              <a:gd name="T49" fmla="*/ 759 h 1215"/>
              <a:gd name="T50" fmla="*/ 702 w 707"/>
              <a:gd name="T51" fmla="*/ 719 h 1215"/>
              <a:gd name="T52" fmla="*/ 707 w 707"/>
              <a:gd name="T53" fmla="*/ 637 h 1215"/>
              <a:gd name="T54" fmla="*/ 707 w 707"/>
              <a:gd name="T55" fmla="*/ 597 h 1215"/>
              <a:gd name="T56" fmla="*/ 705 w 707"/>
              <a:gd name="T57" fmla="*/ 516 h 1215"/>
              <a:gd name="T58" fmla="*/ 702 w 707"/>
              <a:gd name="T59" fmla="*/ 477 h 1215"/>
              <a:gd name="T60" fmla="*/ 698 w 707"/>
              <a:gd name="T61" fmla="*/ 438 h 1215"/>
              <a:gd name="T62" fmla="*/ 689 w 707"/>
              <a:gd name="T63" fmla="*/ 380 h 1215"/>
              <a:gd name="T64" fmla="*/ 678 w 707"/>
              <a:gd name="T65" fmla="*/ 322 h 1215"/>
              <a:gd name="T66" fmla="*/ 670 w 707"/>
              <a:gd name="T67" fmla="*/ 284 h 1215"/>
              <a:gd name="T68" fmla="*/ 660 w 707"/>
              <a:gd name="T69" fmla="*/ 247 h 1215"/>
              <a:gd name="T70" fmla="*/ 637 w 707"/>
              <a:gd name="T71" fmla="*/ 174 h 1215"/>
              <a:gd name="T72" fmla="*/ 609 w 707"/>
              <a:gd name="T73" fmla="*/ 103 h 1215"/>
              <a:gd name="T74" fmla="*/ 594 w 707"/>
              <a:gd name="T75" fmla="*/ 68 h 1215"/>
              <a:gd name="T76" fmla="*/ 561 w 707"/>
              <a:gd name="T77" fmla="*/ 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7" h="1215">
                <a:moveTo>
                  <a:pt x="561" y="0"/>
                </a:moveTo>
                <a:lnTo>
                  <a:pt x="355" y="358"/>
                </a:lnTo>
                <a:lnTo>
                  <a:pt x="8" y="318"/>
                </a:lnTo>
                <a:lnTo>
                  <a:pt x="15" y="334"/>
                </a:lnTo>
                <a:lnTo>
                  <a:pt x="22" y="350"/>
                </a:lnTo>
                <a:lnTo>
                  <a:pt x="29" y="367"/>
                </a:lnTo>
                <a:lnTo>
                  <a:pt x="35" y="384"/>
                </a:lnTo>
                <a:lnTo>
                  <a:pt x="40" y="400"/>
                </a:lnTo>
                <a:lnTo>
                  <a:pt x="46" y="417"/>
                </a:lnTo>
                <a:lnTo>
                  <a:pt x="50" y="434"/>
                </a:lnTo>
                <a:lnTo>
                  <a:pt x="54" y="452"/>
                </a:lnTo>
                <a:lnTo>
                  <a:pt x="58" y="469"/>
                </a:lnTo>
                <a:lnTo>
                  <a:pt x="61" y="487"/>
                </a:lnTo>
                <a:lnTo>
                  <a:pt x="64" y="504"/>
                </a:lnTo>
                <a:lnTo>
                  <a:pt x="67" y="523"/>
                </a:lnTo>
                <a:lnTo>
                  <a:pt x="68" y="541"/>
                </a:lnTo>
                <a:lnTo>
                  <a:pt x="70" y="560"/>
                </a:lnTo>
                <a:lnTo>
                  <a:pt x="70" y="578"/>
                </a:lnTo>
                <a:lnTo>
                  <a:pt x="71" y="597"/>
                </a:lnTo>
                <a:lnTo>
                  <a:pt x="70" y="616"/>
                </a:lnTo>
                <a:lnTo>
                  <a:pt x="70" y="636"/>
                </a:lnTo>
                <a:lnTo>
                  <a:pt x="68" y="655"/>
                </a:lnTo>
                <a:lnTo>
                  <a:pt x="66" y="674"/>
                </a:lnTo>
                <a:lnTo>
                  <a:pt x="63" y="694"/>
                </a:lnTo>
                <a:lnTo>
                  <a:pt x="60" y="713"/>
                </a:lnTo>
                <a:lnTo>
                  <a:pt x="57" y="732"/>
                </a:lnTo>
                <a:lnTo>
                  <a:pt x="52" y="750"/>
                </a:lnTo>
                <a:lnTo>
                  <a:pt x="48" y="769"/>
                </a:lnTo>
                <a:lnTo>
                  <a:pt x="42" y="787"/>
                </a:lnTo>
                <a:lnTo>
                  <a:pt x="36" y="805"/>
                </a:lnTo>
                <a:lnTo>
                  <a:pt x="30" y="822"/>
                </a:lnTo>
                <a:lnTo>
                  <a:pt x="23" y="841"/>
                </a:lnTo>
                <a:lnTo>
                  <a:pt x="16" y="858"/>
                </a:lnTo>
                <a:lnTo>
                  <a:pt x="8" y="875"/>
                </a:lnTo>
                <a:lnTo>
                  <a:pt x="0" y="891"/>
                </a:lnTo>
                <a:lnTo>
                  <a:pt x="159" y="1215"/>
                </a:lnTo>
                <a:lnTo>
                  <a:pt x="553" y="1206"/>
                </a:lnTo>
                <a:lnTo>
                  <a:pt x="571" y="1172"/>
                </a:lnTo>
                <a:lnTo>
                  <a:pt x="588" y="1136"/>
                </a:lnTo>
                <a:lnTo>
                  <a:pt x="604" y="1101"/>
                </a:lnTo>
                <a:lnTo>
                  <a:pt x="618" y="1065"/>
                </a:lnTo>
                <a:lnTo>
                  <a:pt x="633" y="1029"/>
                </a:lnTo>
                <a:lnTo>
                  <a:pt x="646" y="991"/>
                </a:lnTo>
                <a:lnTo>
                  <a:pt x="657" y="954"/>
                </a:lnTo>
                <a:lnTo>
                  <a:pt x="662" y="935"/>
                </a:lnTo>
                <a:lnTo>
                  <a:pt x="667" y="916"/>
                </a:lnTo>
                <a:lnTo>
                  <a:pt x="677" y="878"/>
                </a:lnTo>
                <a:lnTo>
                  <a:pt x="685" y="839"/>
                </a:lnTo>
                <a:lnTo>
                  <a:pt x="691" y="799"/>
                </a:lnTo>
                <a:lnTo>
                  <a:pt x="697" y="759"/>
                </a:lnTo>
                <a:lnTo>
                  <a:pt x="699" y="739"/>
                </a:lnTo>
                <a:lnTo>
                  <a:pt x="702" y="719"/>
                </a:lnTo>
                <a:lnTo>
                  <a:pt x="705" y="679"/>
                </a:lnTo>
                <a:lnTo>
                  <a:pt x="707" y="637"/>
                </a:lnTo>
                <a:lnTo>
                  <a:pt x="707" y="617"/>
                </a:lnTo>
                <a:lnTo>
                  <a:pt x="707" y="597"/>
                </a:lnTo>
                <a:lnTo>
                  <a:pt x="707" y="557"/>
                </a:lnTo>
                <a:lnTo>
                  <a:pt x="705" y="516"/>
                </a:lnTo>
                <a:lnTo>
                  <a:pt x="704" y="496"/>
                </a:lnTo>
                <a:lnTo>
                  <a:pt x="702" y="477"/>
                </a:lnTo>
                <a:lnTo>
                  <a:pt x="700" y="457"/>
                </a:lnTo>
                <a:lnTo>
                  <a:pt x="698" y="438"/>
                </a:lnTo>
                <a:lnTo>
                  <a:pt x="692" y="399"/>
                </a:lnTo>
                <a:lnTo>
                  <a:pt x="689" y="380"/>
                </a:lnTo>
                <a:lnTo>
                  <a:pt x="686" y="361"/>
                </a:lnTo>
                <a:lnTo>
                  <a:pt x="678" y="322"/>
                </a:lnTo>
                <a:lnTo>
                  <a:pt x="674" y="303"/>
                </a:lnTo>
                <a:lnTo>
                  <a:pt x="670" y="284"/>
                </a:lnTo>
                <a:lnTo>
                  <a:pt x="665" y="266"/>
                </a:lnTo>
                <a:lnTo>
                  <a:pt x="660" y="247"/>
                </a:lnTo>
                <a:lnTo>
                  <a:pt x="649" y="211"/>
                </a:lnTo>
                <a:lnTo>
                  <a:pt x="637" y="174"/>
                </a:lnTo>
                <a:lnTo>
                  <a:pt x="623" y="138"/>
                </a:lnTo>
                <a:lnTo>
                  <a:pt x="609" y="103"/>
                </a:lnTo>
                <a:lnTo>
                  <a:pt x="602" y="86"/>
                </a:lnTo>
                <a:lnTo>
                  <a:pt x="594" y="68"/>
                </a:lnTo>
                <a:lnTo>
                  <a:pt x="578" y="33"/>
                </a:lnTo>
                <a:lnTo>
                  <a:pt x="561"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深色箭头3"/>
          <p:cNvSpPr>
            <a:spLocks noChangeAspect="1"/>
          </p:cNvSpPr>
          <p:nvPr/>
        </p:nvSpPr>
        <p:spPr bwMode="auto">
          <a:xfrm>
            <a:off x="4416141" y="3917036"/>
            <a:ext cx="1685792" cy="1300497"/>
          </a:xfrm>
          <a:custGeom>
            <a:avLst/>
            <a:gdLst>
              <a:gd name="T0" fmla="*/ 642 w 1206"/>
              <a:gd name="T1" fmla="*/ 15 h 930"/>
              <a:gd name="T2" fmla="*/ 622 w 1206"/>
              <a:gd name="T3" fmla="*/ 42 h 930"/>
              <a:gd name="T4" fmla="*/ 601 w 1206"/>
              <a:gd name="T5" fmla="*/ 70 h 930"/>
              <a:gd name="T6" fmla="*/ 578 w 1206"/>
              <a:gd name="T7" fmla="*/ 95 h 930"/>
              <a:gd name="T8" fmla="*/ 554 w 1206"/>
              <a:gd name="T9" fmla="*/ 119 h 930"/>
              <a:gd name="T10" fmla="*/ 528 w 1206"/>
              <a:gd name="T11" fmla="*/ 142 h 930"/>
              <a:gd name="T12" fmla="*/ 501 w 1206"/>
              <a:gd name="T13" fmla="*/ 163 h 930"/>
              <a:gd name="T14" fmla="*/ 473 w 1206"/>
              <a:gd name="T15" fmla="*/ 183 h 930"/>
              <a:gd name="T16" fmla="*/ 444 w 1206"/>
              <a:gd name="T17" fmla="*/ 202 h 930"/>
              <a:gd name="T18" fmla="*/ 414 w 1206"/>
              <a:gd name="T19" fmla="*/ 220 h 930"/>
              <a:gd name="T20" fmla="*/ 384 w 1206"/>
              <a:gd name="T21" fmla="*/ 235 h 930"/>
              <a:gd name="T22" fmla="*/ 352 w 1206"/>
              <a:gd name="T23" fmla="*/ 249 h 930"/>
              <a:gd name="T24" fmla="*/ 318 w 1206"/>
              <a:gd name="T25" fmla="*/ 261 h 930"/>
              <a:gd name="T26" fmla="*/ 285 w 1206"/>
              <a:gd name="T27" fmla="*/ 271 h 930"/>
              <a:gd name="T28" fmla="*/ 233 w 1206"/>
              <a:gd name="T29" fmla="*/ 283 h 930"/>
              <a:gd name="T30" fmla="*/ 198 w 1206"/>
              <a:gd name="T31" fmla="*/ 289 h 930"/>
              <a:gd name="T32" fmla="*/ 197 w 1206"/>
              <a:gd name="T33" fmla="*/ 930 h 930"/>
              <a:gd name="T34" fmla="*/ 237 w 1206"/>
              <a:gd name="T35" fmla="*/ 926 h 930"/>
              <a:gd name="T36" fmla="*/ 276 w 1206"/>
              <a:gd name="T37" fmla="*/ 922 h 930"/>
              <a:gd name="T38" fmla="*/ 334 w 1206"/>
              <a:gd name="T39" fmla="*/ 913 h 930"/>
              <a:gd name="T40" fmla="*/ 374 w 1206"/>
              <a:gd name="T41" fmla="*/ 906 h 930"/>
              <a:gd name="T42" fmla="*/ 412 w 1206"/>
              <a:gd name="T43" fmla="*/ 897 h 930"/>
              <a:gd name="T44" fmla="*/ 449 w 1206"/>
              <a:gd name="T45" fmla="*/ 888 h 930"/>
              <a:gd name="T46" fmla="*/ 505 w 1206"/>
              <a:gd name="T47" fmla="*/ 871 h 930"/>
              <a:gd name="T48" fmla="*/ 560 w 1206"/>
              <a:gd name="T49" fmla="*/ 852 h 930"/>
              <a:gd name="T50" fmla="*/ 613 w 1206"/>
              <a:gd name="T51" fmla="*/ 830 h 930"/>
              <a:gd name="T52" fmla="*/ 665 w 1206"/>
              <a:gd name="T53" fmla="*/ 806 h 930"/>
              <a:gd name="T54" fmla="*/ 717 w 1206"/>
              <a:gd name="T55" fmla="*/ 780 h 930"/>
              <a:gd name="T56" fmla="*/ 750 w 1206"/>
              <a:gd name="T57" fmla="*/ 762 h 930"/>
              <a:gd name="T58" fmla="*/ 798 w 1206"/>
              <a:gd name="T59" fmla="*/ 733 h 930"/>
              <a:gd name="T60" fmla="*/ 846 w 1206"/>
              <a:gd name="T61" fmla="*/ 701 h 930"/>
              <a:gd name="T62" fmla="*/ 906 w 1206"/>
              <a:gd name="T63" fmla="*/ 655 h 930"/>
              <a:gd name="T64" fmla="*/ 950 w 1206"/>
              <a:gd name="T65" fmla="*/ 619 h 930"/>
              <a:gd name="T66" fmla="*/ 978 w 1206"/>
              <a:gd name="T67" fmla="*/ 594 h 930"/>
              <a:gd name="T68" fmla="*/ 1006 w 1206"/>
              <a:gd name="T69" fmla="*/ 568 h 930"/>
              <a:gd name="T70" fmla="*/ 1045 w 1206"/>
              <a:gd name="T71" fmla="*/ 527 h 930"/>
              <a:gd name="T72" fmla="*/ 1095 w 1206"/>
              <a:gd name="T73" fmla="*/ 471 h 930"/>
              <a:gd name="T74" fmla="*/ 1119 w 1206"/>
              <a:gd name="T75" fmla="*/ 441 h 930"/>
              <a:gd name="T76" fmla="*/ 1142 w 1206"/>
              <a:gd name="T77" fmla="*/ 412 h 930"/>
              <a:gd name="T78" fmla="*/ 1175 w 1206"/>
              <a:gd name="T79" fmla="*/ 364 h 930"/>
              <a:gd name="T80" fmla="*/ 1206 w 1206"/>
              <a:gd name="T81" fmla="*/ 317 h 930"/>
              <a:gd name="T82" fmla="*/ 652 w 1206"/>
              <a:gd name="T83"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6" h="930">
                <a:moveTo>
                  <a:pt x="652" y="0"/>
                </a:moveTo>
                <a:lnTo>
                  <a:pt x="642" y="15"/>
                </a:lnTo>
                <a:lnTo>
                  <a:pt x="633" y="29"/>
                </a:lnTo>
                <a:lnTo>
                  <a:pt x="622" y="42"/>
                </a:lnTo>
                <a:lnTo>
                  <a:pt x="612" y="57"/>
                </a:lnTo>
                <a:lnTo>
                  <a:pt x="601" y="70"/>
                </a:lnTo>
                <a:lnTo>
                  <a:pt x="590" y="83"/>
                </a:lnTo>
                <a:lnTo>
                  <a:pt x="578" y="95"/>
                </a:lnTo>
                <a:lnTo>
                  <a:pt x="566" y="107"/>
                </a:lnTo>
                <a:lnTo>
                  <a:pt x="554" y="119"/>
                </a:lnTo>
                <a:lnTo>
                  <a:pt x="541" y="131"/>
                </a:lnTo>
                <a:lnTo>
                  <a:pt x="528" y="142"/>
                </a:lnTo>
                <a:lnTo>
                  <a:pt x="515" y="153"/>
                </a:lnTo>
                <a:lnTo>
                  <a:pt x="501" y="163"/>
                </a:lnTo>
                <a:lnTo>
                  <a:pt x="487" y="173"/>
                </a:lnTo>
                <a:lnTo>
                  <a:pt x="473" y="183"/>
                </a:lnTo>
                <a:lnTo>
                  <a:pt x="459" y="193"/>
                </a:lnTo>
                <a:lnTo>
                  <a:pt x="444" y="202"/>
                </a:lnTo>
                <a:lnTo>
                  <a:pt x="429" y="210"/>
                </a:lnTo>
                <a:lnTo>
                  <a:pt x="414" y="220"/>
                </a:lnTo>
                <a:lnTo>
                  <a:pt x="399" y="228"/>
                </a:lnTo>
                <a:lnTo>
                  <a:pt x="384" y="235"/>
                </a:lnTo>
                <a:lnTo>
                  <a:pt x="368" y="242"/>
                </a:lnTo>
                <a:lnTo>
                  <a:pt x="352" y="249"/>
                </a:lnTo>
                <a:lnTo>
                  <a:pt x="335" y="255"/>
                </a:lnTo>
                <a:lnTo>
                  <a:pt x="318" y="261"/>
                </a:lnTo>
                <a:lnTo>
                  <a:pt x="302" y="266"/>
                </a:lnTo>
                <a:lnTo>
                  <a:pt x="285" y="271"/>
                </a:lnTo>
                <a:lnTo>
                  <a:pt x="268" y="276"/>
                </a:lnTo>
                <a:lnTo>
                  <a:pt x="233" y="283"/>
                </a:lnTo>
                <a:lnTo>
                  <a:pt x="216" y="286"/>
                </a:lnTo>
                <a:lnTo>
                  <a:pt x="198" y="289"/>
                </a:lnTo>
                <a:lnTo>
                  <a:pt x="0" y="600"/>
                </a:lnTo>
                <a:lnTo>
                  <a:pt x="197" y="930"/>
                </a:lnTo>
                <a:lnTo>
                  <a:pt x="217" y="928"/>
                </a:lnTo>
                <a:lnTo>
                  <a:pt x="237" y="926"/>
                </a:lnTo>
                <a:lnTo>
                  <a:pt x="257" y="924"/>
                </a:lnTo>
                <a:lnTo>
                  <a:pt x="276" y="922"/>
                </a:lnTo>
                <a:lnTo>
                  <a:pt x="315" y="916"/>
                </a:lnTo>
                <a:lnTo>
                  <a:pt x="334" y="913"/>
                </a:lnTo>
                <a:lnTo>
                  <a:pt x="355" y="909"/>
                </a:lnTo>
                <a:lnTo>
                  <a:pt x="374" y="906"/>
                </a:lnTo>
                <a:lnTo>
                  <a:pt x="393" y="902"/>
                </a:lnTo>
                <a:lnTo>
                  <a:pt x="412" y="897"/>
                </a:lnTo>
                <a:lnTo>
                  <a:pt x="431" y="892"/>
                </a:lnTo>
                <a:lnTo>
                  <a:pt x="449" y="888"/>
                </a:lnTo>
                <a:lnTo>
                  <a:pt x="468" y="882"/>
                </a:lnTo>
                <a:lnTo>
                  <a:pt x="505" y="871"/>
                </a:lnTo>
                <a:lnTo>
                  <a:pt x="542" y="859"/>
                </a:lnTo>
                <a:lnTo>
                  <a:pt x="560" y="852"/>
                </a:lnTo>
                <a:lnTo>
                  <a:pt x="578" y="844"/>
                </a:lnTo>
                <a:lnTo>
                  <a:pt x="613" y="830"/>
                </a:lnTo>
                <a:lnTo>
                  <a:pt x="648" y="814"/>
                </a:lnTo>
                <a:lnTo>
                  <a:pt x="665" y="806"/>
                </a:lnTo>
                <a:lnTo>
                  <a:pt x="683" y="798"/>
                </a:lnTo>
                <a:lnTo>
                  <a:pt x="717" y="780"/>
                </a:lnTo>
                <a:lnTo>
                  <a:pt x="733" y="771"/>
                </a:lnTo>
                <a:lnTo>
                  <a:pt x="750" y="762"/>
                </a:lnTo>
                <a:lnTo>
                  <a:pt x="782" y="743"/>
                </a:lnTo>
                <a:lnTo>
                  <a:pt x="798" y="733"/>
                </a:lnTo>
                <a:lnTo>
                  <a:pt x="814" y="722"/>
                </a:lnTo>
                <a:lnTo>
                  <a:pt x="846" y="701"/>
                </a:lnTo>
                <a:lnTo>
                  <a:pt x="877" y="678"/>
                </a:lnTo>
                <a:lnTo>
                  <a:pt x="906" y="655"/>
                </a:lnTo>
                <a:lnTo>
                  <a:pt x="935" y="631"/>
                </a:lnTo>
                <a:lnTo>
                  <a:pt x="950" y="619"/>
                </a:lnTo>
                <a:lnTo>
                  <a:pt x="964" y="607"/>
                </a:lnTo>
                <a:lnTo>
                  <a:pt x="978" y="594"/>
                </a:lnTo>
                <a:lnTo>
                  <a:pt x="992" y="581"/>
                </a:lnTo>
                <a:lnTo>
                  <a:pt x="1006" y="568"/>
                </a:lnTo>
                <a:lnTo>
                  <a:pt x="1019" y="555"/>
                </a:lnTo>
                <a:lnTo>
                  <a:pt x="1045" y="527"/>
                </a:lnTo>
                <a:lnTo>
                  <a:pt x="1071" y="499"/>
                </a:lnTo>
                <a:lnTo>
                  <a:pt x="1095" y="471"/>
                </a:lnTo>
                <a:lnTo>
                  <a:pt x="1107" y="456"/>
                </a:lnTo>
                <a:lnTo>
                  <a:pt x="1119" y="441"/>
                </a:lnTo>
                <a:lnTo>
                  <a:pt x="1130" y="427"/>
                </a:lnTo>
                <a:lnTo>
                  <a:pt x="1142" y="412"/>
                </a:lnTo>
                <a:lnTo>
                  <a:pt x="1164" y="381"/>
                </a:lnTo>
                <a:lnTo>
                  <a:pt x="1175" y="364"/>
                </a:lnTo>
                <a:lnTo>
                  <a:pt x="1185" y="349"/>
                </a:lnTo>
                <a:lnTo>
                  <a:pt x="1206" y="317"/>
                </a:lnTo>
                <a:lnTo>
                  <a:pt x="795" y="321"/>
                </a:lnTo>
                <a:lnTo>
                  <a:pt x="652"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深色箭头4"/>
          <p:cNvSpPr>
            <a:spLocks noChangeAspect="1"/>
          </p:cNvSpPr>
          <p:nvPr/>
        </p:nvSpPr>
        <p:spPr bwMode="auto">
          <a:xfrm>
            <a:off x="3109163" y="3986955"/>
            <a:ext cx="1491493" cy="1231976"/>
          </a:xfrm>
          <a:custGeom>
            <a:avLst/>
            <a:gdLst>
              <a:gd name="T0" fmla="*/ 1047 w 1067"/>
              <a:gd name="T1" fmla="*/ 245 h 881"/>
              <a:gd name="T2" fmla="*/ 1011 w 1067"/>
              <a:gd name="T3" fmla="*/ 244 h 881"/>
              <a:gd name="T4" fmla="*/ 956 w 1067"/>
              <a:gd name="T5" fmla="*/ 238 h 881"/>
              <a:gd name="T6" fmla="*/ 904 w 1067"/>
              <a:gd name="T7" fmla="*/ 229 h 881"/>
              <a:gd name="T8" fmla="*/ 871 w 1067"/>
              <a:gd name="T9" fmla="*/ 220 h 881"/>
              <a:gd name="T10" fmla="*/ 838 w 1067"/>
              <a:gd name="T11" fmla="*/ 210 h 881"/>
              <a:gd name="T12" fmla="*/ 789 w 1067"/>
              <a:gd name="T13" fmla="*/ 191 h 881"/>
              <a:gd name="T14" fmla="*/ 758 w 1067"/>
              <a:gd name="T15" fmla="*/ 177 h 881"/>
              <a:gd name="T16" fmla="*/ 728 w 1067"/>
              <a:gd name="T17" fmla="*/ 160 h 881"/>
              <a:gd name="T18" fmla="*/ 699 w 1067"/>
              <a:gd name="T19" fmla="*/ 142 h 881"/>
              <a:gd name="T20" fmla="*/ 671 w 1067"/>
              <a:gd name="T21" fmla="*/ 123 h 881"/>
              <a:gd name="T22" fmla="*/ 643 w 1067"/>
              <a:gd name="T23" fmla="*/ 103 h 881"/>
              <a:gd name="T24" fmla="*/ 617 w 1067"/>
              <a:gd name="T25" fmla="*/ 81 h 881"/>
              <a:gd name="T26" fmla="*/ 593 w 1067"/>
              <a:gd name="T27" fmla="*/ 58 h 881"/>
              <a:gd name="T28" fmla="*/ 558 w 1067"/>
              <a:gd name="T29" fmla="*/ 20 h 881"/>
              <a:gd name="T30" fmla="*/ 0 w 1067"/>
              <a:gd name="T31" fmla="*/ 339 h 881"/>
              <a:gd name="T32" fmla="*/ 34 w 1067"/>
              <a:gd name="T33" fmla="*/ 385 h 881"/>
              <a:gd name="T34" fmla="*/ 69 w 1067"/>
              <a:gd name="T35" fmla="*/ 428 h 881"/>
              <a:gd name="T36" fmla="*/ 119 w 1067"/>
              <a:gd name="T37" fmla="*/ 485 h 881"/>
              <a:gd name="T38" fmla="*/ 145 w 1067"/>
              <a:gd name="T39" fmla="*/ 511 h 881"/>
              <a:gd name="T40" fmla="*/ 173 w 1067"/>
              <a:gd name="T41" fmla="*/ 537 h 881"/>
              <a:gd name="T42" fmla="*/ 201 w 1067"/>
              <a:gd name="T43" fmla="*/ 562 h 881"/>
              <a:gd name="T44" fmla="*/ 229 w 1067"/>
              <a:gd name="T45" fmla="*/ 587 h 881"/>
              <a:gd name="T46" fmla="*/ 273 w 1067"/>
              <a:gd name="T47" fmla="*/ 621 h 881"/>
              <a:gd name="T48" fmla="*/ 303 w 1067"/>
              <a:gd name="T49" fmla="*/ 645 h 881"/>
              <a:gd name="T50" fmla="*/ 351 w 1067"/>
              <a:gd name="T51" fmla="*/ 676 h 881"/>
              <a:gd name="T52" fmla="*/ 415 w 1067"/>
              <a:gd name="T53" fmla="*/ 715 h 881"/>
              <a:gd name="T54" fmla="*/ 481 w 1067"/>
              <a:gd name="T55" fmla="*/ 750 h 881"/>
              <a:gd name="T56" fmla="*/ 551 w 1067"/>
              <a:gd name="T57" fmla="*/ 782 h 881"/>
              <a:gd name="T58" fmla="*/ 604 w 1067"/>
              <a:gd name="T59" fmla="*/ 803 h 881"/>
              <a:gd name="T60" fmla="*/ 640 w 1067"/>
              <a:gd name="T61" fmla="*/ 816 h 881"/>
              <a:gd name="T62" fmla="*/ 696 w 1067"/>
              <a:gd name="T63" fmla="*/ 833 h 881"/>
              <a:gd name="T64" fmla="*/ 771 w 1067"/>
              <a:gd name="T65" fmla="*/ 852 h 881"/>
              <a:gd name="T66" fmla="*/ 829 w 1067"/>
              <a:gd name="T67" fmla="*/ 863 h 881"/>
              <a:gd name="T68" fmla="*/ 887 w 1067"/>
              <a:gd name="T69" fmla="*/ 871 h 881"/>
              <a:gd name="T70" fmla="*/ 946 w 1067"/>
              <a:gd name="T71" fmla="*/ 877 h 881"/>
              <a:gd name="T72" fmla="*/ 987 w 1067"/>
              <a:gd name="T73" fmla="*/ 880 h 881"/>
              <a:gd name="T74" fmla="*/ 1027 w 1067"/>
              <a:gd name="T75" fmla="*/ 881 h 881"/>
              <a:gd name="T76" fmla="*/ 1067 w 1067"/>
              <a:gd name="T77" fmla="*/ 881 h 881"/>
              <a:gd name="T78" fmla="*/ 1065 w 1067"/>
              <a:gd name="T79" fmla="*/ 244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7" h="881">
                <a:moveTo>
                  <a:pt x="1065" y="244"/>
                </a:moveTo>
                <a:lnTo>
                  <a:pt x="1047" y="245"/>
                </a:lnTo>
                <a:lnTo>
                  <a:pt x="1029" y="244"/>
                </a:lnTo>
                <a:lnTo>
                  <a:pt x="1011" y="244"/>
                </a:lnTo>
                <a:lnTo>
                  <a:pt x="975" y="241"/>
                </a:lnTo>
                <a:lnTo>
                  <a:pt x="956" y="238"/>
                </a:lnTo>
                <a:lnTo>
                  <a:pt x="939" y="236"/>
                </a:lnTo>
                <a:lnTo>
                  <a:pt x="904" y="229"/>
                </a:lnTo>
                <a:lnTo>
                  <a:pt x="887" y="225"/>
                </a:lnTo>
                <a:lnTo>
                  <a:pt x="871" y="220"/>
                </a:lnTo>
                <a:lnTo>
                  <a:pt x="854" y="215"/>
                </a:lnTo>
                <a:lnTo>
                  <a:pt x="838" y="210"/>
                </a:lnTo>
                <a:lnTo>
                  <a:pt x="804" y="198"/>
                </a:lnTo>
                <a:lnTo>
                  <a:pt x="789" y="191"/>
                </a:lnTo>
                <a:lnTo>
                  <a:pt x="773" y="184"/>
                </a:lnTo>
                <a:lnTo>
                  <a:pt x="758" y="177"/>
                </a:lnTo>
                <a:lnTo>
                  <a:pt x="743" y="169"/>
                </a:lnTo>
                <a:lnTo>
                  <a:pt x="728" y="160"/>
                </a:lnTo>
                <a:lnTo>
                  <a:pt x="713" y="151"/>
                </a:lnTo>
                <a:lnTo>
                  <a:pt x="699" y="142"/>
                </a:lnTo>
                <a:lnTo>
                  <a:pt x="685" y="133"/>
                </a:lnTo>
                <a:lnTo>
                  <a:pt x="671" y="123"/>
                </a:lnTo>
                <a:lnTo>
                  <a:pt x="657" y="113"/>
                </a:lnTo>
                <a:lnTo>
                  <a:pt x="643" y="103"/>
                </a:lnTo>
                <a:lnTo>
                  <a:pt x="630" y="92"/>
                </a:lnTo>
                <a:lnTo>
                  <a:pt x="617" y="81"/>
                </a:lnTo>
                <a:lnTo>
                  <a:pt x="605" y="69"/>
                </a:lnTo>
                <a:lnTo>
                  <a:pt x="593" y="58"/>
                </a:lnTo>
                <a:lnTo>
                  <a:pt x="581" y="45"/>
                </a:lnTo>
                <a:lnTo>
                  <a:pt x="558" y="20"/>
                </a:lnTo>
                <a:lnTo>
                  <a:pt x="177" y="0"/>
                </a:lnTo>
                <a:lnTo>
                  <a:pt x="0" y="339"/>
                </a:lnTo>
                <a:lnTo>
                  <a:pt x="23" y="370"/>
                </a:lnTo>
                <a:lnTo>
                  <a:pt x="34" y="385"/>
                </a:lnTo>
                <a:lnTo>
                  <a:pt x="46" y="399"/>
                </a:lnTo>
                <a:lnTo>
                  <a:pt x="69" y="428"/>
                </a:lnTo>
                <a:lnTo>
                  <a:pt x="94" y="456"/>
                </a:lnTo>
                <a:lnTo>
                  <a:pt x="119" y="485"/>
                </a:lnTo>
                <a:lnTo>
                  <a:pt x="132" y="498"/>
                </a:lnTo>
                <a:lnTo>
                  <a:pt x="145" y="511"/>
                </a:lnTo>
                <a:lnTo>
                  <a:pt x="159" y="524"/>
                </a:lnTo>
                <a:lnTo>
                  <a:pt x="173" y="537"/>
                </a:lnTo>
                <a:lnTo>
                  <a:pt x="187" y="550"/>
                </a:lnTo>
                <a:lnTo>
                  <a:pt x="201" y="562"/>
                </a:lnTo>
                <a:lnTo>
                  <a:pt x="215" y="575"/>
                </a:lnTo>
                <a:lnTo>
                  <a:pt x="229" y="587"/>
                </a:lnTo>
                <a:lnTo>
                  <a:pt x="258" y="610"/>
                </a:lnTo>
                <a:lnTo>
                  <a:pt x="273" y="621"/>
                </a:lnTo>
                <a:lnTo>
                  <a:pt x="288" y="633"/>
                </a:lnTo>
                <a:lnTo>
                  <a:pt x="303" y="645"/>
                </a:lnTo>
                <a:lnTo>
                  <a:pt x="319" y="655"/>
                </a:lnTo>
                <a:lnTo>
                  <a:pt x="351" y="676"/>
                </a:lnTo>
                <a:lnTo>
                  <a:pt x="383" y="696"/>
                </a:lnTo>
                <a:lnTo>
                  <a:pt x="415" y="715"/>
                </a:lnTo>
                <a:lnTo>
                  <a:pt x="448" y="733"/>
                </a:lnTo>
                <a:lnTo>
                  <a:pt x="481" y="750"/>
                </a:lnTo>
                <a:lnTo>
                  <a:pt x="517" y="766"/>
                </a:lnTo>
                <a:lnTo>
                  <a:pt x="551" y="782"/>
                </a:lnTo>
                <a:lnTo>
                  <a:pt x="586" y="796"/>
                </a:lnTo>
                <a:lnTo>
                  <a:pt x="604" y="803"/>
                </a:lnTo>
                <a:lnTo>
                  <a:pt x="622" y="810"/>
                </a:lnTo>
                <a:lnTo>
                  <a:pt x="640" y="816"/>
                </a:lnTo>
                <a:lnTo>
                  <a:pt x="659" y="822"/>
                </a:lnTo>
                <a:lnTo>
                  <a:pt x="696" y="833"/>
                </a:lnTo>
                <a:lnTo>
                  <a:pt x="733" y="843"/>
                </a:lnTo>
                <a:lnTo>
                  <a:pt x="771" y="852"/>
                </a:lnTo>
                <a:lnTo>
                  <a:pt x="810" y="859"/>
                </a:lnTo>
                <a:lnTo>
                  <a:pt x="829" y="863"/>
                </a:lnTo>
                <a:lnTo>
                  <a:pt x="848" y="866"/>
                </a:lnTo>
                <a:lnTo>
                  <a:pt x="887" y="871"/>
                </a:lnTo>
                <a:lnTo>
                  <a:pt x="926" y="876"/>
                </a:lnTo>
                <a:lnTo>
                  <a:pt x="946" y="877"/>
                </a:lnTo>
                <a:lnTo>
                  <a:pt x="967" y="879"/>
                </a:lnTo>
                <a:lnTo>
                  <a:pt x="987" y="880"/>
                </a:lnTo>
                <a:lnTo>
                  <a:pt x="1007" y="881"/>
                </a:lnTo>
                <a:lnTo>
                  <a:pt x="1027" y="881"/>
                </a:lnTo>
                <a:lnTo>
                  <a:pt x="1047" y="881"/>
                </a:lnTo>
                <a:lnTo>
                  <a:pt x="1067" y="881"/>
                </a:lnTo>
                <a:lnTo>
                  <a:pt x="865" y="540"/>
                </a:lnTo>
                <a:lnTo>
                  <a:pt x="1065" y="244"/>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15" name="文本6"/>
          <p:cNvGrpSpPr/>
          <p:nvPr/>
        </p:nvGrpSpPr>
        <p:grpSpPr>
          <a:xfrm>
            <a:off x="367004" y="1805245"/>
            <a:ext cx="3844957" cy="1068770"/>
            <a:chOff x="1259632" y="1805245"/>
            <a:chExt cx="2952328" cy="1068770"/>
          </a:xfrm>
        </p:grpSpPr>
        <p:cxnSp>
          <p:nvCxnSpPr>
            <p:cNvPr id="16" name="线条6"/>
            <p:cNvCxnSpPr/>
            <p:nvPr/>
          </p:nvCxnSpPr>
          <p:spPr>
            <a:xfrm>
              <a:off x="1259632" y="1805245"/>
              <a:ext cx="2952328" cy="0"/>
            </a:xfrm>
            <a:prstGeom prst="line">
              <a:avLst/>
            </a:prstGeom>
            <a:noFill/>
            <a:ln w="9525" cap="flat" cmpd="sng" algn="ctr">
              <a:solidFill>
                <a:srgbClr val="B2B2B2"/>
              </a:solidFill>
              <a:prstDash val="solid"/>
            </a:ln>
            <a:effectLst/>
          </p:spPr>
        </p:cxnSp>
        <p:sp>
          <p:nvSpPr>
            <p:cNvPr id="17" name="标题6"/>
            <p:cNvSpPr txBox="1"/>
            <p:nvPr/>
          </p:nvSpPr>
          <p:spPr>
            <a:xfrm>
              <a:off x="1421093" y="1910667"/>
              <a:ext cx="1960770" cy="335169"/>
            </a:xfrm>
            <a:prstGeom prst="rect">
              <a:avLst/>
            </a:prstGeom>
            <a:noFill/>
          </p:spPr>
          <p:txBody>
            <a:bodyPr wrap="none" rtlCol="0">
              <a:noAutofit/>
            </a:bodyPr>
            <a:lstStyle/>
            <a:p>
              <a:pPr algn="ctr" defTabSz="681845">
                <a:lnSpc>
                  <a:spcPct val="90000"/>
                </a:lnSpc>
                <a:spcAft>
                  <a:spcPct val="35000"/>
                </a:spcAft>
              </a:pPr>
              <a:r>
                <a:rPr lang="en-US" altLang="zh-CN" sz="1400" b="1" kern="0" dirty="0">
                  <a:solidFill>
                    <a:srgbClr val="808080"/>
                  </a:solidFill>
                  <a:latin typeface="微软雅黑" pitchFamily="34" charset="-122"/>
                  <a:ea typeface="微软雅黑" pitchFamily="34" charset="-122"/>
                </a:rPr>
                <a:t>6.</a:t>
              </a:r>
              <a:r>
                <a:rPr lang="zh-CN" altLang="en-US" sz="1400" b="1" kern="0" dirty="0">
                  <a:solidFill>
                    <a:srgbClr val="808080"/>
                  </a:solidFill>
                  <a:latin typeface="微软雅黑" pitchFamily="34" charset="-122"/>
                  <a:ea typeface="微软雅黑" pitchFamily="34" charset="-122"/>
                </a:rPr>
                <a:t>代扣代缴股息红利差别化个税（如有）</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i="0" u="none" strike="noStrike" kern="0" cap="none" spc="0" normalizeH="0" baseline="0" noProof="0" dirty="0">
                <a:ln>
                  <a:noFill/>
                </a:ln>
                <a:solidFill>
                  <a:srgbClr val="808080"/>
                </a:solidFill>
                <a:effectLst/>
                <a:uLnTx/>
                <a:uFillTx/>
                <a:latin typeface="微软雅黑" pitchFamily="34" charset="-122"/>
                <a:ea typeface="微软雅黑" pitchFamily="34" charset="-122"/>
              </a:endParaRPr>
            </a:p>
          </p:txBody>
        </p:sp>
        <p:sp>
          <p:nvSpPr>
            <p:cNvPr id="18" name="段落6"/>
            <p:cNvSpPr txBox="1"/>
            <p:nvPr/>
          </p:nvSpPr>
          <p:spPr>
            <a:xfrm>
              <a:off x="1259632" y="2132856"/>
              <a:ext cx="1944216" cy="741159"/>
            </a:xfrm>
            <a:prstGeom prst="rect">
              <a:avLst/>
            </a:prstGeom>
            <a:noFill/>
          </p:spPr>
          <p:txBody>
            <a:bodyPr wrap="none" rtlCol="0">
              <a:noAutofit/>
            </a:bodyPr>
            <a:lstStyle/>
            <a:p>
              <a:pPr lvl="0" defTabSz="914400">
                <a:lnSpc>
                  <a:spcPct val="150000"/>
                </a:lnSpc>
                <a:defRPr/>
              </a:pPr>
              <a:r>
                <a:rPr lang="zh-CN" altLang="en-US" sz="1200" kern="0" dirty="0">
                  <a:solidFill>
                    <a:srgbClr val="808080"/>
                  </a:solidFill>
                  <a:latin typeface="微软雅黑" pitchFamily="34" charset="-122"/>
                  <a:ea typeface="微软雅黑" pitchFamily="34" charset="-122"/>
                </a:rPr>
                <a:t>权益分派办结后</a:t>
              </a:r>
              <a:r>
                <a:rPr lang="en-US" altLang="zh-CN" sz="1200" kern="0" dirty="0">
                  <a:solidFill>
                    <a:srgbClr val="808080"/>
                  </a:solidFill>
                  <a:latin typeface="微软雅黑" pitchFamily="34" charset="-122"/>
                  <a:ea typeface="微软雅黑" pitchFamily="34" charset="-122"/>
                </a:rPr>
                <a:t>…</a:t>
              </a:r>
            </a:p>
          </p:txBody>
        </p:sp>
      </p:grpSp>
      <p:grpSp>
        <p:nvGrpSpPr>
          <p:cNvPr id="19" name="文本1"/>
          <p:cNvGrpSpPr/>
          <p:nvPr/>
        </p:nvGrpSpPr>
        <p:grpSpPr>
          <a:xfrm>
            <a:off x="5004048" y="1818540"/>
            <a:ext cx="2808312" cy="977655"/>
            <a:chOff x="5004048" y="1818540"/>
            <a:chExt cx="2808312" cy="977655"/>
          </a:xfrm>
        </p:grpSpPr>
        <p:cxnSp>
          <p:nvCxnSpPr>
            <p:cNvPr id="20" name="线条1"/>
            <p:cNvCxnSpPr/>
            <p:nvPr/>
          </p:nvCxnSpPr>
          <p:spPr>
            <a:xfrm>
              <a:off x="5004048" y="1818540"/>
              <a:ext cx="2808312" cy="0"/>
            </a:xfrm>
            <a:prstGeom prst="line">
              <a:avLst/>
            </a:prstGeom>
            <a:noFill/>
            <a:ln w="9525" cap="flat" cmpd="sng" algn="ctr">
              <a:solidFill>
                <a:srgbClr val="B2B2B2"/>
              </a:solidFill>
              <a:prstDash val="solid"/>
            </a:ln>
            <a:effectLst/>
          </p:spPr>
        </p:cxnSp>
        <p:sp>
          <p:nvSpPr>
            <p:cNvPr id="21" name="标题1"/>
            <p:cNvSpPr txBox="1"/>
            <p:nvPr/>
          </p:nvSpPr>
          <p:spPr>
            <a:xfrm>
              <a:off x="6101932" y="1891111"/>
              <a:ext cx="1710427" cy="335169"/>
            </a:xfrm>
            <a:prstGeom prst="rect">
              <a:avLst/>
            </a:prstGeom>
            <a:noFill/>
          </p:spPr>
          <p:txBody>
            <a:bodyPr wrap="none" rtlCol="0">
              <a:noAutofit/>
            </a:bodyPr>
            <a:lstStyle/>
            <a:p>
              <a:pPr lvl="0" defTabSz="914400">
                <a:defRPr/>
              </a:pPr>
              <a:r>
                <a:rPr lang="en-US" altLang="zh-CN" sz="1400" b="1" kern="0" dirty="0">
                  <a:solidFill>
                    <a:srgbClr val="808080"/>
                  </a:solidFill>
                  <a:latin typeface="微软雅黑" pitchFamily="34" charset="-122"/>
                  <a:ea typeface="微软雅黑" pitchFamily="34" charset="-122"/>
                </a:rPr>
                <a:t>1.</a:t>
              </a:r>
              <a:r>
                <a:rPr lang="zh-CN" altLang="en-US" sz="1400" b="1" kern="0" dirty="0">
                  <a:solidFill>
                    <a:srgbClr val="808080"/>
                  </a:solidFill>
                  <a:latin typeface="微软雅黑" pitchFamily="34" charset="-122"/>
                  <a:ea typeface="微软雅黑" pitchFamily="34" charset="-122"/>
                </a:rPr>
                <a:t>网上申报材料</a:t>
              </a:r>
            </a:p>
          </p:txBody>
        </p:sp>
        <p:sp>
          <p:nvSpPr>
            <p:cNvPr id="22" name="段落1"/>
            <p:cNvSpPr txBox="1"/>
            <p:nvPr/>
          </p:nvSpPr>
          <p:spPr>
            <a:xfrm>
              <a:off x="6196492" y="2204800"/>
              <a:ext cx="1615867" cy="591395"/>
            </a:xfrm>
            <a:prstGeom prst="rect">
              <a:avLst/>
            </a:prstGeom>
            <a:noFill/>
          </p:spPr>
          <p:txBody>
            <a:bodyPr wrap="none" rtlCol="0">
              <a:noAutofit/>
            </a:bodyPr>
            <a:lstStyle/>
            <a:p>
              <a:pPr lvl="0" defTabSz="914400">
                <a:lnSpc>
                  <a:spcPct val="150000"/>
                </a:lnSpc>
                <a:defRPr/>
              </a:pPr>
              <a:r>
                <a:rPr lang="en-US" altLang="zh-CN" sz="1200" b="1" kern="0" dirty="0">
                  <a:solidFill>
                    <a:srgbClr val="C00000"/>
                  </a:solidFill>
                  <a:latin typeface="微软雅黑" pitchFamily="34" charset="-122"/>
                  <a:ea typeface="微软雅黑" pitchFamily="34" charset="-122"/>
                </a:rPr>
                <a:t>R-5</a:t>
              </a:r>
              <a:r>
                <a:rPr lang="zh-CN" altLang="en-US" sz="1200" b="1" kern="0" dirty="0">
                  <a:solidFill>
                    <a:srgbClr val="C00000"/>
                  </a:solidFill>
                  <a:latin typeface="微软雅黑" pitchFamily="34" charset="-122"/>
                  <a:ea typeface="微软雅黑" pitchFamily="34" charset="-122"/>
                </a:rPr>
                <a:t>日前</a:t>
              </a:r>
            </a:p>
          </p:txBody>
        </p:sp>
      </p:grpSp>
      <p:grpSp>
        <p:nvGrpSpPr>
          <p:cNvPr id="23" name="文本5"/>
          <p:cNvGrpSpPr/>
          <p:nvPr/>
        </p:nvGrpSpPr>
        <p:grpSpPr>
          <a:xfrm>
            <a:off x="827584" y="3153368"/>
            <a:ext cx="2376264" cy="983681"/>
            <a:chOff x="827584" y="3153368"/>
            <a:chExt cx="2376264" cy="983681"/>
          </a:xfrm>
        </p:grpSpPr>
        <p:cxnSp>
          <p:nvCxnSpPr>
            <p:cNvPr id="24" name="线条5"/>
            <p:cNvCxnSpPr/>
            <p:nvPr/>
          </p:nvCxnSpPr>
          <p:spPr>
            <a:xfrm>
              <a:off x="827584" y="3153368"/>
              <a:ext cx="2376264" cy="0"/>
            </a:xfrm>
            <a:prstGeom prst="line">
              <a:avLst/>
            </a:prstGeom>
            <a:noFill/>
            <a:ln w="9525" cap="flat" cmpd="sng" algn="ctr">
              <a:solidFill>
                <a:srgbClr val="B2B2B2"/>
              </a:solidFill>
              <a:prstDash val="solid"/>
            </a:ln>
            <a:effectLst/>
          </p:spPr>
        </p:cxnSp>
        <p:sp>
          <p:nvSpPr>
            <p:cNvPr id="25" name="标题5"/>
            <p:cNvSpPr txBox="1"/>
            <p:nvPr/>
          </p:nvSpPr>
          <p:spPr>
            <a:xfrm>
              <a:off x="827584" y="3225376"/>
              <a:ext cx="1944216"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rPr>
                <a:t>5.</a:t>
              </a:r>
              <a:r>
                <a:rPr lang="zh-CN" altLang="en-US" sz="1400" b="1" kern="0" dirty="0">
                  <a:solidFill>
                    <a:srgbClr val="808080"/>
                  </a:solidFill>
                  <a:latin typeface="微软雅黑" pitchFamily="34" charset="-122"/>
                  <a:ea typeface="微软雅黑" pitchFamily="34" charset="-122"/>
                </a:rPr>
                <a:t>查看分派结果</a:t>
              </a:r>
              <a:endParaRPr kumimoji="0" lang="zh-CN" altLang="en-US"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endParaRPr>
            </a:p>
          </p:txBody>
        </p:sp>
        <p:sp>
          <p:nvSpPr>
            <p:cNvPr id="26" name="段落5"/>
            <p:cNvSpPr txBox="1"/>
            <p:nvPr/>
          </p:nvSpPr>
          <p:spPr>
            <a:xfrm>
              <a:off x="827584" y="3488977"/>
              <a:ext cx="1944216" cy="648072"/>
            </a:xfrm>
            <a:prstGeom prst="rect">
              <a:avLst/>
            </a:prstGeom>
            <a:noFill/>
          </p:spPr>
          <p:txBody>
            <a:bodyPr wrap="none" rtlCol="0">
              <a:noAutofit/>
            </a:bodyPr>
            <a:lstStyle/>
            <a:p>
              <a:r>
                <a:rPr lang="en-US" altLang="zh-CN" sz="1200" b="1" dirty="0">
                  <a:solidFill>
                    <a:srgbClr val="C00000"/>
                  </a:solidFill>
                  <a:latin typeface="微软雅黑" pitchFamily="34" charset="-122"/>
                  <a:ea typeface="微软雅黑" pitchFamily="34" charset="-122"/>
                </a:rPr>
                <a:t>R</a:t>
              </a:r>
              <a:r>
                <a:rPr lang="zh-CN" altLang="en-US" sz="1200" b="1" dirty="0">
                  <a:solidFill>
                    <a:srgbClr val="C00000"/>
                  </a:solidFill>
                  <a:latin typeface="微软雅黑" pitchFamily="34" charset="-122"/>
                  <a:ea typeface="微软雅黑" pitchFamily="34" charset="-122"/>
                </a:rPr>
                <a:t>＋</a:t>
              </a:r>
              <a:r>
                <a:rPr lang="en-US" altLang="zh-CN" sz="1200" b="1" dirty="0">
                  <a:solidFill>
                    <a:srgbClr val="C00000"/>
                  </a:solidFill>
                  <a:latin typeface="微软雅黑" pitchFamily="34" charset="-122"/>
                  <a:ea typeface="微软雅黑" pitchFamily="34" charset="-122"/>
                </a:rPr>
                <a:t>1</a:t>
              </a:r>
              <a:r>
                <a:rPr lang="zh-CN" altLang="en-US" sz="1200" b="1" dirty="0">
                  <a:solidFill>
                    <a:srgbClr val="C00000"/>
                  </a:solidFill>
                  <a:latin typeface="微软雅黑" pitchFamily="34" charset="-122"/>
                  <a:ea typeface="微软雅黑" pitchFamily="34" charset="-122"/>
                </a:rPr>
                <a:t>日</a:t>
              </a:r>
              <a:endParaRPr lang="en-US" altLang="zh-CN" sz="1200" b="1" dirty="0">
                <a:solidFill>
                  <a:srgbClr val="C00000"/>
                </a:solidFill>
                <a:latin typeface="微软雅黑" pitchFamily="34" charset="-122"/>
                <a:ea typeface="微软雅黑" pitchFamily="34" charset="-122"/>
              </a:endParaRPr>
            </a:p>
          </p:txBody>
        </p:sp>
      </p:grpSp>
      <p:grpSp>
        <p:nvGrpSpPr>
          <p:cNvPr id="27" name="文本2"/>
          <p:cNvGrpSpPr/>
          <p:nvPr/>
        </p:nvGrpSpPr>
        <p:grpSpPr>
          <a:xfrm>
            <a:off x="6012160" y="3153368"/>
            <a:ext cx="2520280" cy="983681"/>
            <a:chOff x="6012160" y="3153368"/>
            <a:chExt cx="2520280" cy="983681"/>
          </a:xfrm>
        </p:grpSpPr>
        <p:cxnSp>
          <p:nvCxnSpPr>
            <p:cNvPr id="28" name="线条2"/>
            <p:cNvCxnSpPr/>
            <p:nvPr/>
          </p:nvCxnSpPr>
          <p:spPr>
            <a:xfrm>
              <a:off x="6012160" y="3153368"/>
              <a:ext cx="2520280" cy="0"/>
            </a:xfrm>
            <a:prstGeom prst="line">
              <a:avLst/>
            </a:prstGeom>
            <a:noFill/>
            <a:ln w="9525" cap="flat" cmpd="sng" algn="ctr">
              <a:solidFill>
                <a:srgbClr val="B2B2B2"/>
              </a:solidFill>
              <a:prstDash val="solid"/>
            </a:ln>
            <a:effectLst/>
          </p:spPr>
        </p:cxnSp>
        <p:sp>
          <p:nvSpPr>
            <p:cNvPr id="29" name="标题2"/>
            <p:cNvSpPr txBox="1"/>
            <p:nvPr/>
          </p:nvSpPr>
          <p:spPr>
            <a:xfrm>
              <a:off x="6652974" y="3242404"/>
              <a:ext cx="1857692" cy="312575"/>
            </a:xfrm>
            <a:prstGeom prst="rect">
              <a:avLst/>
            </a:prstGeom>
            <a:noFill/>
          </p:spPr>
          <p:txBody>
            <a:bodyPr wrap="none" rtlCol="0">
              <a:noAutofit/>
            </a:bodyPr>
            <a:lstStyle/>
            <a:p>
              <a:pPr lvl="0" algn="r" defTabSz="914400">
                <a:defRPr/>
              </a:pPr>
              <a:r>
                <a:rPr lang="en-US" altLang="zh-CN" sz="1400" b="1" kern="0" dirty="0">
                  <a:solidFill>
                    <a:srgbClr val="808080"/>
                  </a:solidFill>
                  <a:latin typeface="微软雅黑" pitchFamily="34" charset="-122"/>
                  <a:ea typeface="微软雅黑" pitchFamily="34" charset="-122"/>
                </a:rPr>
                <a:t>2.</a:t>
              </a:r>
              <a:r>
                <a:rPr lang="zh-CN" altLang="en-US" sz="1400" b="1" kern="0" dirty="0">
                  <a:solidFill>
                    <a:srgbClr val="808080"/>
                  </a:solidFill>
                  <a:latin typeface="微软雅黑" pitchFamily="34" charset="-122"/>
                  <a:ea typeface="微软雅黑" pitchFamily="34" charset="-122"/>
                </a:rPr>
                <a:t>披露权益分派实施公告</a:t>
              </a:r>
              <a:endParaRPr kumimoji="0" lang="zh-CN" altLang="en-US"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endParaRPr>
            </a:p>
          </p:txBody>
        </p:sp>
        <p:sp>
          <p:nvSpPr>
            <p:cNvPr id="30" name="段落2"/>
            <p:cNvSpPr txBox="1"/>
            <p:nvPr/>
          </p:nvSpPr>
          <p:spPr>
            <a:xfrm>
              <a:off x="6635001" y="3488977"/>
              <a:ext cx="1857692" cy="648072"/>
            </a:xfrm>
            <a:prstGeom prst="rect">
              <a:avLst/>
            </a:prstGeom>
            <a:noFill/>
          </p:spPr>
          <p:txBody>
            <a:bodyPr wrap="none" rtlCol="0">
              <a:noAutofit/>
            </a:bodyPr>
            <a:lstStyle/>
            <a:p>
              <a:pPr defTabSz="914400">
                <a:lnSpc>
                  <a:spcPct val="150000"/>
                </a:lnSpc>
                <a:defRPr/>
              </a:pPr>
              <a:r>
                <a:rPr lang="en-US" altLang="zh-CN" sz="1200" b="1" dirty="0">
                  <a:solidFill>
                    <a:srgbClr val="C00000"/>
                  </a:solidFill>
                  <a:latin typeface="微软雅黑" pitchFamily="34" charset="-122"/>
                  <a:ea typeface="微软雅黑" pitchFamily="34" charset="-122"/>
                </a:rPr>
                <a:t>R-4</a:t>
              </a:r>
              <a:r>
                <a:rPr lang="zh-CN" altLang="en-US" sz="1200" b="1" dirty="0">
                  <a:solidFill>
                    <a:srgbClr val="C00000"/>
                  </a:solidFill>
                  <a:latin typeface="微软雅黑" pitchFamily="34" charset="-122"/>
                  <a:ea typeface="微软雅黑" pitchFamily="34" charset="-122"/>
                </a:rPr>
                <a:t>日前（含</a:t>
              </a:r>
              <a:r>
                <a:rPr lang="en-US" altLang="zh-CN" sz="1200" b="1" dirty="0">
                  <a:solidFill>
                    <a:srgbClr val="C00000"/>
                  </a:solidFill>
                  <a:latin typeface="微软雅黑" pitchFamily="34" charset="-122"/>
                  <a:ea typeface="微软雅黑" pitchFamily="34" charset="-122"/>
                </a:rPr>
                <a:t>R-4</a:t>
              </a:r>
              <a:r>
                <a:rPr lang="zh-CN" altLang="en-US" sz="1200" b="1" dirty="0">
                  <a:solidFill>
                    <a:srgbClr val="C00000"/>
                  </a:solidFill>
                  <a:latin typeface="微软雅黑" pitchFamily="34" charset="-122"/>
                  <a:ea typeface="微软雅黑" pitchFamily="34" charset="-122"/>
                </a:rPr>
                <a:t>日）</a:t>
              </a:r>
              <a:endParaRPr lang="en-US" altLang="zh-CN" sz="1200" b="1" dirty="0">
                <a:solidFill>
                  <a:srgbClr val="C00000"/>
                </a:solidFill>
                <a:latin typeface="微软雅黑" pitchFamily="34" charset="-122"/>
                <a:ea typeface="微软雅黑" pitchFamily="34" charset="-122"/>
              </a:endParaRPr>
            </a:p>
          </p:txBody>
        </p:sp>
      </p:grpSp>
      <p:grpSp>
        <p:nvGrpSpPr>
          <p:cNvPr id="31" name="文本4"/>
          <p:cNvGrpSpPr/>
          <p:nvPr/>
        </p:nvGrpSpPr>
        <p:grpSpPr>
          <a:xfrm>
            <a:off x="1619672" y="4509120"/>
            <a:ext cx="1944216" cy="983681"/>
            <a:chOff x="1619672" y="4509120"/>
            <a:chExt cx="1944216" cy="983681"/>
          </a:xfrm>
        </p:grpSpPr>
        <p:cxnSp>
          <p:nvCxnSpPr>
            <p:cNvPr id="32" name="线条4"/>
            <p:cNvCxnSpPr/>
            <p:nvPr/>
          </p:nvCxnSpPr>
          <p:spPr>
            <a:xfrm>
              <a:off x="1619672" y="4509120"/>
              <a:ext cx="1944216" cy="0"/>
            </a:xfrm>
            <a:prstGeom prst="line">
              <a:avLst/>
            </a:prstGeom>
            <a:noFill/>
            <a:ln w="9525" cap="flat" cmpd="sng" algn="ctr">
              <a:solidFill>
                <a:srgbClr val="B2B2B2"/>
              </a:solidFill>
              <a:prstDash val="solid"/>
            </a:ln>
            <a:effectLst/>
          </p:spPr>
        </p:cxnSp>
        <p:sp>
          <p:nvSpPr>
            <p:cNvPr id="33" name="标题4"/>
            <p:cNvSpPr txBox="1"/>
            <p:nvPr/>
          </p:nvSpPr>
          <p:spPr>
            <a:xfrm>
              <a:off x="1619672" y="4581128"/>
              <a:ext cx="1944216"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rPr>
                <a:t>4.</a:t>
              </a:r>
              <a:r>
                <a:rPr kumimoji="0" lang="zh-CN" altLang="en-US"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rPr>
                <a:t>股权登记日</a:t>
              </a:r>
            </a:p>
          </p:txBody>
        </p:sp>
        <p:sp>
          <p:nvSpPr>
            <p:cNvPr id="34" name="段落4"/>
            <p:cNvSpPr txBox="1"/>
            <p:nvPr/>
          </p:nvSpPr>
          <p:spPr>
            <a:xfrm>
              <a:off x="1619672" y="4844729"/>
              <a:ext cx="1944216" cy="648072"/>
            </a:xfrm>
            <a:prstGeom prst="rect">
              <a:avLst/>
            </a:prstGeom>
            <a:noFill/>
          </p:spPr>
          <p:txBody>
            <a:bodyPr wrap="non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a:t>
              </a:r>
              <a:r>
                <a:rPr kumimoji="0" lang="zh-CN" altLang="en-US"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a:t>
              </a:r>
            </a:p>
          </p:txBody>
        </p:sp>
      </p:grpSp>
      <p:grpSp>
        <p:nvGrpSpPr>
          <p:cNvPr id="35" name="文本3"/>
          <p:cNvGrpSpPr/>
          <p:nvPr/>
        </p:nvGrpSpPr>
        <p:grpSpPr>
          <a:xfrm>
            <a:off x="5508104" y="4509120"/>
            <a:ext cx="2472680" cy="983681"/>
            <a:chOff x="5508104" y="4509120"/>
            <a:chExt cx="2088232" cy="983681"/>
          </a:xfrm>
        </p:grpSpPr>
        <p:cxnSp>
          <p:nvCxnSpPr>
            <p:cNvPr id="36" name="线条3"/>
            <p:cNvCxnSpPr/>
            <p:nvPr/>
          </p:nvCxnSpPr>
          <p:spPr>
            <a:xfrm>
              <a:off x="5508104" y="4509120"/>
              <a:ext cx="2088232" cy="0"/>
            </a:xfrm>
            <a:prstGeom prst="line">
              <a:avLst/>
            </a:prstGeom>
            <a:noFill/>
            <a:ln w="9525" cap="flat" cmpd="sng" algn="ctr">
              <a:solidFill>
                <a:srgbClr val="B2B2B2"/>
              </a:solidFill>
              <a:prstDash val="solid"/>
            </a:ln>
            <a:effectLst/>
          </p:spPr>
        </p:cxnSp>
        <p:sp>
          <p:nvSpPr>
            <p:cNvPr id="37" name="标题3"/>
            <p:cNvSpPr txBox="1"/>
            <p:nvPr/>
          </p:nvSpPr>
          <p:spPr>
            <a:xfrm>
              <a:off x="5724128" y="4581128"/>
              <a:ext cx="1857692" cy="276999"/>
            </a:xfrm>
            <a:prstGeom prst="rect">
              <a:avLst/>
            </a:prstGeom>
            <a:noFill/>
          </p:spPr>
          <p:txBody>
            <a:bodyPr wrap="non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rPr>
                <a:t>3.</a:t>
              </a:r>
              <a:r>
                <a:rPr kumimoji="0" lang="zh-CN" altLang="en-US" sz="1400" b="1" i="0" u="none" strike="noStrike" kern="0" cap="none" spc="0" normalizeH="0" baseline="0" noProof="0" dirty="0">
                  <a:ln>
                    <a:noFill/>
                  </a:ln>
                  <a:solidFill>
                    <a:srgbClr val="808080"/>
                  </a:solidFill>
                  <a:effectLst/>
                  <a:uLnTx/>
                  <a:uFillTx/>
                  <a:latin typeface="微软雅黑" pitchFamily="34" charset="-122"/>
                  <a:ea typeface="微软雅黑" pitchFamily="34" charset="-122"/>
                </a:rPr>
                <a:t>查看付款通知并完成付款</a:t>
              </a:r>
            </a:p>
          </p:txBody>
        </p:sp>
        <p:sp>
          <p:nvSpPr>
            <p:cNvPr id="38" name="段落3"/>
            <p:cNvSpPr txBox="1"/>
            <p:nvPr/>
          </p:nvSpPr>
          <p:spPr>
            <a:xfrm>
              <a:off x="5724128" y="4844729"/>
              <a:ext cx="1857692" cy="648072"/>
            </a:xfrm>
            <a:prstGeom prst="rect">
              <a:avLst/>
            </a:prstGeom>
            <a:noFill/>
          </p:spPr>
          <p:txBody>
            <a:bodyPr wrap="non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R-3</a:t>
              </a:r>
              <a:r>
                <a:rPr kumimoji="0" lang="zh-CN" altLang="en-US"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a:t>
              </a:r>
              <a:r>
                <a:rPr kumimoji="0" lang="zh-CN" altLang="en-US" sz="1200" b="0" i="0" u="none" strike="noStrike" kern="0" cap="none" spc="0" normalizeH="0" baseline="0" noProof="0" dirty="0">
                  <a:ln>
                    <a:noFill/>
                  </a:ln>
                  <a:solidFill>
                    <a:srgbClr val="808080"/>
                  </a:solidFill>
                  <a:effectLst/>
                  <a:uLnTx/>
                  <a:uFillTx/>
                  <a:latin typeface="微软雅黑" pitchFamily="34" charset="-122"/>
                  <a:ea typeface="微软雅黑" pitchFamily="34" charset="-122"/>
                </a:rPr>
                <a:t>查看付款通知</a:t>
              </a:r>
              <a:r>
                <a:rPr kumimoji="0" lang="en-US" altLang="zh-CN" sz="1200" b="0" i="0" u="none" strike="noStrike" kern="0" cap="none" spc="0" normalizeH="0" baseline="0" noProof="0" dirty="0">
                  <a:ln>
                    <a:noFill/>
                  </a:ln>
                  <a:solidFill>
                    <a:srgbClr val="808080"/>
                  </a:solidFill>
                  <a:effectLst/>
                  <a:uLnTx/>
                  <a:uFillTx/>
                  <a:latin typeface="微软雅黑" pitchFamily="34" charset="-122"/>
                  <a:ea typeface="微软雅黑" pitchFamily="34" charset="-122"/>
                </a:rPr>
                <a:t>
</a:t>
              </a:r>
              <a:r>
                <a:rPr kumimoji="0" lang="en-US" altLang="zh-CN"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R-1</a:t>
              </a:r>
              <a:r>
                <a:rPr kumimoji="0" lang="zh-CN" altLang="en-US"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日中午</a:t>
              </a:r>
              <a:r>
                <a:rPr kumimoji="0" lang="en-US" altLang="zh-CN"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12</a:t>
              </a:r>
              <a:r>
                <a:rPr kumimoji="0" lang="zh-CN" altLang="en-US"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点前</a:t>
              </a:r>
              <a:r>
                <a:rPr kumimoji="0" lang="zh-CN" altLang="en-US" sz="1200" b="0" i="0" u="none" strike="noStrike" kern="0" cap="none" spc="0" normalizeH="0" baseline="0" noProof="0" dirty="0">
                  <a:ln>
                    <a:noFill/>
                  </a:ln>
                  <a:solidFill>
                    <a:srgbClr val="808080"/>
                  </a:solidFill>
                  <a:effectLst/>
                  <a:uLnTx/>
                  <a:uFillTx/>
                  <a:latin typeface="微软雅黑" pitchFamily="34" charset="-122"/>
                  <a:ea typeface="微软雅黑" pitchFamily="34" charset="-122"/>
                </a:rPr>
                <a:t>支付相应款项</a:t>
              </a:r>
            </a:p>
          </p:txBody>
        </p:sp>
      </p:grpSp>
      <p:sp>
        <p:nvSpPr>
          <p:cNvPr id="40" name="页脚占位符 39"/>
          <p:cNvSpPr>
            <a:spLocks noGrp="1"/>
          </p:cNvSpPr>
          <p:nvPr>
            <p:ph type="ftr" sz="quarter" idx="11"/>
          </p:nvPr>
        </p:nvSpPr>
        <p:spPr/>
        <p:txBody>
          <a:bodyPr/>
          <a:lstStyle/>
          <a:p>
            <a:pPr>
              <a:defRPr/>
            </a:pPr>
            <a:r>
              <a:rPr lang="en-US" altLang="zh-CN" dirty="0" smtClean="0"/>
              <a:t>27</a:t>
            </a:r>
            <a:endParaRPr lang="en-US" altLang="zh-CN" dirty="0"/>
          </a:p>
        </p:txBody>
      </p:sp>
      <p:sp>
        <p:nvSpPr>
          <p:cNvPr id="41" name="矩形 40">
            <a:extLst>
              <a:ext uri="{FF2B5EF4-FFF2-40B4-BE49-F238E27FC236}">
                <a16:creationId xmlns="" xmlns:a16="http://schemas.microsoft.com/office/drawing/2014/main" id="{8D2A1BB8-3AE2-442E-BB5A-BEE4095DBBEC}"/>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权益分派实施过程</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9783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par>
                                <p:cTn id="8" presetID="10" presetClass="exit" presetSubtype="0" fill="hold" grpId="0" nodeType="withEffect">
                                  <p:stCondLst>
                                    <p:cond delay="0"/>
                                  </p:stCondLst>
                                  <p:childTnLst>
                                    <p:animEffect transition="out" filter="fade">
                                      <p:cBhvr>
                                        <p:cTn id="9" dur="300"/>
                                        <p:tgtEl>
                                          <p:spTgt spid="4"/>
                                        </p:tgtEl>
                                      </p:cBhvr>
                                    </p:animEffect>
                                    <p:set>
                                      <p:cBhvr>
                                        <p:cTn id="10" dur="1" fill="hold">
                                          <p:stCondLst>
                                            <p:cond delay="299"/>
                                          </p:stCondLst>
                                        </p:cTn>
                                        <p:tgtEl>
                                          <p:spTgt spid="4"/>
                                        </p:tgtEl>
                                        <p:attrNameLst>
                                          <p:attrName>style.visibility</p:attrName>
                                        </p:attrNameLst>
                                      </p:cBhvr>
                                      <p:to>
                                        <p:strVal val="hidden"/>
                                      </p:to>
                                    </p:se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3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2" fill="hold" nodeType="clickEffect">
                                  <p:stCondLst>
                                    <p:cond delay="0"/>
                                  </p:stCondLst>
                                  <p:childTnLst>
                                    <p:animEffect transition="out" filter="wipe(right)">
                                      <p:cBhvr>
                                        <p:cTn id="18" dur="300"/>
                                        <p:tgtEl>
                                          <p:spTgt spid="19"/>
                                        </p:tgtEl>
                                      </p:cBhvr>
                                    </p:animEffect>
                                    <p:set>
                                      <p:cBhvr>
                                        <p:cTn id="19" dur="1" fill="hold">
                                          <p:stCondLst>
                                            <p:cond delay="299"/>
                                          </p:stCondLst>
                                        </p:cTn>
                                        <p:tgtEl>
                                          <p:spTgt spid="19"/>
                                        </p:tgtEl>
                                        <p:attrNameLst>
                                          <p:attrName>style.visibility</p:attrName>
                                        </p:attrNameLst>
                                      </p:cBhvr>
                                      <p:to>
                                        <p:strVal val="hidden"/>
                                      </p:to>
                                    </p:set>
                                  </p:childTnLst>
                                </p:cTn>
                              </p:par>
                            </p:childTnLst>
                          </p:cTn>
                        </p:par>
                        <p:par>
                          <p:cTn id="20" fill="hold">
                            <p:stCondLst>
                              <p:cond delay="300"/>
                            </p:stCondLst>
                            <p:childTnLst>
                              <p:par>
                                <p:cTn id="21" presetID="10" presetClass="exit" presetSubtype="0" fill="hold" grpId="1" nodeType="afterEffect">
                                  <p:stCondLst>
                                    <p:cond delay="0"/>
                                  </p:stCondLst>
                                  <p:childTnLst>
                                    <p:animEffect transition="out" filter="fade">
                                      <p:cBhvr>
                                        <p:cTn id="22" dur="300"/>
                                        <p:tgtEl>
                                          <p:spTgt spid="11"/>
                                        </p:tgtEl>
                                      </p:cBhvr>
                                    </p:animEffect>
                                    <p:set>
                                      <p:cBhvr>
                                        <p:cTn id="23" dur="1" fill="hold">
                                          <p:stCondLst>
                                            <p:cond delay="299"/>
                                          </p:stCondLst>
                                        </p:cTn>
                                        <p:tgtEl>
                                          <p:spTgt spid="11"/>
                                        </p:tgtEl>
                                        <p:attrNameLst>
                                          <p:attrName>style.visibility</p:attrName>
                                        </p:attrNameLst>
                                      </p:cBhvr>
                                      <p:to>
                                        <p:strVal val="hidden"/>
                                      </p:to>
                                    </p:set>
                                  </p:childTnLst>
                                </p:cTn>
                              </p:par>
                              <p:par>
                                <p:cTn id="24" presetID="10" presetClass="entr"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300"/>
                                        <p:tgtEl>
                                          <p:spTgt spid="4"/>
                                        </p:tgtEl>
                                      </p:cBhvr>
                                    </p:animEffect>
                                  </p:childTnLst>
                                </p:cTn>
                              </p:par>
                            </p:childTnLst>
                          </p:cTn>
                        </p:par>
                        <p:par>
                          <p:cTn id="27" fill="hold">
                            <p:stCondLst>
                              <p:cond delay="6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300"/>
                                        <p:tgtEl>
                                          <p:spTgt spid="12"/>
                                        </p:tgtEl>
                                      </p:cBhvr>
                                    </p:animEffect>
                                  </p:childTnLst>
                                </p:cTn>
                              </p:par>
                              <p:par>
                                <p:cTn id="31" presetID="10" presetClass="exit" presetSubtype="0" fill="hold" grpId="0" nodeType="withEffect">
                                  <p:stCondLst>
                                    <p:cond delay="0"/>
                                  </p:stCondLst>
                                  <p:childTnLst>
                                    <p:animEffect transition="out" filter="fade">
                                      <p:cBhvr>
                                        <p:cTn id="32" dur="300"/>
                                        <p:tgtEl>
                                          <p:spTgt spid="5"/>
                                        </p:tgtEl>
                                      </p:cBhvr>
                                    </p:animEffect>
                                    <p:set>
                                      <p:cBhvr>
                                        <p:cTn id="33" dur="1" fill="hold">
                                          <p:stCondLst>
                                            <p:cond delay="299"/>
                                          </p:stCondLst>
                                        </p:cTn>
                                        <p:tgtEl>
                                          <p:spTgt spid="5"/>
                                        </p:tgtEl>
                                        <p:attrNameLst>
                                          <p:attrName>style.visibility</p:attrName>
                                        </p:attrNameLst>
                                      </p:cBhvr>
                                      <p:to>
                                        <p:strVal val="hidden"/>
                                      </p:to>
                                    </p:set>
                                  </p:childTnLst>
                                </p:cTn>
                              </p:par>
                            </p:childTnLst>
                          </p:cTn>
                        </p:par>
                        <p:par>
                          <p:cTn id="34" fill="hold">
                            <p:stCondLst>
                              <p:cond delay="900"/>
                            </p:stCondLst>
                            <p:childTnLst>
                              <p:par>
                                <p:cTn id="35" presetID="22" presetClass="entr" presetSubtype="8"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3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2" fill="hold" nodeType="clickEffect">
                                  <p:stCondLst>
                                    <p:cond delay="0"/>
                                  </p:stCondLst>
                                  <p:childTnLst>
                                    <p:animEffect transition="out" filter="wipe(right)">
                                      <p:cBhvr>
                                        <p:cTn id="41" dur="300"/>
                                        <p:tgtEl>
                                          <p:spTgt spid="27"/>
                                        </p:tgtEl>
                                      </p:cBhvr>
                                    </p:animEffect>
                                    <p:set>
                                      <p:cBhvr>
                                        <p:cTn id="42" dur="1" fill="hold">
                                          <p:stCondLst>
                                            <p:cond delay="299"/>
                                          </p:stCondLst>
                                        </p:cTn>
                                        <p:tgtEl>
                                          <p:spTgt spid="27"/>
                                        </p:tgtEl>
                                        <p:attrNameLst>
                                          <p:attrName>style.visibility</p:attrName>
                                        </p:attrNameLst>
                                      </p:cBhvr>
                                      <p:to>
                                        <p:strVal val="hidden"/>
                                      </p:to>
                                    </p:set>
                                  </p:childTnLst>
                                </p:cTn>
                              </p:par>
                            </p:childTnLst>
                          </p:cTn>
                        </p:par>
                        <p:par>
                          <p:cTn id="43" fill="hold">
                            <p:stCondLst>
                              <p:cond delay="300"/>
                            </p:stCondLst>
                            <p:childTnLst>
                              <p:par>
                                <p:cTn id="44" presetID="10" presetClass="exit" presetSubtype="0" fill="hold" grpId="1" nodeType="afterEffect">
                                  <p:stCondLst>
                                    <p:cond delay="0"/>
                                  </p:stCondLst>
                                  <p:childTnLst>
                                    <p:animEffect transition="out" filter="fade">
                                      <p:cBhvr>
                                        <p:cTn id="45" dur="300"/>
                                        <p:tgtEl>
                                          <p:spTgt spid="12"/>
                                        </p:tgtEl>
                                      </p:cBhvr>
                                    </p:animEffect>
                                    <p:set>
                                      <p:cBhvr>
                                        <p:cTn id="46" dur="1" fill="hold">
                                          <p:stCondLst>
                                            <p:cond delay="299"/>
                                          </p:stCondLst>
                                        </p:cTn>
                                        <p:tgtEl>
                                          <p:spTgt spid="12"/>
                                        </p:tgtEl>
                                        <p:attrNameLst>
                                          <p:attrName>style.visibility</p:attrName>
                                        </p:attrNameLst>
                                      </p:cBhvr>
                                      <p:to>
                                        <p:strVal val="hidden"/>
                                      </p:to>
                                    </p:set>
                                  </p:childTnLst>
                                </p:cTn>
                              </p:par>
                              <p:par>
                                <p:cTn id="47" presetID="10" presetClass="entr" presetSubtype="0" fill="hold" grpId="1"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300"/>
                                        <p:tgtEl>
                                          <p:spTgt spid="5"/>
                                        </p:tgtEl>
                                      </p:cBhvr>
                                    </p:animEffect>
                                  </p:childTnLst>
                                </p:cTn>
                              </p:par>
                            </p:childTnLst>
                          </p:cTn>
                        </p:par>
                        <p:par>
                          <p:cTn id="50" fill="hold">
                            <p:stCondLst>
                              <p:cond delay="6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300"/>
                                        <p:tgtEl>
                                          <p:spTgt spid="13"/>
                                        </p:tgtEl>
                                      </p:cBhvr>
                                    </p:animEffect>
                                  </p:childTnLst>
                                </p:cTn>
                              </p:par>
                              <p:par>
                                <p:cTn id="54" presetID="10" presetClass="exit" presetSubtype="0" fill="hold" grpId="0" nodeType="withEffect">
                                  <p:stCondLst>
                                    <p:cond delay="0"/>
                                  </p:stCondLst>
                                  <p:childTnLst>
                                    <p:animEffect transition="out" filter="fade">
                                      <p:cBhvr>
                                        <p:cTn id="55" dur="300"/>
                                        <p:tgtEl>
                                          <p:spTgt spid="6"/>
                                        </p:tgtEl>
                                      </p:cBhvr>
                                    </p:animEffect>
                                    <p:set>
                                      <p:cBhvr>
                                        <p:cTn id="56" dur="1" fill="hold">
                                          <p:stCondLst>
                                            <p:cond delay="299"/>
                                          </p:stCondLst>
                                        </p:cTn>
                                        <p:tgtEl>
                                          <p:spTgt spid="6"/>
                                        </p:tgtEl>
                                        <p:attrNameLst>
                                          <p:attrName>style.visibility</p:attrName>
                                        </p:attrNameLst>
                                      </p:cBhvr>
                                      <p:to>
                                        <p:strVal val="hidden"/>
                                      </p:to>
                                    </p:set>
                                  </p:childTnLst>
                                </p:cTn>
                              </p:par>
                            </p:childTnLst>
                          </p:cTn>
                        </p:par>
                        <p:par>
                          <p:cTn id="57" fill="hold">
                            <p:stCondLst>
                              <p:cond delay="900"/>
                            </p:stCondLst>
                            <p:childTnLst>
                              <p:par>
                                <p:cTn id="58" presetID="22" presetClass="entr" presetSubtype="8"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3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xit" presetSubtype="2" fill="hold" nodeType="clickEffect">
                                  <p:stCondLst>
                                    <p:cond delay="0"/>
                                  </p:stCondLst>
                                  <p:childTnLst>
                                    <p:animEffect transition="out" filter="wipe(right)">
                                      <p:cBhvr>
                                        <p:cTn id="64" dur="300"/>
                                        <p:tgtEl>
                                          <p:spTgt spid="35"/>
                                        </p:tgtEl>
                                      </p:cBhvr>
                                    </p:animEffect>
                                    <p:set>
                                      <p:cBhvr>
                                        <p:cTn id="65" dur="1" fill="hold">
                                          <p:stCondLst>
                                            <p:cond delay="299"/>
                                          </p:stCondLst>
                                        </p:cTn>
                                        <p:tgtEl>
                                          <p:spTgt spid="35"/>
                                        </p:tgtEl>
                                        <p:attrNameLst>
                                          <p:attrName>style.visibility</p:attrName>
                                        </p:attrNameLst>
                                      </p:cBhvr>
                                      <p:to>
                                        <p:strVal val="hidden"/>
                                      </p:to>
                                    </p:set>
                                  </p:childTnLst>
                                </p:cTn>
                              </p:par>
                            </p:childTnLst>
                          </p:cTn>
                        </p:par>
                        <p:par>
                          <p:cTn id="66" fill="hold">
                            <p:stCondLst>
                              <p:cond delay="300"/>
                            </p:stCondLst>
                            <p:childTnLst>
                              <p:par>
                                <p:cTn id="67" presetID="10" presetClass="exit" presetSubtype="0" fill="hold" grpId="1" nodeType="afterEffect">
                                  <p:stCondLst>
                                    <p:cond delay="0"/>
                                  </p:stCondLst>
                                  <p:childTnLst>
                                    <p:animEffect transition="out" filter="fade">
                                      <p:cBhvr>
                                        <p:cTn id="68" dur="300"/>
                                        <p:tgtEl>
                                          <p:spTgt spid="13"/>
                                        </p:tgtEl>
                                      </p:cBhvr>
                                    </p:animEffect>
                                    <p:set>
                                      <p:cBhvr>
                                        <p:cTn id="69" dur="1" fill="hold">
                                          <p:stCondLst>
                                            <p:cond delay="299"/>
                                          </p:stCondLst>
                                        </p:cTn>
                                        <p:tgtEl>
                                          <p:spTgt spid="13"/>
                                        </p:tgtEl>
                                        <p:attrNameLst>
                                          <p:attrName>style.visibility</p:attrName>
                                        </p:attrNameLst>
                                      </p:cBhvr>
                                      <p:to>
                                        <p:strVal val="hidden"/>
                                      </p:to>
                                    </p:set>
                                  </p:childTnLst>
                                </p:cTn>
                              </p:par>
                              <p:par>
                                <p:cTn id="70" presetID="10" presetClass="entr" presetSubtype="0" fill="hold" grpId="1"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300"/>
                                        <p:tgtEl>
                                          <p:spTgt spid="6"/>
                                        </p:tgtEl>
                                      </p:cBhvr>
                                    </p:animEffect>
                                  </p:childTnLst>
                                </p:cTn>
                              </p:par>
                            </p:childTnLst>
                          </p:cTn>
                        </p:par>
                        <p:par>
                          <p:cTn id="73" fill="hold">
                            <p:stCondLst>
                              <p:cond delay="600"/>
                            </p:stCondLst>
                            <p:childTnLst>
                              <p:par>
                                <p:cTn id="74" presetID="10"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300"/>
                                        <p:tgtEl>
                                          <p:spTgt spid="14"/>
                                        </p:tgtEl>
                                      </p:cBhvr>
                                    </p:animEffect>
                                  </p:childTnLst>
                                </p:cTn>
                              </p:par>
                              <p:par>
                                <p:cTn id="77" presetID="10" presetClass="exit" presetSubtype="0" fill="hold" grpId="0" nodeType="withEffect">
                                  <p:stCondLst>
                                    <p:cond delay="0"/>
                                  </p:stCondLst>
                                  <p:childTnLst>
                                    <p:animEffect transition="out" filter="fade">
                                      <p:cBhvr>
                                        <p:cTn id="78" dur="300"/>
                                        <p:tgtEl>
                                          <p:spTgt spid="7"/>
                                        </p:tgtEl>
                                      </p:cBhvr>
                                    </p:animEffect>
                                    <p:set>
                                      <p:cBhvr>
                                        <p:cTn id="79" dur="1" fill="hold">
                                          <p:stCondLst>
                                            <p:cond delay="299"/>
                                          </p:stCondLst>
                                        </p:cTn>
                                        <p:tgtEl>
                                          <p:spTgt spid="7"/>
                                        </p:tgtEl>
                                        <p:attrNameLst>
                                          <p:attrName>style.visibility</p:attrName>
                                        </p:attrNameLst>
                                      </p:cBhvr>
                                      <p:to>
                                        <p:strVal val="hidden"/>
                                      </p:to>
                                    </p:set>
                                  </p:childTnLst>
                                </p:cTn>
                              </p:par>
                            </p:childTnLst>
                          </p:cTn>
                        </p:par>
                        <p:par>
                          <p:cTn id="80" fill="hold">
                            <p:stCondLst>
                              <p:cond delay="900"/>
                            </p:stCondLst>
                            <p:childTnLst>
                              <p:par>
                                <p:cTn id="81" presetID="22" presetClass="entr" presetSubtype="2"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right)">
                                      <p:cBhvr>
                                        <p:cTn id="83" dur="300"/>
                                        <p:tgtEl>
                                          <p:spTgt spid="3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xit" presetSubtype="8" fill="hold" nodeType="clickEffect">
                                  <p:stCondLst>
                                    <p:cond delay="0"/>
                                  </p:stCondLst>
                                  <p:childTnLst>
                                    <p:animEffect transition="out" filter="wipe(left)">
                                      <p:cBhvr>
                                        <p:cTn id="87" dur="300"/>
                                        <p:tgtEl>
                                          <p:spTgt spid="31"/>
                                        </p:tgtEl>
                                      </p:cBhvr>
                                    </p:animEffect>
                                    <p:set>
                                      <p:cBhvr>
                                        <p:cTn id="88" dur="1" fill="hold">
                                          <p:stCondLst>
                                            <p:cond delay="299"/>
                                          </p:stCondLst>
                                        </p:cTn>
                                        <p:tgtEl>
                                          <p:spTgt spid="31"/>
                                        </p:tgtEl>
                                        <p:attrNameLst>
                                          <p:attrName>style.visibility</p:attrName>
                                        </p:attrNameLst>
                                      </p:cBhvr>
                                      <p:to>
                                        <p:strVal val="hidden"/>
                                      </p:to>
                                    </p:set>
                                  </p:childTnLst>
                                </p:cTn>
                              </p:par>
                            </p:childTnLst>
                          </p:cTn>
                        </p:par>
                        <p:par>
                          <p:cTn id="89" fill="hold">
                            <p:stCondLst>
                              <p:cond delay="300"/>
                            </p:stCondLst>
                            <p:childTnLst>
                              <p:par>
                                <p:cTn id="90" presetID="10" presetClass="exit" presetSubtype="0" fill="hold" grpId="1" nodeType="afterEffect">
                                  <p:stCondLst>
                                    <p:cond delay="0"/>
                                  </p:stCondLst>
                                  <p:childTnLst>
                                    <p:animEffect transition="out" filter="fade">
                                      <p:cBhvr>
                                        <p:cTn id="91" dur="300"/>
                                        <p:tgtEl>
                                          <p:spTgt spid="14"/>
                                        </p:tgtEl>
                                      </p:cBhvr>
                                    </p:animEffect>
                                    <p:set>
                                      <p:cBhvr>
                                        <p:cTn id="92" dur="1" fill="hold">
                                          <p:stCondLst>
                                            <p:cond delay="299"/>
                                          </p:stCondLst>
                                        </p:cTn>
                                        <p:tgtEl>
                                          <p:spTgt spid="14"/>
                                        </p:tgtEl>
                                        <p:attrNameLst>
                                          <p:attrName>style.visibility</p:attrName>
                                        </p:attrNameLst>
                                      </p:cBhvr>
                                      <p:to>
                                        <p:strVal val="hidden"/>
                                      </p:to>
                                    </p:set>
                                  </p:childTnLst>
                                </p:cTn>
                              </p:par>
                              <p:par>
                                <p:cTn id="93" presetID="10" presetClass="entr" presetSubtype="0" fill="hold" grpId="1" nodeType="with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fade">
                                      <p:cBhvr>
                                        <p:cTn id="95" dur="300"/>
                                        <p:tgtEl>
                                          <p:spTgt spid="7"/>
                                        </p:tgtEl>
                                      </p:cBhvr>
                                    </p:animEffect>
                                  </p:childTnLst>
                                </p:cTn>
                              </p:par>
                            </p:childTnLst>
                          </p:cTn>
                        </p:par>
                        <p:par>
                          <p:cTn id="96" fill="hold">
                            <p:stCondLst>
                              <p:cond delay="600"/>
                            </p:stCondLst>
                            <p:childTnLst>
                              <p:par>
                                <p:cTn id="97" presetID="10" presetClass="entr" presetSubtype="0" fill="hold" grpId="0" nodeType="after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300"/>
                                        <p:tgtEl>
                                          <p:spTgt spid="9"/>
                                        </p:tgtEl>
                                      </p:cBhvr>
                                    </p:animEffect>
                                  </p:childTnLst>
                                </p:cTn>
                              </p:par>
                              <p:par>
                                <p:cTn id="100" presetID="10" presetClass="exit" presetSubtype="0" fill="hold" grpId="0" nodeType="withEffect">
                                  <p:stCondLst>
                                    <p:cond delay="0"/>
                                  </p:stCondLst>
                                  <p:childTnLst>
                                    <p:animEffect transition="out" filter="fade">
                                      <p:cBhvr>
                                        <p:cTn id="101" dur="300"/>
                                        <p:tgtEl>
                                          <p:spTgt spid="2"/>
                                        </p:tgtEl>
                                      </p:cBhvr>
                                    </p:animEffect>
                                    <p:set>
                                      <p:cBhvr>
                                        <p:cTn id="102" dur="1" fill="hold">
                                          <p:stCondLst>
                                            <p:cond delay="299"/>
                                          </p:stCondLst>
                                        </p:cTn>
                                        <p:tgtEl>
                                          <p:spTgt spid="2"/>
                                        </p:tgtEl>
                                        <p:attrNameLst>
                                          <p:attrName>style.visibility</p:attrName>
                                        </p:attrNameLst>
                                      </p:cBhvr>
                                      <p:to>
                                        <p:strVal val="hidden"/>
                                      </p:to>
                                    </p:set>
                                  </p:childTnLst>
                                </p:cTn>
                              </p:par>
                            </p:childTnLst>
                          </p:cTn>
                        </p:par>
                        <p:par>
                          <p:cTn id="103" fill="hold">
                            <p:stCondLst>
                              <p:cond delay="900"/>
                            </p:stCondLst>
                            <p:childTnLst>
                              <p:par>
                                <p:cTn id="104" presetID="22" presetClass="entr" presetSubtype="2"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right)">
                                      <p:cBhvr>
                                        <p:cTn id="106" dur="300"/>
                                        <p:tgtEl>
                                          <p:spTgt spid="2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xit" presetSubtype="8" fill="hold" nodeType="clickEffect">
                                  <p:stCondLst>
                                    <p:cond delay="0"/>
                                  </p:stCondLst>
                                  <p:childTnLst>
                                    <p:animEffect transition="out" filter="wipe(left)">
                                      <p:cBhvr>
                                        <p:cTn id="110" dur="300"/>
                                        <p:tgtEl>
                                          <p:spTgt spid="23"/>
                                        </p:tgtEl>
                                      </p:cBhvr>
                                    </p:animEffect>
                                    <p:set>
                                      <p:cBhvr>
                                        <p:cTn id="111" dur="1" fill="hold">
                                          <p:stCondLst>
                                            <p:cond delay="299"/>
                                          </p:stCondLst>
                                        </p:cTn>
                                        <p:tgtEl>
                                          <p:spTgt spid="23"/>
                                        </p:tgtEl>
                                        <p:attrNameLst>
                                          <p:attrName>style.visibility</p:attrName>
                                        </p:attrNameLst>
                                      </p:cBhvr>
                                      <p:to>
                                        <p:strVal val="hidden"/>
                                      </p:to>
                                    </p:set>
                                  </p:childTnLst>
                                </p:cTn>
                              </p:par>
                            </p:childTnLst>
                          </p:cTn>
                        </p:par>
                        <p:par>
                          <p:cTn id="112" fill="hold">
                            <p:stCondLst>
                              <p:cond delay="300"/>
                            </p:stCondLst>
                            <p:childTnLst>
                              <p:par>
                                <p:cTn id="113" presetID="10" presetClass="exit" presetSubtype="0" fill="hold" grpId="1" nodeType="afterEffect">
                                  <p:stCondLst>
                                    <p:cond delay="0"/>
                                  </p:stCondLst>
                                  <p:childTnLst>
                                    <p:animEffect transition="out" filter="fade">
                                      <p:cBhvr>
                                        <p:cTn id="114" dur="300"/>
                                        <p:tgtEl>
                                          <p:spTgt spid="9"/>
                                        </p:tgtEl>
                                      </p:cBhvr>
                                    </p:animEffect>
                                    <p:set>
                                      <p:cBhvr>
                                        <p:cTn id="115" dur="1" fill="hold">
                                          <p:stCondLst>
                                            <p:cond delay="299"/>
                                          </p:stCondLst>
                                        </p:cTn>
                                        <p:tgtEl>
                                          <p:spTgt spid="9"/>
                                        </p:tgtEl>
                                        <p:attrNameLst>
                                          <p:attrName>style.visibility</p:attrName>
                                        </p:attrNameLst>
                                      </p:cBhvr>
                                      <p:to>
                                        <p:strVal val="hidden"/>
                                      </p:to>
                                    </p:set>
                                  </p:childTnLst>
                                </p:cTn>
                              </p:par>
                              <p:par>
                                <p:cTn id="116" presetID="10" presetClass="entr" presetSubtype="0" fill="hold" grpId="1" nodeType="with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fade">
                                      <p:cBhvr>
                                        <p:cTn id="118" dur="300"/>
                                        <p:tgtEl>
                                          <p:spTgt spid="2"/>
                                        </p:tgtEl>
                                      </p:cBhvr>
                                    </p:animEffect>
                                  </p:childTnLst>
                                </p:cTn>
                              </p:par>
                            </p:childTnLst>
                          </p:cTn>
                        </p:par>
                        <p:par>
                          <p:cTn id="119" fill="hold">
                            <p:stCondLst>
                              <p:cond delay="600"/>
                            </p:stCondLst>
                            <p:childTnLst>
                              <p:par>
                                <p:cTn id="120" presetID="10" presetClass="entr" presetSubtype="0" fill="hold" grpId="0" nodeType="afterEffect">
                                  <p:stCondLst>
                                    <p:cond delay="0"/>
                                  </p:stCondLst>
                                  <p:childTnLst>
                                    <p:set>
                                      <p:cBhvr>
                                        <p:cTn id="121" dur="1" fill="hold">
                                          <p:stCondLst>
                                            <p:cond delay="0"/>
                                          </p:stCondLst>
                                        </p:cTn>
                                        <p:tgtEl>
                                          <p:spTgt spid="10"/>
                                        </p:tgtEl>
                                        <p:attrNameLst>
                                          <p:attrName>style.visibility</p:attrName>
                                        </p:attrNameLst>
                                      </p:cBhvr>
                                      <p:to>
                                        <p:strVal val="visible"/>
                                      </p:to>
                                    </p:set>
                                    <p:animEffect transition="in" filter="fade">
                                      <p:cBhvr>
                                        <p:cTn id="122" dur="300"/>
                                        <p:tgtEl>
                                          <p:spTgt spid="10"/>
                                        </p:tgtEl>
                                      </p:cBhvr>
                                    </p:animEffect>
                                  </p:childTnLst>
                                </p:cTn>
                              </p:par>
                              <p:par>
                                <p:cTn id="123" presetID="10" presetClass="exit" presetSubtype="0" fill="hold" grpId="0" nodeType="withEffect">
                                  <p:stCondLst>
                                    <p:cond delay="0"/>
                                  </p:stCondLst>
                                  <p:childTnLst>
                                    <p:animEffect transition="out" filter="fade">
                                      <p:cBhvr>
                                        <p:cTn id="124" dur="300"/>
                                        <p:tgtEl>
                                          <p:spTgt spid="3"/>
                                        </p:tgtEl>
                                      </p:cBhvr>
                                    </p:animEffect>
                                    <p:set>
                                      <p:cBhvr>
                                        <p:cTn id="125" dur="1" fill="hold">
                                          <p:stCondLst>
                                            <p:cond delay="299"/>
                                          </p:stCondLst>
                                        </p:cTn>
                                        <p:tgtEl>
                                          <p:spTgt spid="3"/>
                                        </p:tgtEl>
                                        <p:attrNameLst>
                                          <p:attrName>style.visibility</p:attrName>
                                        </p:attrNameLst>
                                      </p:cBhvr>
                                      <p:to>
                                        <p:strVal val="hidden"/>
                                      </p:to>
                                    </p:set>
                                  </p:childTnLst>
                                </p:cTn>
                              </p:par>
                            </p:childTnLst>
                          </p:cTn>
                        </p:par>
                        <p:par>
                          <p:cTn id="126" fill="hold">
                            <p:stCondLst>
                              <p:cond delay="900"/>
                            </p:stCondLst>
                            <p:childTnLst>
                              <p:par>
                                <p:cTn id="127" presetID="22" presetClass="entr" presetSubtype="2" fill="hold" nodeType="after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right)">
                                      <p:cBhvr>
                                        <p:cTn id="129"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0" grpId="0"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28</a:t>
            </a:r>
            <a:endParaRPr lang="en-US" altLang="zh-CN" dirty="0"/>
          </a:p>
        </p:txBody>
      </p:sp>
      <p:sp>
        <p:nvSpPr>
          <p:cNvPr id="3" name="矩形 2">
            <a:extLst>
              <a:ext uri="{FF2B5EF4-FFF2-40B4-BE49-F238E27FC236}">
                <a16:creationId xmlns=""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（一）如何确定股权登记日</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989138" y="920261"/>
            <a:ext cx="1771650" cy="1770063"/>
            <a:chOff x="1989138" y="1219200"/>
            <a:chExt cx="1771650" cy="1770063"/>
          </a:xfrm>
        </p:grpSpPr>
        <p:sp>
          <p:nvSpPr>
            <p:cNvPr id="5" name="Oval 8"/>
            <p:cNvSpPr>
              <a:spLocks noChangeArrowheads="1"/>
            </p:cNvSpPr>
            <p:nvPr/>
          </p:nvSpPr>
          <p:spPr bwMode="auto">
            <a:xfrm>
              <a:off x="1989138" y="1219200"/>
              <a:ext cx="1771650" cy="1770063"/>
            </a:xfrm>
            <a:prstGeom prst="ellipse">
              <a:avLst/>
            </a:prstGeom>
            <a:noFill/>
            <a:ln w="76200"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6" name="Oval 9"/>
            <p:cNvSpPr>
              <a:spLocks noChangeArrowheads="1"/>
            </p:cNvSpPr>
            <p:nvPr/>
          </p:nvSpPr>
          <p:spPr bwMode="auto">
            <a:xfrm>
              <a:off x="2176399" y="1407920"/>
              <a:ext cx="1393872" cy="1392623"/>
            </a:xfrm>
            <a:prstGeom prst="ellipse">
              <a:avLst/>
            </a:prstGeom>
            <a:noFill/>
            <a:ln w="117475"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7" name="Oval 10"/>
            <p:cNvSpPr>
              <a:spLocks noChangeArrowheads="1"/>
            </p:cNvSpPr>
            <p:nvPr/>
          </p:nvSpPr>
          <p:spPr bwMode="auto">
            <a:xfrm>
              <a:off x="2459733" y="1689373"/>
              <a:ext cx="830461" cy="829717"/>
            </a:xfrm>
            <a:prstGeom prst="ellipse">
              <a:avLst/>
            </a:prstGeom>
            <a:noFill/>
            <a:ln w="177800"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8" name="Oval 12"/>
            <p:cNvSpPr>
              <a:spLocks noChangeArrowheads="1"/>
            </p:cNvSpPr>
            <p:nvPr/>
          </p:nvSpPr>
          <p:spPr bwMode="blackWhite">
            <a:xfrm rot="66259" flipH="1">
              <a:off x="2976660" y="1350963"/>
              <a:ext cx="314802" cy="306703"/>
            </a:xfrm>
            <a:prstGeom prst="ellipse">
              <a:avLst/>
            </a:prstGeom>
            <a:solidFill>
              <a:srgbClr val="FEE3AC"/>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9" name="Freeform 13"/>
            <p:cNvSpPr>
              <a:spLocks/>
            </p:cNvSpPr>
            <p:nvPr/>
          </p:nvSpPr>
          <p:spPr bwMode="blackWhite">
            <a:xfrm rot="66259" flipH="1">
              <a:off x="2509838" y="1360379"/>
              <a:ext cx="1208087" cy="1444734"/>
            </a:xfrm>
            <a:custGeom>
              <a:avLst/>
              <a:gdLst>
                <a:gd name="T0" fmla="*/ 101 w 3312"/>
                <a:gd name="T1" fmla="*/ 51 h 3962"/>
                <a:gd name="T2" fmla="*/ 120 w 3312"/>
                <a:gd name="T3" fmla="*/ 67 h 3962"/>
                <a:gd name="T4" fmla="*/ 142 w 3312"/>
                <a:gd name="T5" fmla="*/ 52 h 3962"/>
                <a:gd name="T6" fmla="*/ 216 w 3312"/>
                <a:gd name="T7" fmla="*/ 5 h 3962"/>
                <a:gd name="T8" fmla="*/ 236 w 3312"/>
                <a:gd name="T9" fmla="*/ 6 h 3962"/>
                <a:gd name="T10" fmla="*/ 226 w 3312"/>
                <a:gd name="T11" fmla="*/ 33 h 3962"/>
                <a:gd name="T12" fmla="*/ 157 w 3312"/>
                <a:gd name="T13" fmla="*/ 79 h 3962"/>
                <a:gd name="T14" fmla="*/ 182 w 3312"/>
                <a:gd name="T15" fmla="*/ 174 h 3962"/>
                <a:gd name="T16" fmla="*/ 165 w 3312"/>
                <a:gd name="T17" fmla="*/ 179 h 3962"/>
                <a:gd name="T18" fmla="*/ 192 w 3312"/>
                <a:gd name="T19" fmla="*/ 264 h 3962"/>
                <a:gd name="T20" fmla="*/ 187 w 3312"/>
                <a:gd name="T21" fmla="*/ 288 h 3962"/>
                <a:gd name="T22" fmla="*/ 164 w 3312"/>
                <a:gd name="T23" fmla="*/ 271 h 3962"/>
                <a:gd name="T24" fmla="*/ 132 w 3312"/>
                <a:gd name="T25" fmla="*/ 186 h 3962"/>
                <a:gd name="T26" fmla="*/ 104 w 3312"/>
                <a:gd name="T27" fmla="*/ 186 h 3962"/>
                <a:gd name="T28" fmla="*/ 77 w 3312"/>
                <a:gd name="T29" fmla="*/ 271 h 3962"/>
                <a:gd name="T30" fmla="*/ 58 w 3312"/>
                <a:gd name="T31" fmla="*/ 288 h 3962"/>
                <a:gd name="T32" fmla="*/ 50 w 3312"/>
                <a:gd name="T33" fmla="*/ 263 h 3962"/>
                <a:gd name="T34" fmla="*/ 73 w 3312"/>
                <a:gd name="T35" fmla="*/ 181 h 3962"/>
                <a:gd name="T36" fmla="*/ 55 w 3312"/>
                <a:gd name="T37" fmla="*/ 176 h 3962"/>
                <a:gd name="T38" fmla="*/ 83 w 3312"/>
                <a:gd name="T39" fmla="*/ 79 h 3962"/>
                <a:gd name="T40" fmla="*/ 10 w 3312"/>
                <a:gd name="T41" fmla="*/ 37 h 3962"/>
                <a:gd name="T42" fmla="*/ 4 w 3312"/>
                <a:gd name="T43" fmla="*/ 13 h 3962"/>
                <a:gd name="T44" fmla="*/ 28 w 3312"/>
                <a:gd name="T45" fmla="*/ 12 h 3962"/>
                <a:gd name="T46" fmla="*/ 101 w 3312"/>
                <a:gd name="T47" fmla="*/ 51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FEE3AC"/>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grpSp>
        <p:nvGrpSpPr>
          <p:cNvPr id="10" name="组合 9"/>
          <p:cNvGrpSpPr/>
          <p:nvPr/>
        </p:nvGrpSpPr>
        <p:grpSpPr>
          <a:xfrm>
            <a:off x="5725499" y="2115654"/>
            <a:ext cx="1770063" cy="1771650"/>
            <a:chOff x="5584825" y="2643188"/>
            <a:chExt cx="1770063" cy="1771650"/>
          </a:xfrm>
        </p:grpSpPr>
        <p:sp>
          <p:nvSpPr>
            <p:cNvPr id="11" name="Oval 4"/>
            <p:cNvSpPr>
              <a:spLocks noChangeArrowheads="1"/>
            </p:cNvSpPr>
            <p:nvPr/>
          </p:nvSpPr>
          <p:spPr bwMode="auto">
            <a:xfrm>
              <a:off x="5584825" y="2643188"/>
              <a:ext cx="1770063" cy="1771650"/>
            </a:xfrm>
            <a:prstGeom prst="ellipse">
              <a:avLst/>
            </a:prstGeom>
            <a:noFill/>
            <a:ln w="76200"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2" name="Oval 5"/>
            <p:cNvSpPr>
              <a:spLocks noChangeArrowheads="1"/>
            </p:cNvSpPr>
            <p:nvPr/>
          </p:nvSpPr>
          <p:spPr bwMode="auto">
            <a:xfrm>
              <a:off x="5771918" y="2832077"/>
              <a:ext cx="1392623" cy="1393872"/>
            </a:xfrm>
            <a:prstGeom prst="ellipse">
              <a:avLst/>
            </a:prstGeom>
            <a:noFill/>
            <a:ln w="117475"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3" name="Oval 6"/>
            <p:cNvSpPr>
              <a:spLocks noChangeArrowheads="1"/>
            </p:cNvSpPr>
            <p:nvPr/>
          </p:nvSpPr>
          <p:spPr bwMode="auto">
            <a:xfrm>
              <a:off x="6054998" y="3113783"/>
              <a:ext cx="829717" cy="830461"/>
            </a:xfrm>
            <a:prstGeom prst="ellipse">
              <a:avLst/>
            </a:prstGeom>
            <a:noFill/>
            <a:ln w="177800" algn="ctr">
              <a:solidFill>
                <a:srgbClr val="C0C0C0">
                  <a:alpha val="50195"/>
                </a:srgbClr>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14" name="Oval 16"/>
            <p:cNvSpPr>
              <a:spLocks noChangeArrowheads="1"/>
            </p:cNvSpPr>
            <p:nvPr/>
          </p:nvSpPr>
          <p:spPr bwMode="blackWhite">
            <a:xfrm rot="381936" flipH="1">
              <a:off x="6608508" y="2854325"/>
              <a:ext cx="309328" cy="302987"/>
            </a:xfrm>
            <a:prstGeom prst="ellipse">
              <a:avLst/>
            </a:prstGeom>
            <a:solidFill>
              <a:srgbClr val="FEE3AC"/>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15" name="Freeform 17"/>
            <p:cNvSpPr>
              <a:spLocks/>
            </p:cNvSpPr>
            <p:nvPr/>
          </p:nvSpPr>
          <p:spPr bwMode="blackWhite">
            <a:xfrm>
              <a:off x="6316663" y="3084595"/>
              <a:ext cx="1003300" cy="1198480"/>
            </a:xfrm>
            <a:custGeom>
              <a:avLst/>
              <a:gdLst>
                <a:gd name="T0" fmla="*/ 440 w 746"/>
                <a:gd name="T1" fmla="*/ 32 h 890"/>
                <a:gd name="T2" fmla="*/ 352 w 746"/>
                <a:gd name="T3" fmla="*/ 74 h 890"/>
                <a:gd name="T4" fmla="*/ 283 w 746"/>
                <a:gd name="T5" fmla="*/ 0 h 890"/>
                <a:gd name="T6" fmla="*/ 224 w 746"/>
                <a:gd name="T7" fmla="*/ 37 h 890"/>
                <a:gd name="T8" fmla="*/ 42 w 746"/>
                <a:gd name="T9" fmla="*/ 273 h 890"/>
                <a:gd name="T10" fmla="*/ 75 w 746"/>
                <a:gd name="T11" fmla="*/ 363 h 890"/>
                <a:gd name="T12" fmla="*/ 216 w 746"/>
                <a:gd name="T13" fmla="*/ 91 h 890"/>
                <a:gd name="T14" fmla="*/ 87 w 746"/>
                <a:gd name="T15" fmla="*/ 426 h 890"/>
                <a:gd name="T16" fmla="*/ 145 w 746"/>
                <a:gd name="T17" fmla="*/ 449 h 890"/>
                <a:gd name="T18" fmla="*/ 16 w 746"/>
                <a:gd name="T19" fmla="*/ 742 h 890"/>
                <a:gd name="T20" fmla="*/ 24 w 746"/>
                <a:gd name="T21" fmla="*/ 835 h 890"/>
                <a:gd name="T22" fmla="*/ 113 w 746"/>
                <a:gd name="T23" fmla="*/ 784 h 890"/>
                <a:gd name="T24" fmla="*/ 265 w 746"/>
                <a:gd name="T25" fmla="*/ 488 h 890"/>
                <a:gd name="T26" fmla="*/ 365 w 746"/>
                <a:gd name="T27" fmla="*/ 501 h 890"/>
                <a:gd name="T28" fmla="*/ 425 w 746"/>
                <a:gd name="T29" fmla="*/ 818 h 890"/>
                <a:gd name="T30" fmla="*/ 488 w 746"/>
                <a:gd name="T31" fmla="*/ 888 h 890"/>
                <a:gd name="T32" fmla="*/ 530 w 746"/>
                <a:gd name="T33" fmla="*/ 799 h 890"/>
                <a:gd name="T34" fmla="*/ 474 w 746"/>
                <a:gd name="T35" fmla="*/ 491 h 890"/>
                <a:gd name="T36" fmla="*/ 545 w 746"/>
                <a:gd name="T37" fmla="*/ 481 h 890"/>
                <a:gd name="T38" fmla="*/ 481 w 746"/>
                <a:gd name="T39" fmla="*/ 120 h 890"/>
                <a:gd name="T40" fmla="*/ 607 w 746"/>
                <a:gd name="T41" fmla="*/ 407 h 890"/>
                <a:gd name="T42" fmla="*/ 704 w 746"/>
                <a:gd name="T43" fmla="*/ 445 h 890"/>
                <a:gd name="T44" fmla="*/ 720 w 746"/>
                <a:gd name="T45" fmla="*/ 344 h 890"/>
                <a:gd name="T46" fmla="*/ 537 w 746"/>
                <a:gd name="T47" fmla="*/ 37 h 890"/>
                <a:gd name="T48" fmla="*/ 440 w 746"/>
                <a:gd name="T49" fmla="*/ 32 h 8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6"/>
                <a:gd name="T76" fmla="*/ 0 h 890"/>
                <a:gd name="T77" fmla="*/ 746 w 746"/>
                <a:gd name="T78" fmla="*/ 890 h 8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6" h="890">
                  <a:moveTo>
                    <a:pt x="440" y="32"/>
                  </a:moveTo>
                  <a:cubicBezTo>
                    <a:pt x="429" y="59"/>
                    <a:pt x="390" y="76"/>
                    <a:pt x="352" y="74"/>
                  </a:cubicBezTo>
                  <a:cubicBezTo>
                    <a:pt x="312" y="67"/>
                    <a:pt x="291" y="25"/>
                    <a:pt x="283" y="0"/>
                  </a:cubicBezTo>
                  <a:cubicBezTo>
                    <a:pt x="283" y="0"/>
                    <a:pt x="246" y="16"/>
                    <a:pt x="224" y="37"/>
                  </a:cubicBezTo>
                  <a:cubicBezTo>
                    <a:pt x="201" y="58"/>
                    <a:pt x="58" y="243"/>
                    <a:pt x="42" y="273"/>
                  </a:cubicBezTo>
                  <a:cubicBezTo>
                    <a:pt x="36" y="305"/>
                    <a:pt x="84" y="395"/>
                    <a:pt x="75" y="363"/>
                  </a:cubicBezTo>
                  <a:cubicBezTo>
                    <a:pt x="66" y="333"/>
                    <a:pt x="215" y="82"/>
                    <a:pt x="216" y="91"/>
                  </a:cubicBezTo>
                  <a:lnTo>
                    <a:pt x="87" y="426"/>
                  </a:lnTo>
                  <a:lnTo>
                    <a:pt x="145" y="449"/>
                  </a:lnTo>
                  <a:lnTo>
                    <a:pt x="16" y="742"/>
                  </a:lnTo>
                  <a:cubicBezTo>
                    <a:pt x="1" y="787"/>
                    <a:pt x="0" y="819"/>
                    <a:pt x="24" y="835"/>
                  </a:cubicBezTo>
                  <a:cubicBezTo>
                    <a:pt x="59" y="848"/>
                    <a:pt x="91" y="826"/>
                    <a:pt x="113" y="784"/>
                  </a:cubicBezTo>
                  <a:cubicBezTo>
                    <a:pt x="154" y="720"/>
                    <a:pt x="234" y="534"/>
                    <a:pt x="265" y="488"/>
                  </a:cubicBezTo>
                  <a:lnTo>
                    <a:pt x="365" y="501"/>
                  </a:lnTo>
                  <a:cubicBezTo>
                    <a:pt x="377" y="565"/>
                    <a:pt x="407" y="754"/>
                    <a:pt x="425" y="818"/>
                  </a:cubicBezTo>
                  <a:cubicBezTo>
                    <a:pt x="434" y="855"/>
                    <a:pt x="457" y="890"/>
                    <a:pt x="488" y="888"/>
                  </a:cubicBezTo>
                  <a:cubicBezTo>
                    <a:pt x="512" y="876"/>
                    <a:pt x="536" y="867"/>
                    <a:pt x="530" y="799"/>
                  </a:cubicBezTo>
                  <a:lnTo>
                    <a:pt x="474" y="491"/>
                  </a:lnTo>
                  <a:lnTo>
                    <a:pt x="545" y="481"/>
                  </a:lnTo>
                  <a:lnTo>
                    <a:pt x="481" y="120"/>
                  </a:lnTo>
                  <a:lnTo>
                    <a:pt x="607" y="407"/>
                  </a:lnTo>
                  <a:cubicBezTo>
                    <a:pt x="643" y="460"/>
                    <a:pt x="687" y="456"/>
                    <a:pt x="704" y="445"/>
                  </a:cubicBezTo>
                  <a:cubicBezTo>
                    <a:pt x="746" y="429"/>
                    <a:pt x="731" y="390"/>
                    <a:pt x="720" y="344"/>
                  </a:cubicBezTo>
                  <a:cubicBezTo>
                    <a:pt x="698" y="307"/>
                    <a:pt x="586" y="29"/>
                    <a:pt x="537" y="37"/>
                  </a:cubicBezTo>
                  <a:lnTo>
                    <a:pt x="440" y="32"/>
                  </a:lnTo>
                  <a:close/>
                </a:path>
              </a:pathLst>
            </a:custGeom>
            <a:solidFill>
              <a:srgbClr val="FEE3AC"/>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pic>
        <p:nvPicPr>
          <p:cNvPr id="16" name="Picture 21" descr="worldmap_ani8"/>
          <p:cNvPicPr>
            <a:picLocks noChangeAspect="1" noChangeArrowheads="1" noCrop="1"/>
          </p:cNvPicPr>
          <p:nvPr/>
        </p:nvPicPr>
        <p:blipFill>
          <a:blip r:embed="rId2" cstate="print">
            <a:lum bright="18000" contrast="42000"/>
            <a:grayscl/>
            <a:extLst>
              <a:ext uri="{28A0092B-C50C-407E-A947-70E740481C1C}">
                <a14:useLocalDpi xmlns="" xmlns:a14="http://schemas.microsoft.com/office/drawing/2010/main" val="0"/>
              </a:ext>
            </a:extLst>
          </a:blip>
          <a:srcRect/>
          <a:stretch>
            <a:fillRect/>
          </a:stretch>
        </p:blipFill>
        <p:spPr bwMode="gray">
          <a:xfrm>
            <a:off x="4041038" y="2579688"/>
            <a:ext cx="1030288" cy="1031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7" name="组合 16"/>
          <p:cNvGrpSpPr/>
          <p:nvPr/>
        </p:nvGrpSpPr>
        <p:grpSpPr>
          <a:xfrm>
            <a:off x="685800" y="2246313"/>
            <a:ext cx="3059113" cy="3213710"/>
            <a:chOff x="685800" y="2246313"/>
            <a:chExt cx="3059113" cy="2466975"/>
          </a:xfrm>
        </p:grpSpPr>
        <p:grpSp>
          <p:nvGrpSpPr>
            <p:cNvPr id="18" name="组合 17"/>
            <p:cNvGrpSpPr/>
            <p:nvPr/>
          </p:nvGrpSpPr>
          <p:grpSpPr>
            <a:xfrm>
              <a:off x="685800" y="2246313"/>
              <a:ext cx="3059113" cy="2466975"/>
              <a:chOff x="685800" y="2246313"/>
              <a:chExt cx="3059113" cy="2466975"/>
            </a:xfrm>
          </p:grpSpPr>
          <p:grpSp>
            <p:nvGrpSpPr>
              <p:cNvPr id="20" name="组合 19"/>
              <p:cNvGrpSpPr/>
              <p:nvPr/>
            </p:nvGrpSpPr>
            <p:grpSpPr>
              <a:xfrm>
                <a:off x="685800" y="2246313"/>
                <a:ext cx="3059113" cy="2466975"/>
                <a:chOff x="685800" y="2246313"/>
                <a:chExt cx="3059113" cy="2466975"/>
              </a:xfrm>
            </p:grpSpPr>
            <p:sp>
              <p:nvSpPr>
                <p:cNvPr id="22" name="AutoShape 14"/>
                <p:cNvSpPr>
                  <a:spLocks noChangeArrowheads="1"/>
                </p:cNvSpPr>
                <p:nvPr/>
              </p:nvSpPr>
              <p:spPr bwMode="gray">
                <a:xfrm>
                  <a:off x="692150" y="2497138"/>
                  <a:ext cx="3032125" cy="2216150"/>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3" name="AutoShape 19"/>
                <p:cNvSpPr>
                  <a:spLocks noChangeArrowheads="1"/>
                </p:cNvSpPr>
                <p:nvPr/>
              </p:nvSpPr>
              <p:spPr bwMode="gray">
                <a:xfrm>
                  <a:off x="685800" y="2246313"/>
                  <a:ext cx="3059113" cy="406400"/>
                </a:xfrm>
                <a:prstGeom prst="bevel">
                  <a:avLst>
                    <a:gd name="adj" fmla="val 9569"/>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4" name="AutoShape 25"/>
                <p:cNvSpPr>
                  <a:spLocks noChangeArrowheads="1"/>
                </p:cNvSpPr>
                <p:nvPr/>
              </p:nvSpPr>
              <p:spPr bwMode="gray">
                <a:xfrm>
                  <a:off x="1373188" y="2930525"/>
                  <a:ext cx="1684337"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AutoShape 26"/>
                <p:cNvSpPr>
                  <a:spLocks noChangeArrowheads="1"/>
                </p:cNvSpPr>
                <p:nvPr/>
              </p:nvSpPr>
              <p:spPr bwMode="gray">
                <a:xfrm>
                  <a:off x="1668980" y="3098512"/>
                  <a:ext cx="1094044" cy="1072155"/>
                </a:xfrm>
                <a:prstGeom prst="upArrow">
                  <a:avLst>
                    <a:gd name="adj1" fmla="val 40731"/>
                    <a:gd name="adj2" fmla="val 44038"/>
                  </a:avLst>
                </a:prstGeom>
                <a:solidFill>
                  <a:srgbClr val="FFFFFF">
                    <a:alpha val="38823"/>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21" name="TextBox 20"/>
              <p:cNvSpPr txBox="1"/>
              <p:nvPr/>
            </p:nvSpPr>
            <p:spPr bwMode="auto">
              <a:xfrm>
                <a:off x="745939" y="2727830"/>
                <a:ext cx="2911659" cy="166564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提交权益分派申请时需预先选定一个股权登记日，即确定哪一天登记在册的股东享有本次权益。</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200" kern="0" dirty="0" smtClean="0">
                    <a:solidFill>
                      <a:srgbClr val="4D4D4D"/>
                    </a:solidFill>
                    <a:latin typeface="微软雅黑" pitchFamily="34" charset="-122"/>
                    <a:ea typeface="微软雅黑" pitchFamily="34" charset="-122"/>
                  </a:rPr>
                  <a:t>股权登记日与提交申请日至少间隔</a:t>
                </a:r>
                <a:r>
                  <a:rPr lang="en-US" altLang="zh-CN" sz="1200" b="1" kern="0" dirty="0" smtClean="0">
                    <a:solidFill>
                      <a:srgbClr val="C00000"/>
                    </a:solidFill>
                    <a:latin typeface="微软雅黑" pitchFamily="34" charset="-122"/>
                    <a:ea typeface="微软雅黑" pitchFamily="34" charset="-122"/>
                  </a:rPr>
                  <a:t>5</a:t>
                </a:r>
                <a:r>
                  <a:rPr lang="zh-CN" altLang="en-US" sz="1200" b="1" kern="0" dirty="0" smtClean="0">
                    <a:solidFill>
                      <a:srgbClr val="C00000"/>
                    </a:solidFill>
                    <a:latin typeface="微软雅黑" pitchFamily="34" charset="-122"/>
                    <a:ea typeface="微软雅黑" pitchFamily="34" charset="-122"/>
                  </a:rPr>
                  <a:t>个交易日（节假日及休市日期除外）</a:t>
                </a:r>
                <a:endParaRPr lang="en-US" altLang="zh-CN" sz="1200" b="1" kern="0" dirty="0" smtClean="0">
                  <a:solidFill>
                    <a:srgbClr val="C00000"/>
                  </a:solidFill>
                  <a:latin typeface="微软雅黑" pitchFamily="34" charset="-122"/>
                  <a:ea typeface="微软雅黑" pitchFamily="34" charset="-122"/>
                </a:endParaRPr>
              </a:p>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200" kern="0" dirty="0" smtClean="0">
                    <a:solidFill>
                      <a:srgbClr val="4D4D4D"/>
                    </a:solidFill>
                    <a:latin typeface="微软雅黑" pitchFamily="34" charset="-122"/>
                    <a:ea typeface="微软雅黑" pitchFamily="34" charset="-122"/>
                  </a:rPr>
                  <a:t>该日期最终以中国结算通过审核后确定</a:t>
                </a:r>
                <a:endParaRPr lang="en-US" altLang="zh-CN" sz="1200" kern="0" dirty="0" smtClean="0">
                  <a:solidFill>
                    <a:srgbClr val="4D4D4D"/>
                  </a:solidFill>
                  <a:latin typeface="微软雅黑" pitchFamily="34" charset="-122"/>
                  <a:ea typeface="微软雅黑" pitchFamily="34" charset="-122"/>
                </a:endParaRPr>
              </a:p>
              <a:p>
                <a:pPr marL="0" marR="0" lvl="0" indent="0"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200" kern="0" dirty="0" smtClean="0">
                    <a:solidFill>
                      <a:srgbClr val="4D4D4D"/>
                    </a:solidFill>
                    <a:latin typeface="微软雅黑" pitchFamily="34" charset="-122"/>
                    <a:ea typeface="微软雅黑" pitchFamily="34" charset="-122"/>
                  </a:rPr>
                  <a:t>股权登记日需在股东大会通过权益分派方案</a:t>
                </a:r>
                <a:r>
                  <a:rPr lang="zh-CN" altLang="en-US" sz="1200" b="1" kern="0" dirty="0" smtClean="0">
                    <a:solidFill>
                      <a:srgbClr val="C00000"/>
                    </a:solidFill>
                    <a:latin typeface="微软雅黑" pitchFamily="34" charset="-122"/>
                    <a:ea typeface="微软雅黑" pitchFamily="34" charset="-122"/>
                  </a:rPr>
                  <a:t>两个月内</a:t>
                </a:r>
                <a:r>
                  <a:rPr lang="zh-CN" altLang="en-US" sz="1200" kern="0" dirty="0" smtClean="0">
                    <a:solidFill>
                      <a:srgbClr val="4D4D4D"/>
                    </a:solidFill>
                    <a:latin typeface="微软雅黑" pitchFamily="34" charset="-122"/>
                    <a:ea typeface="微软雅黑" pitchFamily="34" charset="-122"/>
                  </a:rPr>
                  <a:t>（股东大会通过后两个月内必须完成权益分派实施）</a:t>
                </a:r>
                <a:endParaRPr lang="en-US" altLang="zh-CN" sz="1200" kern="0" dirty="0" smtClean="0">
                  <a:solidFill>
                    <a:srgbClr val="4D4D4D"/>
                  </a:solidFill>
                  <a:latin typeface="微软雅黑" pitchFamily="34" charset="-122"/>
                  <a:ea typeface="微软雅黑" pitchFamily="34" charset="-122"/>
                </a:endParaRPr>
              </a:p>
            </p:txBody>
          </p:sp>
        </p:grpSp>
        <p:sp>
          <p:nvSpPr>
            <p:cNvPr id="19" name="TextBox 19"/>
            <p:cNvSpPr txBox="1">
              <a:spLocks noChangeArrowheads="1"/>
            </p:cNvSpPr>
            <p:nvPr/>
          </p:nvSpPr>
          <p:spPr bwMode="auto">
            <a:xfrm>
              <a:off x="914400" y="2267133"/>
              <a:ext cx="2679031" cy="3071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股权登记日（</a:t>
              </a:r>
              <a:r>
                <a:rPr kumimoji="0" lang="en-US" altLang="zh-CN"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R</a:t>
              </a: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日）</a:t>
              </a:r>
              <a:endParaRPr kumimoji="0" lang="zh-CN"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26" name="组合 25"/>
          <p:cNvGrpSpPr/>
          <p:nvPr/>
        </p:nvGrpSpPr>
        <p:grpSpPr>
          <a:xfrm>
            <a:off x="4979352" y="3749675"/>
            <a:ext cx="3064043" cy="2452688"/>
            <a:chOff x="4267200" y="3749675"/>
            <a:chExt cx="3064043" cy="2452688"/>
          </a:xfrm>
        </p:grpSpPr>
        <p:grpSp>
          <p:nvGrpSpPr>
            <p:cNvPr id="27" name="组合 26"/>
            <p:cNvGrpSpPr/>
            <p:nvPr/>
          </p:nvGrpSpPr>
          <p:grpSpPr>
            <a:xfrm>
              <a:off x="4267200" y="3749675"/>
              <a:ext cx="3064043" cy="2452688"/>
              <a:chOff x="4267200" y="3749675"/>
              <a:chExt cx="3064043" cy="2452688"/>
            </a:xfrm>
          </p:grpSpPr>
          <p:grpSp>
            <p:nvGrpSpPr>
              <p:cNvPr id="29" name="组合 28"/>
              <p:cNvGrpSpPr/>
              <p:nvPr/>
            </p:nvGrpSpPr>
            <p:grpSpPr>
              <a:xfrm>
                <a:off x="4267200" y="3749675"/>
                <a:ext cx="3041650" cy="2452688"/>
                <a:chOff x="4267200" y="3749675"/>
                <a:chExt cx="3041650" cy="2452688"/>
              </a:xfrm>
            </p:grpSpPr>
            <p:sp>
              <p:nvSpPr>
                <p:cNvPr id="31" name="AutoShape 18"/>
                <p:cNvSpPr>
                  <a:spLocks noChangeArrowheads="1"/>
                </p:cNvSpPr>
                <p:nvPr/>
              </p:nvSpPr>
              <p:spPr bwMode="gray">
                <a:xfrm>
                  <a:off x="4275138" y="3990975"/>
                  <a:ext cx="3008312" cy="2211388"/>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2" name="AutoShape 20"/>
                <p:cNvSpPr>
                  <a:spLocks noChangeArrowheads="1"/>
                </p:cNvSpPr>
                <p:nvPr/>
              </p:nvSpPr>
              <p:spPr bwMode="gray">
                <a:xfrm>
                  <a:off x="4267200" y="3749675"/>
                  <a:ext cx="3041650" cy="407988"/>
                </a:xfrm>
                <a:prstGeom prst="bevel">
                  <a:avLst>
                    <a:gd name="adj" fmla="val 9569"/>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3" name="AutoShape 29"/>
                <p:cNvSpPr>
                  <a:spLocks noChangeArrowheads="1"/>
                </p:cNvSpPr>
                <p:nvPr/>
              </p:nvSpPr>
              <p:spPr bwMode="gray">
                <a:xfrm flipV="1">
                  <a:off x="4932363" y="4556125"/>
                  <a:ext cx="1676400"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AutoShape 30"/>
                <p:cNvSpPr>
                  <a:spLocks noChangeArrowheads="1"/>
                </p:cNvSpPr>
                <p:nvPr/>
              </p:nvSpPr>
              <p:spPr bwMode="gray">
                <a:xfrm flipV="1">
                  <a:off x="5226761" y="4679645"/>
                  <a:ext cx="1088889" cy="1072155"/>
                </a:xfrm>
                <a:prstGeom prst="upArrow">
                  <a:avLst>
                    <a:gd name="adj1" fmla="val 40731"/>
                    <a:gd name="adj2" fmla="val 44038"/>
                  </a:avLst>
                </a:prstGeom>
                <a:solidFill>
                  <a:srgbClr val="FFFFFF">
                    <a:alpha val="38823"/>
                  </a:srgbClr>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0" name="TextBox 29"/>
              <p:cNvSpPr txBox="1"/>
              <p:nvPr/>
            </p:nvSpPr>
            <p:spPr bwMode="auto">
              <a:xfrm>
                <a:off x="4281855" y="4246946"/>
                <a:ext cx="3049388" cy="1938992"/>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kumimoji="0" lang="zh-CN" altLang="en-US"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除权除息日是只除去送转股和派息权利的日期</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200" kern="0" noProof="0" dirty="0" smtClean="0">
                    <a:solidFill>
                      <a:srgbClr val="4D4D4D"/>
                    </a:solidFill>
                    <a:latin typeface="微软雅黑" pitchFamily="34" charset="-122"/>
                    <a:ea typeface="微软雅黑" pitchFamily="34" charset="-122"/>
                  </a:rPr>
                  <a:t>为股权登记日的</a:t>
                </a:r>
                <a:r>
                  <a:rPr lang="zh-CN" altLang="en-US" sz="1200" b="1" kern="0" noProof="0" dirty="0" smtClean="0">
                    <a:solidFill>
                      <a:srgbClr val="C00000"/>
                    </a:solidFill>
                    <a:latin typeface="微软雅黑" pitchFamily="34" charset="-122"/>
                    <a:ea typeface="微软雅黑" pitchFamily="34" charset="-122"/>
                  </a:rPr>
                  <a:t>下一个交易日</a:t>
                </a:r>
                <a:endParaRPr lang="en-US" altLang="zh-CN" sz="1200" b="1" kern="0" noProof="0" dirty="0" smtClean="0">
                  <a:solidFill>
                    <a:srgbClr val="C00000"/>
                  </a:solidFill>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kumimoji="0" lang="zh-CN" altLang="en-US" sz="1200" b="0" i="0" u="none" strike="noStrike" kern="0" cap="none" spc="0" normalizeH="0" baseline="0" dirty="0" smtClean="0">
                    <a:ln>
                      <a:noFill/>
                    </a:ln>
                    <a:solidFill>
                      <a:srgbClr val="4D4D4D"/>
                    </a:solidFill>
                    <a:effectLst/>
                    <a:uLnTx/>
                    <a:uFillTx/>
                    <a:latin typeface="微软雅黑" pitchFamily="34" charset="-122"/>
                    <a:ea typeface="微软雅黑" pitchFamily="34" charset="-122"/>
                  </a:rPr>
                  <a:t>这一天的股价会由证券交易场所自动</a:t>
                </a:r>
                <a:r>
                  <a:rPr kumimoji="0" lang="zh-CN" altLang="en-US" sz="1200" b="1" i="0" u="none" strike="noStrike" kern="0" cap="none" spc="0" normalizeH="0" baseline="0" dirty="0" smtClean="0">
                    <a:ln>
                      <a:noFill/>
                    </a:ln>
                    <a:solidFill>
                      <a:srgbClr val="C00000"/>
                    </a:solidFill>
                    <a:effectLst/>
                    <a:uLnTx/>
                    <a:uFillTx/>
                    <a:latin typeface="微软雅黑" pitchFamily="34" charset="-122"/>
                    <a:ea typeface="微软雅黑" pitchFamily="34" charset="-122"/>
                  </a:rPr>
                  <a:t>调整为除权（息）价</a:t>
                </a:r>
                <a:endParaRPr kumimoji="0" lang="en-US" altLang="zh-CN" sz="1200" b="1" i="0" u="none" strike="noStrike" kern="0" cap="none" spc="0" normalizeH="0" baseline="0" dirty="0" smtClean="0">
                  <a:ln>
                    <a:noFill/>
                  </a:ln>
                  <a:solidFill>
                    <a:srgbClr val="C00000"/>
                  </a:solidFill>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r>
                  <a:rPr lang="zh-CN" altLang="en-US" sz="1200" kern="0" noProof="0" dirty="0" smtClean="0">
                    <a:solidFill>
                      <a:srgbClr val="4D4D4D"/>
                    </a:solidFill>
                    <a:latin typeface="微软雅黑" pitchFamily="34" charset="-122"/>
                    <a:ea typeface="微软雅黑" pitchFamily="34" charset="-122"/>
                  </a:rPr>
                  <a:t>现金红利和送转股份都会在股权登记日的第二个交易日到账</a:t>
                </a:r>
                <a:endPar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endParaRPr>
              </a:p>
              <a:p>
                <a:pPr marL="0" marR="0" lvl="0" indent="0" algn="just" defTabSz="914400" eaLnBrk="1" fontAlgn="base" latinLnBrk="0" hangingPunct="1">
                  <a:lnSpc>
                    <a:spcPct val="125000"/>
                  </a:lnSpc>
                  <a:spcBef>
                    <a:spcPct val="0"/>
                  </a:spcBef>
                  <a:spcAft>
                    <a:spcPct val="0"/>
                  </a:spcAft>
                  <a:buClrTx/>
                  <a:buSzTx/>
                  <a:buFont typeface="Wingdings" pitchFamily="2" charset="2"/>
                  <a:buChar char="n"/>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
          <p:nvSpPr>
            <p:cNvPr id="28" name="TextBox 19"/>
            <p:cNvSpPr txBox="1">
              <a:spLocks noChangeArrowheads="1"/>
            </p:cNvSpPr>
            <p:nvPr/>
          </p:nvSpPr>
          <p:spPr bwMode="auto">
            <a:xfrm>
              <a:off x="4545623" y="3770576"/>
              <a:ext cx="270803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除权除息日（</a:t>
              </a:r>
              <a:r>
                <a:rPr kumimoji="0" lang="en-US" altLang="zh-CN"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R+1</a:t>
              </a:r>
              <a:r>
                <a:rPr kumimoji="0" lang="zh-CN" altLang="en-US"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日）</a:t>
              </a:r>
              <a:endParaRPr kumimoji="0" lang="zh-CN" altLang="zh-CN"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 xmlns:a16="http://schemas.microsoft.com/office/drawing/2014/main" id="{DDFBB4E5-3C05-4E2E-A9A2-8F719B897798}"/>
              </a:ext>
            </a:extLst>
          </p:cNvPr>
          <p:cNvSpPr>
            <a:spLocks noGrp="1"/>
          </p:cNvSpPr>
          <p:nvPr>
            <p:ph type="ftr" sz="quarter" idx="11"/>
          </p:nvPr>
        </p:nvSpPr>
        <p:spPr/>
        <p:txBody>
          <a:bodyPr/>
          <a:lstStyle/>
          <a:p>
            <a:pPr>
              <a:defRPr/>
            </a:pPr>
            <a:r>
              <a:rPr lang="en-US" altLang="zh-CN" dirty="0" smtClean="0"/>
              <a:t>29</a:t>
            </a:r>
            <a:endParaRPr lang="en-US" altLang="zh-CN" dirty="0"/>
          </a:p>
        </p:txBody>
      </p:sp>
      <p:sp>
        <p:nvSpPr>
          <p:cNvPr id="3" name="矩形 2">
            <a:extLst>
              <a:ext uri="{FF2B5EF4-FFF2-40B4-BE49-F238E27FC236}">
                <a16:creationId xmlns=""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（一）如何确定股权登记日</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
        <p:nvSpPr>
          <p:cNvPr id="4" name="TextBox 17">
            <a:extLst>
              <a:ext uri="{FF2B5EF4-FFF2-40B4-BE49-F238E27FC236}">
                <a16:creationId xmlns="" xmlns:a16="http://schemas.microsoft.com/office/drawing/2014/main" id="{919903BA-6752-4930-AFD7-1AF5900F33B9}"/>
              </a:ext>
            </a:extLst>
          </p:cNvPr>
          <p:cNvSpPr>
            <a:spLocks noChangeArrowheads="1"/>
          </p:cNvSpPr>
          <p:nvPr/>
        </p:nvSpPr>
        <p:spPr bwMode="auto">
          <a:xfrm>
            <a:off x="703386" y="1062771"/>
            <a:ext cx="7921868" cy="7078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solidFill>
                  <a:srgbClr val="0070C0"/>
                </a:solidFill>
                <a:latin typeface="微软雅黑" pitchFamily="34" charset="-122"/>
                <a:ea typeface="微软雅黑" pitchFamily="34" charset="-122"/>
              </a:rPr>
              <a:t>案例：</a:t>
            </a:r>
            <a:endParaRPr lang="en-US" altLang="zh-CN" sz="2000" b="1" dirty="0">
              <a:solidFill>
                <a:srgbClr val="0070C0"/>
              </a:solidFill>
              <a:latin typeface="微软雅黑" pitchFamily="34" charset="-122"/>
              <a:ea typeface="微软雅黑" pitchFamily="34" charset="-122"/>
            </a:endParaRPr>
          </a:p>
          <a:p>
            <a:pPr eaLnBrk="1" hangingPunct="1">
              <a:spcBef>
                <a:spcPct val="0"/>
              </a:spcBef>
              <a:buFont typeface="Arial" panose="020B0604020202020204" pitchFamily="34" charset="0"/>
              <a:buNone/>
            </a:pPr>
            <a:r>
              <a:rPr lang="en-US" altLang="zh-CN" sz="2000" b="1" dirty="0">
                <a:solidFill>
                  <a:srgbClr val="0070C0"/>
                </a:solidFill>
                <a:latin typeface="微软雅黑" pitchFamily="34" charset="-122"/>
                <a:ea typeface="微软雅黑" pitchFamily="34" charset="-122"/>
              </a:rPr>
              <a:t>6</a:t>
            </a:r>
            <a:r>
              <a:rPr lang="zh-CN" altLang="en-US" sz="2000" b="1" dirty="0">
                <a:solidFill>
                  <a:srgbClr val="0070C0"/>
                </a:solidFill>
                <a:latin typeface="微软雅黑" pitchFamily="34" charset="-122"/>
                <a:ea typeface="微软雅黑" pitchFamily="34" charset="-122"/>
              </a:rPr>
              <a:t>月</a:t>
            </a:r>
            <a:r>
              <a:rPr lang="en-US" altLang="zh-CN" sz="2000" b="1" dirty="0" smtClean="0">
                <a:solidFill>
                  <a:srgbClr val="0070C0"/>
                </a:solidFill>
                <a:latin typeface="微软雅黑" pitchFamily="34" charset="-122"/>
                <a:ea typeface="微软雅黑" pitchFamily="34" charset="-122"/>
              </a:rPr>
              <a:t>11</a:t>
            </a:r>
            <a:r>
              <a:rPr lang="zh-CN" altLang="en-US" sz="2000" b="1" dirty="0" smtClean="0">
                <a:solidFill>
                  <a:srgbClr val="0070C0"/>
                </a:solidFill>
                <a:latin typeface="微软雅黑" pitchFamily="34" charset="-122"/>
                <a:ea typeface="微软雅黑" pitchFamily="34" charset="-122"/>
              </a:rPr>
              <a:t>日，</a:t>
            </a:r>
            <a:r>
              <a:rPr lang="zh-CN" altLang="en-US" sz="2000" b="1" dirty="0">
                <a:solidFill>
                  <a:srgbClr val="0070C0"/>
                </a:solidFill>
                <a:latin typeface="微软雅黑" pitchFamily="34" charset="-122"/>
                <a:ea typeface="微软雅黑" pitchFamily="34" charset="-122"/>
              </a:rPr>
              <a:t>公司召开了股东大会，审议通过</a:t>
            </a:r>
            <a:r>
              <a:rPr lang="en-US" altLang="zh-CN" sz="2000" b="1" dirty="0">
                <a:solidFill>
                  <a:srgbClr val="0070C0"/>
                </a:solidFill>
                <a:latin typeface="微软雅黑" pitchFamily="34" charset="-122"/>
                <a:ea typeface="微软雅黑" pitchFamily="34" charset="-122"/>
              </a:rPr>
              <a:t>2017</a:t>
            </a:r>
            <a:r>
              <a:rPr lang="zh-CN" altLang="en-US" sz="2000" b="1" dirty="0">
                <a:solidFill>
                  <a:srgbClr val="0070C0"/>
                </a:solidFill>
                <a:latin typeface="微软雅黑" pitchFamily="34" charset="-122"/>
                <a:ea typeface="微软雅黑" pitchFamily="34" charset="-122"/>
              </a:rPr>
              <a:t>年年度权益分派议案</a:t>
            </a:r>
            <a:endParaRPr lang="zh-CN" altLang="en-US" sz="2000" dirty="0">
              <a:solidFill>
                <a:srgbClr val="0070C0"/>
              </a:solidFill>
              <a:latin typeface="微软雅黑" pitchFamily="34" charset="-122"/>
              <a:ea typeface="微软雅黑" pitchFamily="34" charset="-122"/>
            </a:endParaRPr>
          </a:p>
        </p:txBody>
      </p:sp>
      <p:graphicFrame>
        <p:nvGraphicFramePr>
          <p:cNvPr id="5" name="表格 18">
            <a:extLst>
              <a:ext uri="{FF2B5EF4-FFF2-40B4-BE49-F238E27FC236}">
                <a16:creationId xmlns="" xmlns:a16="http://schemas.microsoft.com/office/drawing/2014/main" id="{831BEAD8-5662-41B5-BFDF-EB0C3E5270CC}"/>
              </a:ext>
            </a:extLst>
          </p:cNvPr>
          <p:cNvGraphicFramePr>
            <a:graphicFrameLocks noGrp="1"/>
          </p:cNvGraphicFramePr>
          <p:nvPr>
            <p:extLst>
              <p:ext uri="{D42A27DB-BD31-4B8C-83A1-F6EECF244321}">
                <p14:modId xmlns="" xmlns:p14="http://schemas.microsoft.com/office/powerpoint/2010/main" val="1726535376"/>
              </p:ext>
            </p:extLst>
          </p:nvPr>
        </p:nvGraphicFramePr>
        <p:xfrm>
          <a:off x="600075" y="2571019"/>
          <a:ext cx="4618038" cy="3265551"/>
        </p:xfrm>
        <a:graphic>
          <a:graphicData uri="http://schemas.openxmlformats.org/drawingml/2006/table">
            <a:tbl>
              <a:tblPr>
                <a:tableStyleId>{21E4AEA4-8DFA-4A89-87EB-49C32662AFE0}</a:tableStyleId>
              </a:tblPr>
              <a:tblGrid>
                <a:gridCol w="660400">
                  <a:extLst>
                    <a:ext uri="{9D8B030D-6E8A-4147-A177-3AD203B41FA5}">
                      <a16:colId xmlns="" xmlns:a16="http://schemas.microsoft.com/office/drawing/2014/main" val="20000"/>
                    </a:ext>
                  </a:extLst>
                </a:gridCol>
                <a:gridCol w="658813">
                  <a:extLst>
                    <a:ext uri="{9D8B030D-6E8A-4147-A177-3AD203B41FA5}">
                      <a16:colId xmlns="" xmlns:a16="http://schemas.microsoft.com/office/drawing/2014/main" val="20001"/>
                    </a:ext>
                  </a:extLst>
                </a:gridCol>
                <a:gridCol w="660400">
                  <a:extLst>
                    <a:ext uri="{9D8B030D-6E8A-4147-A177-3AD203B41FA5}">
                      <a16:colId xmlns="" xmlns:a16="http://schemas.microsoft.com/office/drawing/2014/main" val="20002"/>
                    </a:ext>
                  </a:extLst>
                </a:gridCol>
                <a:gridCol w="658812">
                  <a:extLst>
                    <a:ext uri="{9D8B030D-6E8A-4147-A177-3AD203B41FA5}">
                      <a16:colId xmlns="" xmlns:a16="http://schemas.microsoft.com/office/drawing/2014/main" val="20003"/>
                    </a:ext>
                  </a:extLst>
                </a:gridCol>
                <a:gridCol w="660400">
                  <a:extLst>
                    <a:ext uri="{9D8B030D-6E8A-4147-A177-3AD203B41FA5}">
                      <a16:colId xmlns="" xmlns:a16="http://schemas.microsoft.com/office/drawing/2014/main" val="20004"/>
                    </a:ext>
                  </a:extLst>
                </a:gridCol>
                <a:gridCol w="660400">
                  <a:extLst>
                    <a:ext uri="{9D8B030D-6E8A-4147-A177-3AD203B41FA5}">
                      <a16:colId xmlns="" xmlns:a16="http://schemas.microsoft.com/office/drawing/2014/main" val="20005"/>
                    </a:ext>
                  </a:extLst>
                </a:gridCol>
                <a:gridCol w="658813">
                  <a:extLst>
                    <a:ext uri="{9D8B030D-6E8A-4147-A177-3AD203B41FA5}">
                      <a16:colId xmlns="" xmlns:a16="http://schemas.microsoft.com/office/drawing/2014/main" val="20006"/>
                    </a:ext>
                  </a:extLst>
                </a:gridCol>
              </a:tblGrid>
              <a:tr h="61572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24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extLst>
                  <a:ext uri="{0D108BD9-81ED-4DB2-BD59-A6C34878D82A}">
                    <a16:rowId xmlns="" xmlns:a16="http://schemas.microsoft.com/office/drawing/2014/main" val="10000"/>
                  </a:ext>
                </a:extLst>
              </a:tr>
              <a:tr h="653597">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24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p>
                      <a:endParaRPr lang="zh-CN" altLang="en-US" sz="2000" dirty="0"/>
                    </a:p>
                  </a:txBody>
                  <a:tcPr marT="60960" marB="60960" horzOverflow="overflow"/>
                </a:tc>
                <a:tc>
                  <a:txBody>
                    <a:bodyPr/>
                    <a:lstStyle/>
                    <a:p>
                      <a:endParaRPr lang="zh-CN" altLang="en-US" sz="2000"/>
                    </a:p>
                  </a:txBody>
                  <a:tcPr marT="60960" marB="60960" horzOverflow="overflow"/>
                </a:tc>
                <a:tc>
                  <a:txBody>
                    <a:bodyPr/>
                    <a:lstStyle/>
                    <a:p>
                      <a:endParaRPr lang="zh-CN" altLang="en-US" sz="2000" dirty="0"/>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 xmlns:a16="http://schemas.microsoft.com/office/drawing/2014/main" val="10001"/>
                  </a:ext>
                </a:extLst>
              </a:tr>
              <a:tr h="57174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 xmlns:a16="http://schemas.microsoft.com/office/drawing/2014/main" val="10002"/>
                  </a:ext>
                </a:extLst>
              </a:tr>
              <a:tr h="667043">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10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11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13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14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15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 xmlns:a16="http://schemas.microsoft.com/office/drawing/2014/main" val="10003"/>
                  </a:ext>
                </a:extLst>
              </a:tr>
              <a:tr h="757451">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Calibri" pitchFamily="34" charset="0"/>
                          <a:ea typeface="宋体" pitchFamily="2" charset="-122"/>
                          <a:sym typeface="Calibri" pitchFamily="34" charset="0"/>
                        </a:rPr>
                        <a:t>19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20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21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22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sym typeface="Calibri" pitchFamily="34" charset="0"/>
                        </a:rPr>
                        <a:t>23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 xmlns:a16="http://schemas.microsoft.com/office/drawing/2014/main" val="10004"/>
                  </a:ext>
                </a:extLst>
              </a:tr>
            </a:tbl>
          </a:graphicData>
        </a:graphic>
      </p:graphicFrame>
      <p:sp>
        <p:nvSpPr>
          <p:cNvPr id="6" name="矩形 19">
            <a:extLst>
              <a:ext uri="{FF2B5EF4-FFF2-40B4-BE49-F238E27FC236}">
                <a16:creationId xmlns="" xmlns:a16="http://schemas.microsoft.com/office/drawing/2014/main" id="{6CD0BBDF-3C98-4D7F-8BF1-250DC600298E}"/>
              </a:ext>
            </a:extLst>
          </p:cNvPr>
          <p:cNvSpPr>
            <a:spLocks noChangeArrowheads="1"/>
          </p:cNvSpPr>
          <p:nvPr/>
        </p:nvSpPr>
        <p:spPr bwMode="auto">
          <a:xfrm>
            <a:off x="611560" y="1884681"/>
            <a:ext cx="1080120" cy="711725"/>
          </a:xfrm>
          <a:prstGeom prst="rect">
            <a:avLst/>
          </a:prstGeom>
          <a:solidFill>
            <a:srgbClr val="CC0066"/>
          </a:solidFill>
          <a:ln>
            <a:noFill/>
          </a:ln>
          <a:extLst>
            <a:ext uri="{91240B29-F687-4F45-9708-019B960494DF}">
              <a14:hiddenLine xmlns="" xmlns:a14="http://schemas.microsoft.com/office/drawing/2010/main"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 name="TextBox 20">
            <a:extLst>
              <a:ext uri="{FF2B5EF4-FFF2-40B4-BE49-F238E27FC236}">
                <a16:creationId xmlns="" xmlns:a16="http://schemas.microsoft.com/office/drawing/2014/main" id="{3E265724-A0B5-40A1-A395-31B20CBC445B}"/>
              </a:ext>
            </a:extLst>
          </p:cNvPr>
          <p:cNvSpPr>
            <a:spLocks noChangeArrowheads="1"/>
          </p:cNvSpPr>
          <p:nvPr/>
        </p:nvSpPr>
        <p:spPr bwMode="auto">
          <a:xfrm>
            <a:off x="747319" y="1956119"/>
            <a:ext cx="1295400" cy="5847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a:solidFill>
                  <a:schemeClr val="bg1"/>
                </a:solidFill>
                <a:latin typeface="微软雅黑" pitchFamily="34" charset="-122"/>
                <a:ea typeface="微软雅黑" pitchFamily="34" charset="-122"/>
              </a:rPr>
              <a:t>6</a:t>
            </a:r>
            <a:r>
              <a:rPr lang="zh-CN" altLang="en-US" b="1" dirty="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22">
            <a:extLst>
              <a:ext uri="{FF2B5EF4-FFF2-40B4-BE49-F238E27FC236}">
                <a16:creationId xmlns="" xmlns:a16="http://schemas.microsoft.com/office/drawing/2014/main" id="{910055CC-C870-43EB-94D7-4F861E1D9F51}"/>
              </a:ext>
            </a:extLst>
          </p:cNvPr>
          <p:cNvSpPr>
            <a:spLocks noChangeArrowheads="1"/>
          </p:cNvSpPr>
          <p:nvPr/>
        </p:nvSpPr>
        <p:spPr bwMode="auto">
          <a:xfrm>
            <a:off x="5631482" y="4534420"/>
            <a:ext cx="2637711" cy="338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网上提交申请</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a:extLst>
              <a:ext uri="{FF2B5EF4-FFF2-40B4-BE49-F238E27FC236}">
                <a16:creationId xmlns="" xmlns:a16="http://schemas.microsoft.com/office/drawing/2014/main" id="{01AB6E54-4BBB-475C-8332-D19AD1F68CAC}"/>
              </a:ext>
            </a:extLst>
          </p:cNvPr>
          <p:cNvSpPr/>
          <p:nvPr/>
        </p:nvSpPr>
        <p:spPr bwMode="auto">
          <a:xfrm>
            <a:off x="3308632" y="5100164"/>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sp>
        <p:nvSpPr>
          <p:cNvPr id="10" name="椭圆 9">
            <a:extLst>
              <a:ext uri="{FF2B5EF4-FFF2-40B4-BE49-F238E27FC236}">
                <a16:creationId xmlns="" xmlns:a16="http://schemas.microsoft.com/office/drawing/2014/main" id="{AD705396-5E4D-4BD0-9023-821FAAF62C43}"/>
              </a:ext>
            </a:extLst>
          </p:cNvPr>
          <p:cNvSpPr/>
          <p:nvPr/>
        </p:nvSpPr>
        <p:spPr bwMode="auto">
          <a:xfrm>
            <a:off x="2622668" y="5101595"/>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sp>
        <p:nvSpPr>
          <p:cNvPr id="11" name="TextBox 23">
            <a:extLst>
              <a:ext uri="{FF2B5EF4-FFF2-40B4-BE49-F238E27FC236}">
                <a16:creationId xmlns="" xmlns:a16="http://schemas.microsoft.com/office/drawing/2014/main" id="{7CC3AFDD-459D-49BE-ADF8-EB6C2517A523}"/>
              </a:ext>
            </a:extLst>
          </p:cNvPr>
          <p:cNvSpPr txBox="1"/>
          <p:nvPr/>
        </p:nvSpPr>
        <p:spPr>
          <a:xfrm>
            <a:off x="5649067" y="3188710"/>
            <a:ext cx="3199453" cy="584765"/>
          </a:xfrm>
          <a:prstGeom prst="rect">
            <a:avLst/>
          </a:prstGeom>
          <a:noFill/>
          <a:ln>
            <a:noFill/>
          </a:ln>
        </p:spPr>
        <p:txBody>
          <a:bodyPr wrap="square" lIns="91430" tIns="45715" rIns="91430" bIns="45715">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预选的股权登记日（最早为申请日后的第五个工作日）</a:t>
            </a:r>
          </a:p>
        </p:txBody>
      </p:sp>
      <p:sp>
        <p:nvSpPr>
          <p:cNvPr id="14" name="椭圆 13">
            <a:extLst>
              <a:ext uri="{FF2B5EF4-FFF2-40B4-BE49-F238E27FC236}">
                <a16:creationId xmlns="" xmlns:a16="http://schemas.microsoft.com/office/drawing/2014/main" id="{6FE076E8-9368-446C-A9D5-49E08F7B7FCB}"/>
              </a:ext>
            </a:extLst>
          </p:cNvPr>
          <p:cNvSpPr/>
          <p:nvPr/>
        </p:nvSpPr>
        <p:spPr bwMode="auto">
          <a:xfrm>
            <a:off x="1998187" y="4449164"/>
            <a:ext cx="593485" cy="500067"/>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sp>
        <p:nvSpPr>
          <p:cNvPr id="16" name="TextBox 22">
            <a:extLst>
              <a:ext uri="{FF2B5EF4-FFF2-40B4-BE49-F238E27FC236}">
                <a16:creationId xmlns="" xmlns:a16="http://schemas.microsoft.com/office/drawing/2014/main" id="{29358D9D-D5A2-418F-8357-58E00DA7FCD9}"/>
              </a:ext>
            </a:extLst>
          </p:cNvPr>
          <p:cNvSpPr>
            <a:spLocks noChangeArrowheads="1"/>
          </p:cNvSpPr>
          <p:nvPr/>
        </p:nvSpPr>
        <p:spPr bwMode="auto">
          <a:xfrm>
            <a:off x="5627412" y="5066911"/>
            <a:ext cx="3168352" cy="830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21</a:t>
            </a:r>
            <a:r>
              <a:rPr lang="zh-CN" altLang="en-US" sz="16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除权除息日（送红股、转增的股份、派发的现金红利到账的日期）</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2" name="肘形连接符 21"/>
          <p:cNvCxnSpPr>
            <a:endCxn id="11" idx="1"/>
          </p:cNvCxnSpPr>
          <p:nvPr/>
        </p:nvCxnSpPr>
        <p:spPr bwMode="auto">
          <a:xfrm flipV="1">
            <a:off x="2945423" y="3481093"/>
            <a:ext cx="2703644" cy="1583276"/>
          </a:xfrm>
          <a:prstGeom prst="bentConnector3">
            <a:avLst>
              <a:gd name="adj1" fmla="val 1220"/>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25" name="直接箭头连接符 24"/>
          <p:cNvCxnSpPr/>
          <p:nvPr/>
        </p:nvCxnSpPr>
        <p:spPr bwMode="auto">
          <a:xfrm>
            <a:off x="3868615" y="5354515"/>
            <a:ext cx="1793631" cy="8793"/>
          </a:xfrm>
          <a:prstGeom prst="straightConnector1">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27" name="直接箭头连接符 26"/>
          <p:cNvCxnSpPr>
            <a:stCxn id="14" idx="6"/>
            <a:endCxn id="8" idx="1"/>
          </p:cNvCxnSpPr>
          <p:nvPr/>
        </p:nvCxnSpPr>
        <p:spPr bwMode="auto">
          <a:xfrm>
            <a:off x="2591672" y="4699198"/>
            <a:ext cx="3039810" cy="4494"/>
          </a:xfrm>
          <a:prstGeom prst="straightConnector1">
            <a:avLst/>
          </a:prstGeom>
          <a:ln w="22225">
            <a:solidFill>
              <a:srgbClr val="C00000"/>
            </a:solidFill>
            <a:prstDash val="dash"/>
            <a:headEnd type="none" w="med" len="med"/>
            <a:tailEnd type="arrow"/>
          </a:ln>
        </p:spPr>
        <p:style>
          <a:lnRef idx="1">
            <a:schemeClr val="accent2"/>
          </a:lnRef>
          <a:fillRef idx="0">
            <a:schemeClr val="accent2"/>
          </a:fillRef>
          <a:effectRef idx="0">
            <a:schemeClr val="accent2"/>
          </a:effectRef>
          <a:fontRef idx="minor">
            <a:schemeClr val="tx1"/>
          </a:fontRef>
        </p:style>
      </p:cxnSp>
      <p:sp>
        <p:nvSpPr>
          <p:cNvPr id="28" name="五角星 27"/>
          <p:cNvSpPr/>
          <p:nvPr/>
        </p:nvSpPr>
        <p:spPr bwMode="auto">
          <a:xfrm>
            <a:off x="1406768" y="5442438"/>
            <a:ext cx="422031" cy="360485"/>
          </a:xfrm>
          <a:prstGeom prst="star5">
            <a:avLst/>
          </a:prstGeom>
          <a:solidFill>
            <a:srgbClr val="C00000"/>
          </a:solidFill>
          <a:ln>
            <a:solidFill>
              <a:srgbClr val="C0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TextBox 28"/>
          <p:cNvSpPr txBox="1"/>
          <p:nvPr/>
        </p:nvSpPr>
        <p:spPr>
          <a:xfrm>
            <a:off x="1160585" y="5926015"/>
            <a:ext cx="993531" cy="369332"/>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端午节</a:t>
            </a:r>
            <a:endParaRPr lang="zh-CN" altLang="en-US" b="1" dirty="0">
              <a:solidFill>
                <a:srgbClr val="C00000"/>
              </a:solidFill>
              <a:latin typeface="微软雅黑" pitchFamily="34" charset="-122"/>
              <a:ea typeface="微软雅黑" pitchFamily="34" charset="-122"/>
            </a:endParaRPr>
          </a:p>
        </p:txBody>
      </p:sp>
    </p:spTree>
    <p:extLst>
      <p:ext uri="{BB962C8B-B14F-4D97-AF65-F5344CB8AC3E}">
        <p14:creationId xmlns="" xmlns:p14="http://schemas.microsoft.com/office/powerpoint/2010/main" val="34736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p:bldP spid="14"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757916" y="1805344"/>
            <a:ext cx="3124200" cy="3124200"/>
          </a:xfrm>
          <a:prstGeom prst="ellipse">
            <a:avLst/>
          </a:prstGeom>
          <a:blipFill>
            <a:blip r:embed="rId2"/>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4"/>
          <p:cNvSpPr txBox="1"/>
          <p:nvPr/>
        </p:nvSpPr>
        <p:spPr>
          <a:xfrm>
            <a:off x="3664696" y="2346999"/>
            <a:ext cx="1310640" cy="1107996"/>
          </a:xfrm>
          <a:prstGeom prst="rect">
            <a:avLst/>
          </a:prstGeom>
          <a:noFill/>
        </p:spPr>
        <p:txBody>
          <a:bodyPr wrap="square" rtlCol="0">
            <a:spAutoFit/>
          </a:bodyPr>
          <a:lstStyle/>
          <a:p>
            <a:pPr algn="ctr"/>
            <a:r>
              <a:rPr lang="en-US" altLang="zh-CN" sz="6600" dirty="0">
                <a:solidFill>
                  <a:srgbClr val="3399FF"/>
                </a:solidFill>
                <a:latin typeface="Impact" panose="020B0806030902050204" pitchFamily="34" charset="0"/>
              </a:rPr>
              <a:t>01</a:t>
            </a:r>
            <a:endParaRPr lang="zh-CN" altLang="en-US" sz="6600" dirty="0">
              <a:solidFill>
                <a:srgbClr val="3399FF"/>
              </a:solidFill>
              <a:latin typeface="Impact" panose="020B0806030902050204" pitchFamily="34" charset="0"/>
            </a:endParaRPr>
          </a:p>
        </p:txBody>
      </p:sp>
      <p:cxnSp>
        <p:nvCxnSpPr>
          <p:cNvPr id="16" name="直接连接符 15"/>
          <p:cNvCxnSpPr/>
          <p:nvPr/>
        </p:nvCxnSpPr>
        <p:spPr>
          <a:xfrm>
            <a:off x="3098276" y="3348394"/>
            <a:ext cx="24434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995198" y="3544453"/>
            <a:ext cx="2649639" cy="954107"/>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权益分派</a:t>
            </a:r>
            <a:endParaRPr lang="en-US" altLang="zh-CN" sz="2800" b="1" dirty="0">
              <a:solidFill>
                <a:schemeClr val="tx1">
                  <a:lumMod val="65000"/>
                  <a:lumOff val="35000"/>
                </a:schemeClr>
              </a:solidFill>
              <a:latin typeface="微软雅黑" pitchFamily="34" charset="-122"/>
              <a:ea typeface="微软雅黑" pitchFamily="34" charset="-122"/>
            </a:endParaRPr>
          </a:p>
          <a:p>
            <a:pPr algn="ctr"/>
            <a:r>
              <a:rPr lang="zh-CN" altLang="en-US" sz="2800" b="1" dirty="0">
                <a:solidFill>
                  <a:schemeClr val="tx1">
                    <a:lumMod val="65000"/>
                    <a:lumOff val="35000"/>
                  </a:schemeClr>
                </a:solidFill>
                <a:latin typeface="微软雅黑" pitchFamily="34" charset="-122"/>
                <a:ea typeface="微软雅黑" pitchFamily="34" charset="-122"/>
              </a:rPr>
              <a:t>业务概述</a:t>
            </a:r>
          </a:p>
        </p:txBody>
      </p:sp>
      <p:grpSp>
        <p:nvGrpSpPr>
          <p:cNvPr id="18" name="组合 17"/>
          <p:cNvGrpSpPr/>
          <p:nvPr/>
        </p:nvGrpSpPr>
        <p:grpSpPr>
          <a:xfrm>
            <a:off x="1244173" y="1289128"/>
            <a:ext cx="6644409" cy="4143925"/>
            <a:chOff x="3020156" y="1007782"/>
            <a:chExt cx="6644409" cy="4143925"/>
          </a:xfrm>
        </p:grpSpPr>
        <p:pic>
          <p:nvPicPr>
            <p:cNvPr id="19" name="图片 18"/>
            <p:cNvPicPr>
              <a:picLocks noChangeAspect="1"/>
            </p:cNvPicPr>
            <p:nvPr/>
          </p:nvPicPr>
          <p:blipFill rotWithShape="1">
            <a:blip r:embed="rId3" cstate="print">
              <a:grayscl/>
              <a:extLst>
                <a:ext uri="{BEBA8EAE-BF5A-486C-A8C5-ECC9F3942E4B}">
                  <a14:imgProps xmlns="" xmlns:a14="http://schemas.microsoft.com/office/drawing/2010/main">
                    <a14:imgLayer>
                      <a14:imgEffect>
                        <a14:colorTemperature colorTemp="2000"/>
                      </a14:imgEffect>
                      <a14:imgEffect>
                        <a14:saturation sat="33000"/>
                      </a14:imgEffect>
                    </a14:imgLayer>
                  </a14:imgProps>
                </a:ext>
              </a:extLst>
            </a:blip>
            <a:srcRect b="72279"/>
            <a:stretch/>
          </p:blipFill>
          <p:spPr>
            <a:xfrm rot="10800000" flipH="1">
              <a:off x="3020156" y="5002661"/>
              <a:ext cx="6644409" cy="149046"/>
            </a:xfrm>
            <a:prstGeom prst="rect">
              <a:avLst/>
            </a:prstGeom>
          </p:spPr>
        </p:pic>
        <p:pic>
          <p:nvPicPr>
            <p:cNvPr id="20" name="图片 19"/>
            <p:cNvPicPr>
              <a:picLocks noChangeAspect="1"/>
            </p:cNvPicPr>
            <p:nvPr/>
          </p:nvPicPr>
          <p:blipFill rotWithShape="1">
            <a:blip r:embed="rId3" cstate="print">
              <a:grayscl/>
              <a:extLst>
                <a:ext uri="{BEBA8EAE-BF5A-486C-A8C5-ECC9F3942E4B}">
                  <a14:imgProps xmlns="" xmlns:a14="http://schemas.microsoft.com/office/drawing/2010/main">
                    <a14:imgLayer>
                      <a14:imgEffect>
                        <a14:colorTemperature colorTemp="2000"/>
                      </a14:imgEffect>
                      <a14:imgEffect>
                        <a14:saturation sat="33000"/>
                      </a14:imgEffect>
                    </a14:imgLayer>
                  </a14:imgProps>
                </a:ext>
              </a:extLst>
            </a:blip>
            <a:srcRect b="72279"/>
            <a:stretch/>
          </p:blipFill>
          <p:spPr>
            <a:xfrm rot="10800000" flipH="1" flipV="1">
              <a:off x="3020156" y="1007782"/>
              <a:ext cx="6644409" cy="149046"/>
            </a:xfrm>
            <a:prstGeom prst="rect">
              <a:avLst/>
            </a:prstGeom>
          </p:spPr>
        </p:pic>
      </p:grpSp>
      <p:sp>
        <p:nvSpPr>
          <p:cNvPr id="22" name="页脚占位符 21"/>
          <p:cNvSpPr>
            <a:spLocks noGrp="1"/>
          </p:cNvSpPr>
          <p:nvPr>
            <p:ph type="ftr" sz="quarter" idx="11"/>
          </p:nvPr>
        </p:nvSpPr>
        <p:spPr/>
        <p:txBody>
          <a:bodyPr/>
          <a:lstStyle/>
          <a:p>
            <a:pPr>
              <a:defRPr/>
            </a:pPr>
            <a:r>
              <a:rPr lang="en-US" altLang="zh-CN" dirty="0"/>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300"/>
                                        <p:tgtEl>
                                          <p:spTgt spid="18"/>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300" fill="hold"/>
                                        <p:tgtEl>
                                          <p:spTgt spid="15"/>
                                        </p:tgtEl>
                                        <p:attrNameLst>
                                          <p:attrName>ppt_w</p:attrName>
                                        </p:attrNameLst>
                                      </p:cBhvr>
                                      <p:tavLst>
                                        <p:tav tm="0">
                                          <p:val>
                                            <p:fltVal val="0"/>
                                          </p:val>
                                        </p:tav>
                                        <p:tav tm="100000">
                                          <p:val>
                                            <p:strVal val="#ppt_w"/>
                                          </p:val>
                                        </p:tav>
                                      </p:tavLst>
                                    </p:anim>
                                    <p:anim calcmode="lin" valueType="num">
                                      <p:cBhvr>
                                        <p:cTn id="17" dur="300" fill="hold"/>
                                        <p:tgtEl>
                                          <p:spTgt spid="15"/>
                                        </p:tgtEl>
                                        <p:attrNameLst>
                                          <p:attrName>ppt_h</p:attrName>
                                        </p:attrNameLst>
                                      </p:cBhvr>
                                      <p:tavLst>
                                        <p:tav tm="0">
                                          <p:val>
                                            <p:fltVal val="0"/>
                                          </p:val>
                                        </p:tav>
                                        <p:tav tm="100000">
                                          <p:val>
                                            <p:strVal val="#ppt_h"/>
                                          </p:val>
                                        </p:tav>
                                      </p:tavLst>
                                    </p:anim>
                                    <p:animEffect transition="in" filter="fade">
                                      <p:cBhvr>
                                        <p:cTn id="18" dur="300"/>
                                        <p:tgtEl>
                                          <p:spTgt spid="15"/>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30</a:t>
            </a:r>
            <a:endParaRPr lang="en-US" altLang="zh-CN" dirty="0"/>
          </a:p>
        </p:txBody>
      </p:sp>
      <p:sp>
        <p:nvSpPr>
          <p:cNvPr id="3" name="矩形 2">
            <a:extLst>
              <a:ext uri="{FF2B5EF4-FFF2-40B4-BE49-F238E27FC236}">
                <a16:creationId xmlns=""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（二）分派方式选择</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深色圆1"/>
          <p:cNvGrpSpPr/>
          <p:nvPr/>
        </p:nvGrpSpPr>
        <p:grpSpPr>
          <a:xfrm>
            <a:off x="2283257" y="1810742"/>
            <a:ext cx="2376487" cy="2374900"/>
            <a:chOff x="2423929" y="2241550"/>
            <a:chExt cx="2376487" cy="2374900"/>
          </a:xfrm>
        </p:grpSpPr>
        <p:sp>
          <p:nvSpPr>
            <p:cNvPr id="5" name="椭圆 1"/>
            <p:cNvSpPr/>
            <p:nvPr/>
          </p:nvSpPr>
          <p:spPr>
            <a:xfrm>
              <a:off x="2423929" y="2241550"/>
              <a:ext cx="2160587" cy="2374900"/>
            </a:xfrm>
            <a:custGeom>
              <a:avLst/>
              <a:gdLst/>
              <a:ahLst/>
              <a:cxnLst/>
              <a:rect l="l" t="t" r="r" b="b"/>
              <a:pathLst>
                <a:path w="2160240" h="2376264">
                  <a:moveTo>
                    <a:pt x="1188132" y="0"/>
                  </a:moveTo>
                  <a:cubicBezTo>
                    <a:pt x="1590403" y="0"/>
                    <a:pt x="1945982" y="199917"/>
                    <a:pt x="2160240" y="506305"/>
                  </a:cubicBezTo>
                  <a:cubicBezTo>
                    <a:pt x="2023867" y="698904"/>
                    <a:pt x="1944216" y="934216"/>
                    <a:pt x="1944216" y="1188132"/>
                  </a:cubicBezTo>
                  <a:cubicBezTo>
                    <a:pt x="1944216" y="1442048"/>
                    <a:pt x="2023867" y="1677360"/>
                    <a:pt x="2160240" y="1869959"/>
                  </a:cubicBezTo>
                  <a:cubicBezTo>
                    <a:pt x="1945982" y="2176348"/>
                    <a:pt x="1590403" y="2376264"/>
                    <a:pt x="1188132" y="2376264"/>
                  </a:cubicBezTo>
                  <a:cubicBezTo>
                    <a:pt x="531945" y="2376264"/>
                    <a:pt x="0" y="1844319"/>
                    <a:pt x="0" y="1188132"/>
                  </a:cubicBezTo>
                  <a:cubicBezTo>
                    <a:pt x="0" y="531945"/>
                    <a:pt x="531945" y="0"/>
                    <a:pt x="1188132" y="0"/>
                  </a:cubicBezTo>
                  <a:close/>
                </a:path>
              </a:pathLst>
            </a:custGeom>
            <a:gradFill>
              <a:gsLst>
                <a:gs pos="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rIns="360000" anchor="ct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cs typeface="+mn-cs"/>
                </a:rPr>
                <a:t>   必须委托</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中国结算进行送转股份登记</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gradFill>
              <a:gsLst>
                <a:gs pos="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rIns="360000" anchor="ct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7" name="浅色圆1"/>
          <p:cNvGrpSpPr/>
          <p:nvPr/>
        </p:nvGrpSpPr>
        <p:grpSpPr>
          <a:xfrm>
            <a:off x="4227944" y="1810742"/>
            <a:ext cx="2445422" cy="2374900"/>
            <a:chOff x="4368616" y="2241550"/>
            <a:chExt cx="2445422" cy="2374900"/>
          </a:xfrm>
        </p:grpSpPr>
        <p:sp>
          <p:nvSpPr>
            <p:cNvPr id="8" name="椭圆 13"/>
            <p:cNvSpPr/>
            <p:nvPr/>
          </p:nvSpPr>
          <p:spPr>
            <a:xfrm>
              <a:off x="4584516" y="2241550"/>
              <a:ext cx="2229522" cy="2374900"/>
            </a:xfrm>
            <a:custGeom>
              <a:avLst/>
              <a:gdLst/>
              <a:ahLst/>
              <a:cxnLst/>
              <a:rect l="l" t="t" r="r" b="b"/>
              <a:pathLst>
                <a:path w="2160240" h="2376264">
                  <a:moveTo>
                    <a:pt x="972108" y="0"/>
                  </a:moveTo>
                  <a:cubicBezTo>
                    <a:pt x="1628295" y="0"/>
                    <a:pt x="2160240" y="531945"/>
                    <a:pt x="2160240" y="1188132"/>
                  </a:cubicBezTo>
                  <a:cubicBezTo>
                    <a:pt x="2160240" y="1844319"/>
                    <a:pt x="1628295" y="2376264"/>
                    <a:pt x="972108" y="2376264"/>
                  </a:cubicBezTo>
                  <a:cubicBezTo>
                    <a:pt x="569837" y="2376264"/>
                    <a:pt x="214259" y="2176348"/>
                    <a:pt x="0" y="1869959"/>
                  </a:cubicBezTo>
                  <a:cubicBezTo>
                    <a:pt x="136373" y="1677360"/>
                    <a:pt x="216024" y="1442048"/>
                    <a:pt x="216024" y="1188132"/>
                  </a:cubicBezTo>
                  <a:cubicBezTo>
                    <a:pt x="216024" y="934216"/>
                    <a:pt x="136373" y="698904"/>
                    <a:pt x="0" y="506305"/>
                  </a:cubicBezTo>
                  <a:cubicBezTo>
                    <a:pt x="214259" y="199917"/>
                    <a:pt x="569837" y="0"/>
                    <a:pt x="9721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60000" anchor="ctr"/>
            <a:lstStyle/>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kumimoji="0" lang="zh-CN" altLang="en-US"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rPr>
                <a:t>可以委托中国结算派发</a:t>
              </a:r>
              <a:endParaRPr kumimoji="0" lang="en-US" altLang="zh-CN"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lang="zh-CN" altLang="en-US" sz="1200" b="1" kern="0" dirty="0" smtClean="0">
                  <a:solidFill>
                    <a:schemeClr val="tx1">
                      <a:lumMod val="65000"/>
                      <a:lumOff val="35000"/>
                    </a:schemeClr>
                  </a:solidFill>
                  <a:latin typeface="微软雅黑" pitchFamily="34" charset="-122"/>
                  <a:ea typeface="微软雅黑" pitchFamily="34" charset="-122"/>
                </a:rPr>
                <a:t>可以全部自派</a:t>
              </a:r>
              <a:endParaRPr lang="en-US" altLang="zh-CN" sz="1200" b="1" kern="0" dirty="0" smtClean="0">
                <a:solidFill>
                  <a:schemeClr val="tx1">
                    <a:lumMod val="65000"/>
                    <a:lumOff val="35000"/>
                  </a:schemeClr>
                </a:solidFill>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 typeface="Wingdings" pitchFamily="2" charset="2"/>
                <a:buChar char="n"/>
                <a:tabLst/>
                <a:defRPr/>
              </a:pPr>
              <a:r>
                <a:rPr kumimoji="0" lang="zh-CN" altLang="en-US"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rPr>
                <a:t>可以部分代派</a:t>
              </a:r>
              <a:r>
                <a:rPr kumimoji="0" lang="en-US" altLang="zh-CN"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rPr>
                <a:t>+</a:t>
              </a:r>
              <a:r>
                <a:rPr kumimoji="0" lang="zh-CN" altLang="en-US"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rPr>
                <a:t>部分自派</a:t>
              </a:r>
              <a:endParaRPr kumimoji="0" lang="zh-CN" altLang="en-US" sz="12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9"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grpSp>
        <p:nvGrpSpPr>
          <p:cNvPr id="10" name="左文本"/>
          <p:cNvGrpSpPr/>
          <p:nvPr/>
        </p:nvGrpSpPr>
        <p:grpSpPr>
          <a:xfrm>
            <a:off x="628334" y="3021674"/>
            <a:ext cx="3383363" cy="661351"/>
            <a:chOff x="769006" y="3452482"/>
            <a:chExt cx="3383363" cy="661351"/>
          </a:xfrm>
        </p:grpSpPr>
        <p:sp>
          <p:nvSpPr>
            <p:cNvPr id="11" name="左文本"/>
            <p:cNvSpPr txBox="1">
              <a:spLocks noChangeArrowheads="1"/>
            </p:cNvSpPr>
            <p:nvPr/>
          </p:nvSpPr>
          <p:spPr bwMode="auto">
            <a:xfrm>
              <a:off x="769006" y="3452482"/>
              <a:ext cx="164401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按照相关要求向中国结算提交申请</a:t>
              </a:r>
              <a:endParaRPr kumimoji="0" lang="en-US" altLang="zh-CN" sz="1400" b="1"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cxnSp>
          <p:nvCxnSpPr>
            <p:cNvPr id="12" name="左线条"/>
            <p:cNvCxnSpPr/>
            <p:nvPr/>
          </p:nvCxnSpPr>
          <p:spPr>
            <a:xfrm>
              <a:off x="827584" y="4113833"/>
              <a:ext cx="3324785" cy="0"/>
            </a:xfrm>
            <a:prstGeom prst="line">
              <a:avLst/>
            </a:prstGeom>
            <a:noFill/>
            <a:ln w="9525" cap="flat" cmpd="sng" algn="ctr">
              <a:solidFill>
                <a:srgbClr val="7D7D7D"/>
              </a:solidFill>
              <a:prstDash val="solid"/>
            </a:ln>
            <a:effectLst/>
          </p:spPr>
        </p:cxnSp>
      </p:grpSp>
      <p:grpSp>
        <p:nvGrpSpPr>
          <p:cNvPr id="13" name="右文本"/>
          <p:cNvGrpSpPr/>
          <p:nvPr/>
        </p:nvGrpSpPr>
        <p:grpSpPr>
          <a:xfrm>
            <a:off x="4875297" y="2494136"/>
            <a:ext cx="3837885" cy="1188889"/>
            <a:chOff x="5015969" y="2924944"/>
            <a:chExt cx="3837885" cy="1188889"/>
          </a:xfrm>
        </p:grpSpPr>
        <p:sp>
          <p:nvSpPr>
            <p:cNvPr id="14" name="右文本"/>
            <p:cNvSpPr txBox="1">
              <a:spLocks noChangeArrowheads="1"/>
            </p:cNvSpPr>
            <p:nvPr/>
          </p:nvSpPr>
          <p:spPr bwMode="auto">
            <a:xfrm>
              <a:off x="6804248" y="2924944"/>
              <a:ext cx="2049606" cy="1154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全部自派要求</a:t>
              </a:r>
              <a:endParaRPr kumimoji="0" lang="en-US" altLang="zh-CN" sz="1400" b="1"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endParaRPr>
            </a:p>
            <a:p>
              <a:pPr marL="0" marR="0" lvl="0" indent="0" algn="just" defTabSz="914400" eaLnBrk="1" fontAlgn="auto" latinLnBrk="0" hangingPunct="1">
                <a:spcBef>
                  <a:spcPts val="0"/>
                </a:spcBef>
                <a:spcAft>
                  <a:spcPts val="0"/>
                </a:spcAft>
                <a:buClrTx/>
                <a:buSzTx/>
                <a:buFont typeface="Wingdings" pitchFamily="2" charset="2"/>
                <a:buChar char="n"/>
                <a:tabLst/>
                <a:defRPr/>
              </a:pPr>
              <a:r>
                <a:rPr kumimoji="0" lang="zh-CN" altLang="en-US"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全部股东持股</a:t>
              </a:r>
              <a:r>
                <a:rPr kumimoji="0" lang="zh-CN" altLang="en-US" sz="1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超过</a:t>
              </a:r>
              <a:r>
                <a:rPr kumimoji="0" lang="en-US" altLang="zh-CN" sz="1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1</a:t>
              </a:r>
              <a:r>
                <a:rPr kumimoji="0" lang="zh-CN" altLang="en-US" sz="1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年</a:t>
              </a:r>
              <a:r>
                <a:rPr kumimoji="0" lang="zh-CN" altLang="en-US" sz="12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且权益分派期间股份</a:t>
              </a:r>
              <a:r>
                <a:rPr kumimoji="0" lang="zh-CN" altLang="en-US" sz="1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不发生转让</a:t>
              </a:r>
              <a:endParaRPr kumimoji="0" lang="en-US" altLang="zh-CN" sz="12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endParaRPr>
            </a:p>
            <a:p>
              <a:pPr marL="0" marR="0" lvl="0" indent="0" algn="just" defTabSz="914400" eaLnBrk="1" fontAlgn="auto" latinLnBrk="0" hangingPunct="1">
                <a:spcBef>
                  <a:spcPts val="0"/>
                </a:spcBef>
                <a:spcAft>
                  <a:spcPts val="0"/>
                </a:spcAft>
                <a:buClrTx/>
                <a:buSzTx/>
                <a:buFont typeface="Wingdings" pitchFamily="2" charset="2"/>
                <a:buChar char="n"/>
                <a:tabLst/>
                <a:defRPr/>
              </a:pPr>
              <a:r>
                <a:rPr lang="zh-CN" altLang="en-US" sz="1200" b="1" kern="0" dirty="0" smtClean="0">
                  <a:solidFill>
                    <a:schemeClr val="tx1">
                      <a:lumMod val="65000"/>
                      <a:lumOff val="35000"/>
                    </a:schemeClr>
                  </a:solidFill>
                  <a:latin typeface="微软雅黑" pitchFamily="34" charset="-122"/>
                  <a:ea typeface="微软雅黑" pitchFamily="34" charset="-122"/>
                </a:rPr>
                <a:t>股东</a:t>
              </a:r>
              <a:r>
                <a:rPr lang="zh-CN" altLang="en-US" sz="1200" b="1" kern="0" dirty="0" smtClean="0">
                  <a:solidFill>
                    <a:srgbClr val="C00000"/>
                  </a:solidFill>
                  <a:latin typeface="微软雅黑" pitchFamily="34" charset="-122"/>
                  <a:ea typeface="微软雅黑" pitchFamily="34" charset="-122"/>
                </a:rPr>
                <a:t>全部为机构股东</a:t>
              </a:r>
              <a:endParaRPr kumimoji="0" lang="zh-CN" altLang="en-US" sz="12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cxnSp>
          <p:nvCxnSpPr>
            <p:cNvPr id="15" name="右线条"/>
            <p:cNvCxnSpPr/>
            <p:nvPr/>
          </p:nvCxnSpPr>
          <p:spPr>
            <a:xfrm>
              <a:off x="5015969" y="4113833"/>
              <a:ext cx="3444463" cy="0"/>
            </a:xfrm>
            <a:prstGeom prst="line">
              <a:avLst/>
            </a:prstGeom>
            <a:noFill/>
            <a:ln w="9525" cap="flat" cmpd="sng" algn="ctr">
              <a:solidFill>
                <a:srgbClr val="7D7D7D"/>
              </a:solidFill>
              <a:prstDash val="solid"/>
            </a:ln>
            <a:effectLst/>
          </p:spPr>
        </p:cxnSp>
      </p:grpSp>
      <p:sp>
        <p:nvSpPr>
          <p:cNvPr id="16" name="TextBox 15"/>
          <p:cNvSpPr txBox="1"/>
          <p:nvPr/>
        </p:nvSpPr>
        <p:spPr>
          <a:xfrm>
            <a:off x="2813544" y="2303599"/>
            <a:ext cx="1055077"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送转股</a:t>
            </a:r>
            <a:endParaRPr lang="zh-CN" altLang="en-US" sz="2000" b="1" dirty="0">
              <a:solidFill>
                <a:schemeClr val="bg1"/>
              </a:solidFill>
              <a:latin typeface="微软雅黑" pitchFamily="34" charset="-122"/>
              <a:ea typeface="微软雅黑" pitchFamily="34" charset="-122"/>
            </a:endParaRPr>
          </a:p>
        </p:txBody>
      </p:sp>
      <p:sp>
        <p:nvSpPr>
          <p:cNvPr id="17" name="TextBox 16"/>
          <p:cNvSpPr txBox="1"/>
          <p:nvPr/>
        </p:nvSpPr>
        <p:spPr>
          <a:xfrm>
            <a:off x="4818190" y="2224469"/>
            <a:ext cx="1591408"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派发现金红利</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4369777" y="4369777"/>
            <a:ext cx="4440115" cy="1654299"/>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部分自派注意</a:t>
            </a:r>
            <a:r>
              <a:rPr lang="zh-CN" altLang="en-US" sz="1400" dirty="0" smtClean="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25000"/>
              </a:lnSpc>
            </a:pPr>
            <a:r>
              <a:rPr lang="zh-CN" altLang="en-US" sz="1400" dirty="0" smtClean="0">
                <a:solidFill>
                  <a:schemeClr val="tx1">
                    <a:lumMod val="65000"/>
                    <a:lumOff val="35000"/>
                  </a:schemeClr>
                </a:solidFill>
                <a:latin typeface="微软雅黑" pitchFamily="34" charset="-122"/>
                <a:ea typeface="微软雅黑" pitchFamily="34" charset="-122"/>
              </a:rPr>
              <a:t>自派股东所持</a:t>
            </a:r>
            <a:r>
              <a:rPr lang="zh-CN" altLang="en-US" sz="1400" b="1" dirty="0" smtClean="0">
                <a:solidFill>
                  <a:srgbClr val="C00000"/>
                </a:solidFill>
                <a:latin typeface="微软雅黑" pitchFamily="34" charset="-122"/>
                <a:ea typeface="微软雅黑" pitchFamily="34" charset="-122"/>
              </a:rPr>
              <a:t>流通股</a:t>
            </a:r>
            <a:r>
              <a:rPr lang="zh-CN" altLang="en-US" sz="1400" dirty="0" smtClean="0">
                <a:solidFill>
                  <a:schemeClr val="tx1">
                    <a:lumMod val="65000"/>
                    <a:lumOff val="35000"/>
                  </a:schemeClr>
                </a:solidFill>
                <a:latin typeface="微软雅黑" pitchFamily="34" charset="-122"/>
                <a:ea typeface="微软雅黑" pitchFamily="34" charset="-122"/>
              </a:rPr>
              <a:t>产生的现金红利款项需向中国结算北京分公司预付，若股权登记日当天收市后，自派股东没有减持，该笔现金红利款项会在</a:t>
            </a:r>
            <a:r>
              <a:rPr lang="en-US" altLang="zh-CN" sz="1400" b="1" dirty="0" smtClean="0">
                <a:solidFill>
                  <a:srgbClr val="C00000"/>
                </a:solidFill>
                <a:latin typeface="微软雅黑" pitchFamily="34" charset="-122"/>
                <a:ea typeface="微软雅黑" pitchFamily="34" charset="-122"/>
              </a:rPr>
              <a:t>R+2</a:t>
            </a:r>
            <a:r>
              <a:rPr lang="zh-CN" altLang="en-US" sz="1400" b="1" dirty="0" smtClean="0">
                <a:solidFill>
                  <a:srgbClr val="C00000"/>
                </a:solidFill>
                <a:latin typeface="微软雅黑" pitchFamily="34" charset="-122"/>
                <a:ea typeface="微软雅黑" pitchFamily="34" charset="-122"/>
              </a:rPr>
              <a:t>日内</a:t>
            </a:r>
            <a:r>
              <a:rPr lang="zh-CN" altLang="en-US" sz="1400" dirty="0" smtClean="0">
                <a:solidFill>
                  <a:schemeClr val="tx1">
                    <a:lumMod val="65000"/>
                    <a:lumOff val="35000"/>
                  </a:schemeClr>
                </a:solidFill>
                <a:latin typeface="微软雅黑" pitchFamily="34" charset="-122"/>
                <a:ea typeface="微软雅黑" pitchFamily="34" charset="-122"/>
              </a:rPr>
              <a:t>退回发行人完成自派。（限售股份不可流通，无需预付限售股产生的现金红利）</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756138" y="4642338"/>
            <a:ext cx="3358662" cy="369332"/>
          </a:xfrm>
          <a:prstGeom prst="rect">
            <a:avLst/>
          </a:prstGeom>
          <a:noFill/>
        </p:spPr>
        <p:txBody>
          <a:bodyPr wrap="square" rtlCol="0">
            <a:spAutoFit/>
          </a:bodyPr>
          <a:lstStyle/>
          <a:p>
            <a:endParaRPr lang="zh-CN" altLang="en-US"/>
          </a:p>
        </p:txBody>
      </p:sp>
      <p:sp>
        <p:nvSpPr>
          <p:cNvPr id="20" name="TextBox 19"/>
          <p:cNvSpPr txBox="1"/>
          <p:nvPr/>
        </p:nvSpPr>
        <p:spPr>
          <a:xfrm>
            <a:off x="509953" y="4457700"/>
            <a:ext cx="2936631" cy="584775"/>
          </a:xfrm>
          <a:prstGeom prst="rect">
            <a:avLst/>
          </a:prstGeom>
          <a:noFill/>
        </p:spPr>
        <p:txBody>
          <a:bodyPr wrap="square" rtlCol="0">
            <a:spAutoFit/>
          </a:bodyPr>
          <a:lstStyle/>
          <a:p>
            <a:r>
              <a:rPr lang="zh-CN" altLang="en-US" sz="1600" b="1" dirty="0" smtClean="0">
                <a:solidFill>
                  <a:srgbClr val="C00000"/>
                </a:solidFill>
                <a:latin typeface="微软雅黑" pitchFamily="34" charset="-122"/>
                <a:ea typeface="微软雅黑" pitchFamily="34" charset="-122"/>
              </a:rPr>
              <a:t>若无特殊安排，建议全部通过中国结算办理，省时省心！！！</a:t>
            </a:r>
            <a:endParaRPr lang="zh-CN" altLang="en-US" sz="1600" b="1" dirty="0">
              <a:solidFill>
                <a:srgbClr val="C00000"/>
              </a:solidFill>
              <a:latin typeface="微软雅黑" pitchFamily="34" charset="-122"/>
              <a:ea typeface="微软雅黑" pitchFamily="34" charset="-122"/>
            </a:endParaRPr>
          </a:p>
        </p:txBody>
      </p:sp>
      <p:sp>
        <p:nvSpPr>
          <p:cNvPr id="21" name="TextBox 20"/>
          <p:cNvSpPr txBox="1"/>
          <p:nvPr/>
        </p:nvSpPr>
        <p:spPr>
          <a:xfrm>
            <a:off x="800102" y="1028701"/>
            <a:ext cx="7710854" cy="646331"/>
          </a:xfrm>
          <a:prstGeom prst="rect">
            <a:avLst/>
          </a:prstGeom>
          <a:noFill/>
        </p:spPr>
        <p:txBody>
          <a:bodyPr wrap="square"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若公司仅派发现金红利，且全部自派，则无需通过中国结算办理，挂牌公司自行披露权益分派实施公告，通知主办券商向股转公司提交除息申请</a:t>
            </a:r>
            <a:endParaRPr lang="zh-CN" altLang="en-US"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31</a:t>
            </a:r>
            <a:endParaRPr lang="en-US" altLang="zh-CN" dirty="0"/>
          </a:p>
        </p:txBody>
      </p:sp>
      <p:grpSp>
        <p:nvGrpSpPr>
          <p:cNvPr id="3" name="组合 2"/>
          <p:cNvGrpSpPr/>
          <p:nvPr/>
        </p:nvGrpSpPr>
        <p:grpSpPr>
          <a:xfrm>
            <a:off x="840581" y="1697410"/>
            <a:ext cx="2357438" cy="3964842"/>
            <a:chOff x="840581" y="1873250"/>
            <a:chExt cx="2357438" cy="3425825"/>
          </a:xfrm>
        </p:grpSpPr>
        <p:pic>
          <p:nvPicPr>
            <p:cNvPr id="4" name="Picture 10" descr="shadow_1_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848519" y="4752975"/>
              <a:ext cx="2349500" cy="16827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Freeform 12"/>
            <p:cNvSpPr>
              <a:spLocks/>
            </p:cNvSpPr>
            <p:nvPr/>
          </p:nvSpPr>
          <p:spPr bwMode="gray">
            <a:xfrm>
              <a:off x="840581" y="1873250"/>
              <a:ext cx="2157413"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2676FF">
                    <a:lumMod val="60000"/>
                    <a:lumOff val="40000"/>
                  </a:srgbClr>
                </a:gs>
                <a:gs pos="100000">
                  <a:srgbClr val="2676FF"/>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2676FF">
                  <a:lumMod val="60000"/>
                  <a:lumOff val="40000"/>
                </a:srgbClr>
              </a:extrusionClr>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6" name="Freeform 13"/>
            <p:cNvSpPr>
              <a:spLocks/>
            </p:cNvSpPr>
            <p:nvPr/>
          </p:nvSpPr>
          <p:spPr bwMode="gray">
            <a:xfrm>
              <a:off x="853281" y="1879600"/>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7" name="Text Box 15"/>
            <p:cNvSpPr txBox="1">
              <a:spLocks noChangeArrowheads="1"/>
            </p:cNvSpPr>
            <p:nvPr/>
          </p:nvSpPr>
          <p:spPr bwMode="gray">
            <a:xfrm>
              <a:off x="847787" y="2928984"/>
              <a:ext cx="2133600" cy="21274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Font typeface="Wingdings" pitchFamily="2" charset="2"/>
                <a:buChar char="n"/>
                <a:defRPr/>
              </a:pPr>
              <a:r>
                <a:rPr lang="zh-CN" altLang="en-US" sz="1400" dirty="0" smtClean="0">
                  <a:solidFill>
                    <a:srgbClr val="FFFFFF"/>
                  </a:solidFill>
                  <a:latin typeface="微软雅黑" pitchFamily="34" charset="-122"/>
                  <a:ea typeface="微软雅黑" pitchFamily="34" charset="-122"/>
                </a:rPr>
                <a:t>送转股时，投资者根据送转股比例计算，产生</a:t>
              </a:r>
              <a:r>
                <a:rPr lang="zh-CN" altLang="en-US" sz="1400" b="1" dirty="0" smtClean="0">
                  <a:solidFill>
                    <a:srgbClr val="C00000"/>
                  </a:solidFill>
                  <a:latin typeface="微软雅黑" pitchFamily="34" charset="-122"/>
                  <a:ea typeface="微软雅黑" pitchFamily="34" charset="-122"/>
                </a:rPr>
                <a:t>不足</a:t>
              </a:r>
              <a:r>
                <a:rPr lang="en-US" altLang="zh-CN" sz="1400" b="1" dirty="0" smtClean="0">
                  <a:solidFill>
                    <a:srgbClr val="C00000"/>
                  </a:solidFill>
                  <a:latin typeface="微软雅黑" pitchFamily="34" charset="-122"/>
                  <a:ea typeface="微软雅黑" pitchFamily="34" charset="-122"/>
                </a:rPr>
                <a:t>1</a:t>
              </a:r>
              <a:r>
                <a:rPr lang="zh-CN" altLang="en-US" sz="1400" b="1" dirty="0" smtClean="0">
                  <a:solidFill>
                    <a:srgbClr val="C00000"/>
                  </a:solidFill>
                  <a:latin typeface="微软雅黑" pitchFamily="34" charset="-122"/>
                  <a:ea typeface="微软雅黑" pitchFamily="34" charset="-122"/>
                </a:rPr>
                <a:t>股</a:t>
              </a:r>
              <a:r>
                <a:rPr lang="zh-CN" altLang="en-US" sz="1400" dirty="0" smtClean="0">
                  <a:solidFill>
                    <a:srgbClr val="FFFFFF"/>
                  </a:solidFill>
                  <a:latin typeface="微软雅黑" pitchFamily="34" charset="-122"/>
                  <a:ea typeface="微软雅黑" pitchFamily="34" charset="-122"/>
                </a:rPr>
                <a:t>的股份称为</a:t>
              </a:r>
              <a:r>
                <a:rPr lang="zh-CN" altLang="en-US" sz="1400" b="1" dirty="0" smtClean="0">
                  <a:solidFill>
                    <a:srgbClr val="C00000"/>
                  </a:solidFill>
                  <a:latin typeface="微软雅黑" pitchFamily="34" charset="-122"/>
                  <a:ea typeface="微软雅黑" pitchFamily="34" charset="-122"/>
                </a:rPr>
                <a:t>零碎</a:t>
              </a:r>
              <a:r>
                <a:rPr lang="zh-CN" altLang="en-US" sz="1400" b="1" dirty="0" smtClean="0">
                  <a:solidFill>
                    <a:srgbClr val="C00000"/>
                  </a:solidFill>
                  <a:latin typeface="微软雅黑" pitchFamily="34" charset="-122"/>
                  <a:ea typeface="微软雅黑" pitchFamily="34" charset="-122"/>
                </a:rPr>
                <a:t>股</a:t>
              </a:r>
              <a:r>
                <a:rPr lang="zh-CN" altLang="en-US" sz="1400" b="1" dirty="0" smtClean="0">
                  <a:solidFill>
                    <a:schemeClr val="bg1"/>
                  </a:solidFill>
                  <a:latin typeface="微软雅黑" pitchFamily="34" charset="-122"/>
                  <a:ea typeface="微软雅黑" pitchFamily="34" charset="-122"/>
                </a:rPr>
                <a:t>。</a:t>
              </a:r>
              <a:endParaRPr lang="en-US" altLang="zh-CN" sz="1400" b="1" dirty="0" smtClean="0">
                <a:solidFill>
                  <a:schemeClr val="bg1"/>
                </a:solidFill>
                <a:latin typeface="微软雅黑" pitchFamily="34" charset="-122"/>
                <a:ea typeface="微软雅黑" pitchFamily="34" charset="-122"/>
              </a:endParaRPr>
            </a:p>
            <a:p>
              <a:pPr lvl="0">
                <a:buFont typeface="Wingdings" pitchFamily="2" charset="2"/>
                <a:buChar char="n"/>
                <a:defRPr/>
              </a:pPr>
              <a:r>
                <a:rPr lang="zh-CN" altLang="en-US" sz="1400" dirty="0" smtClean="0">
                  <a:solidFill>
                    <a:srgbClr val="FFFFFF"/>
                  </a:solidFill>
                  <a:latin typeface="微软雅黑" pitchFamily="34" charset="-122"/>
                  <a:ea typeface="微软雅黑" pitchFamily="34" charset="-122"/>
                </a:rPr>
                <a:t>发行人</a:t>
              </a:r>
              <a:r>
                <a:rPr lang="zh-CN" altLang="en-US" sz="1400" b="1" dirty="0" smtClean="0">
                  <a:solidFill>
                    <a:srgbClr val="C00000"/>
                  </a:solidFill>
                  <a:latin typeface="微软雅黑" pitchFamily="34" charset="-122"/>
                  <a:ea typeface="微软雅黑" pitchFamily="34" charset="-122"/>
                </a:rPr>
                <a:t>不可</a:t>
              </a:r>
              <a:r>
                <a:rPr lang="zh-CN" altLang="en-US" sz="1400" dirty="0" smtClean="0">
                  <a:solidFill>
                    <a:srgbClr val="FFFFFF"/>
                  </a:solidFill>
                  <a:latin typeface="微软雅黑" pitchFamily="34" charset="-122"/>
                  <a:ea typeface="微软雅黑" pitchFamily="34" charset="-122"/>
                </a:rPr>
                <a:t>在权益分派方案中</a:t>
              </a:r>
              <a:r>
                <a:rPr lang="zh-CN" altLang="en-US" sz="1400" b="1" dirty="0" smtClean="0">
                  <a:solidFill>
                    <a:srgbClr val="C00000"/>
                  </a:solidFill>
                  <a:latin typeface="微软雅黑" pitchFamily="34" charset="-122"/>
                  <a:ea typeface="微软雅黑" pitchFamily="34" charset="-122"/>
                </a:rPr>
                <a:t>确定零碎股处理方法</a:t>
              </a:r>
              <a:r>
                <a:rPr lang="zh-CN" altLang="en-US" sz="1400" dirty="0" smtClean="0">
                  <a:solidFill>
                    <a:srgbClr val="FFFFFF"/>
                  </a:solidFill>
                  <a:latin typeface="微软雅黑" pitchFamily="34" charset="-122"/>
                  <a:ea typeface="微软雅黑" pitchFamily="34" charset="-122"/>
                </a:rPr>
                <a:t>。</a:t>
              </a:r>
              <a:endParaRPr lang="en-US" altLang="zh-CN" sz="1400" dirty="0" smtClean="0">
                <a:solidFill>
                  <a:srgbClr val="FFFFFF"/>
                </a:solidFill>
                <a:latin typeface="微软雅黑" pitchFamily="34" charset="-122"/>
                <a:ea typeface="微软雅黑" pitchFamily="34" charset="-122"/>
              </a:endParaRPr>
            </a:p>
            <a:p>
              <a:pPr lvl="0">
                <a:buFont typeface="Wingdings" pitchFamily="2" charset="2"/>
                <a:buChar char="n"/>
                <a:defRPr/>
              </a:pPr>
              <a:r>
                <a:rPr lang="zh-CN" altLang="en-US" sz="1400" dirty="0" smtClean="0">
                  <a:solidFill>
                    <a:srgbClr val="FFFFFF"/>
                  </a:solidFill>
                  <a:latin typeface="微软雅黑" pitchFamily="34" charset="-122"/>
                  <a:ea typeface="微软雅黑" pitchFamily="34" charset="-122"/>
                </a:rPr>
                <a:t>本公司</a:t>
              </a:r>
              <a:r>
                <a:rPr lang="zh-CN" altLang="en-US" sz="1400" dirty="0" smtClean="0">
                  <a:solidFill>
                    <a:srgbClr val="FFFFFF"/>
                  </a:solidFill>
                  <a:latin typeface="微软雅黑" pitchFamily="34" charset="-122"/>
                  <a:ea typeface="微软雅黑" pitchFamily="34" charset="-122"/>
                </a:rPr>
                <a:t>会通过循环进位算法自动调整零碎股，达到投资者最小记账单位为</a:t>
              </a:r>
              <a:r>
                <a:rPr lang="en-US" altLang="zh-CN" sz="1400" dirty="0" smtClean="0">
                  <a:solidFill>
                    <a:srgbClr val="FFFFFF"/>
                  </a:solidFill>
                  <a:latin typeface="微软雅黑" pitchFamily="34" charset="-122"/>
                  <a:ea typeface="微软雅黑" pitchFamily="34" charset="-122"/>
                </a:rPr>
                <a:t>1</a:t>
              </a:r>
              <a:r>
                <a:rPr lang="zh-CN" altLang="en-US" sz="1400" dirty="0" smtClean="0">
                  <a:solidFill>
                    <a:srgbClr val="FFFFFF"/>
                  </a:solidFill>
                  <a:latin typeface="微软雅黑" pitchFamily="34" charset="-122"/>
                  <a:ea typeface="微软雅黑" pitchFamily="34" charset="-122"/>
                </a:rPr>
                <a:t>股</a:t>
              </a:r>
              <a:r>
                <a:rPr lang="zh-CN" altLang="en-US" sz="1400" dirty="0" smtClean="0">
                  <a:solidFill>
                    <a:srgbClr val="FFFFFF"/>
                  </a:solidFill>
                  <a:latin typeface="微软雅黑" pitchFamily="34" charset="-122"/>
                  <a:ea typeface="微软雅黑" pitchFamily="34" charset="-122"/>
                </a:rPr>
                <a:t>。</a:t>
              </a:r>
              <a:endParaRPr kumimoji="0" lang="en-US" altLang="zh-CN" sz="140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8" name="Text Box 17"/>
            <p:cNvSpPr txBox="1">
              <a:spLocks noChangeArrowheads="1"/>
            </p:cNvSpPr>
            <p:nvPr/>
          </p:nvSpPr>
          <p:spPr bwMode="gray">
            <a:xfrm>
              <a:off x="1026319" y="2546228"/>
              <a:ext cx="1749425" cy="338554"/>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6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零碎股如何处理？</a:t>
              </a:r>
              <a:endParaRPr kumimoji="0" lang="en-US" altLang="zh-CN" sz="16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Line 26"/>
            <p:cNvSpPr>
              <a:spLocks noChangeShapeType="1"/>
            </p:cNvSpPr>
            <p:nvPr/>
          </p:nvSpPr>
          <p:spPr bwMode="gray">
            <a:xfrm>
              <a:off x="956469" y="3246437"/>
              <a:ext cx="1916112"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xmlns="">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nvGrpSpPr>
          <p:cNvPr id="10" name="组合 9"/>
          <p:cNvGrpSpPr/>
          <p:nvPr/>
        </p:nvGrpSpPr>
        <p:grpSpPr>
          <a:xfrm>
            <a:off x="6147594" y="1648197"/>
            <a:ext cx="2205096" cy="4181111"/>
            <a:chOff x="6147594" y="1824037"/>
            <a:chExt cx="2205096" cy="3425825"/>
          </a:xfrm>
        </p:grpSpPr>
        <p:sp>
          <p:nvSpPr>
            <p:cNvPr id="11" name="Freeform 3"/>
            <p:cNvSpPr>
              <a:spLocks/>
            </p:cNvSpPr>
            <p:nvPr/>
          </p:nvSpPr>
          <p:spPr bwMode="gray">
            <a:xfrm>
              <a:off x="6147594" y="1824037"/>
              <a:ext cx="2157412"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F9F9F9"/>
                </a:gs>
                <a:gs pos="100000">
                  <a:srgbClr val="D7D7D7"/>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EAEAEA"/>
              </a:extrusionClr>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12" name="Freeform 4"/>
            <p:cNvSpPr>
              <a:spLocks/>
            </p:cNvSpPr>
            <p:nvPr/>
          </p:nvSpPr>
          <p:spPr bwMode="gray">
            <a:xfrm>
              <a:off x="6160294" y="1830387"/>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sp>
          <p:nvSpPr>
            <p:cNvPr id="13" name="Text Box 16"/>
            <p:cNvSpPr txBox="1">
              <a:spLocks noChangeArrowheads="1"/>
            </p:cNvSpPr>
            <p:nvPr/>
          </p:nvSpPr>
          <p:spPr bwMode="gray">
            <a:xfrm>
              <a:off x="6191554" y="3356708"/>
              <a:ext cx="2133600" cy="13312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50000"/>
                </a:spcBef>
                <a:defRPr/>
              </a:pPr>
              <a:r>
                <a:rPr lang="zh-CN" altLang="en-US" sz="1200" dirty="0" smtClean="0">
                  <a:latin typeface="Calibri" panose="020F0502020204030204" pitchFamily="34" charset="0"/>
                  <a:ea typeface="微软雅黑" panose="020B0503020204020204" pitchFamily="34" charset="-122"/>
                  <a:sym typeface="Calibri" panose="020F0502020204030204" pitchFamily="34" charset="0"/>
                </a:rPr>
                <a:t>限售股经权益分派产生的红股或转增的股份仍然为限售股，且</a:t>
              </a:r>
              <a:r>
                <a:rPr lang="zh-CN" altLang="en-US" sz="1200" b="1" dirty="0" smtClean="0">
                  <a:solidFill>
                    <a:srgbClr val="C00000"/>
                  </a:solidFill>
                  <a:latin typeface="Calibri" panose="020F0502020204030204" pitchFamily="34" charset="0"/>
                  <a:ea typeface="微软雅黑" panose="020B0503020204020204" pitchFamily="34" charset="-122"/>
                  <a:sym typeface="Calibri" panose="020F0502020204030204" pitchFamily="34" charset="0"/>
                </a:rPr>
                <a:t>股东所持流通股和限售股的比例也不发生改变</a:t>
              </a:r>
              <a:r>
                <a:rPr lang="zh-CN" altLang="en-US" sz="1200" dirty="0" smtClean="0">
                  <a:latin typeface="Calibri" panose="020F0502020204030204" pitchFamily="34" charset="0"/>
                  <a:ea typeface="微软雅黑" panose="020B0503020204020204" pitchFamily="34" charset="-122"/>
                  <a:sym typeface="Calibri" panose="020F0502020204030204" pitchFamily="34" charset="0"/>
                </a:rPr>
                <a:t>，股权益分派办理完成后</a:t>
              </a:r>
              <a:r>
                <a:rPr lang="zh-CN" altLang="en-US" sz="1200" b="1" dirty="0" smtClean="0">
                  <a:solidFill>
                    <a:srgbClr val="C00000"/>
                  </a:solidFill>
                  <a:latin typeface="Calibri" panose="020F0502020204030204" pitchFamily="34" charset="0"/>
                  <a:ea typeface="微软雅黑" panose="020B0503020204020204" pitchFamily="34" charset="-122"/>
                  <a:sym typeface="Calibri" panose="020F0502020204030204" pitchFamily="34" charset="0"/>
                </a:rPr>
                <a:t>无需</a:t>
              </a:r>
              <a:r>
                <a:rPr lang="zh-CN" altLang="en-US" sz="1200" dirty="0" smtClean="0">
                  <a:latin typeface="Calibri" panose="020F0502020204030204" pitchFamily="34" charset="0"/>
                  <a:ea typeface="微软雅黑" panose="020B0503020204020204" pitchFamily="34" charset="-122"/>
                  <a:sym typeface="Calibri" panose="020F0502020204030204" pitchFamily="34" charset="0"/>
                </a:rPr>
                <a:t>再向股转公司及中国结算申请股份限售登记业务</a:t>
              </a:r>
              <a:r>
                <a:rPr lang="zh-CN" altLang="en-US" sz="1200" dirty="0" smtClean="0">
                  <a:latin typeface="Calibri" panose="020F0502020204030204" pitchFamily="34" charset="0"/>
                  <a:ea typeface="微软雅黑" panose="020B0503020204020204" pitchFamily="34" charset="-122"/>
                  <a:sym typeface="Calibri" panose="020F0502020204030204" pitchFamily="34" charset="0"/>
                </a:rPr>
                <a:t>。</a:t>
              </a:r>
              <a:endParaRPr lang="en-US" altLang="zh-CN" sz="1200" dirty="0">
                <a:solidFill>
                  <a:srgbClr val="4D4D4D"/>
                </a:solidFill>
                <a:latin typeface="微软雅黑" pitchFamily="34" charset="-122"/>
                <a:ea typeface="微软雅黑" pitchFamily="34" charset="-122"/>
              </a:endParaRPr>
            </a:p>
          </p:txBody>
        </p:sp>
        <p:sp>
          <p:nvSpPr>
            <p:cNvPr id="14" name="Text Box 36"/>
            <p:cNvSpPr txBox="1">
              <a:spLocks noChangeArrowheads="1"/>
            </p:cNvSpPr>
            <p:nvPr/>
          </p:nvSpPr>
          <p:spPr bwMode="gray">
            <a:xfrm>
              <a:off x="6224952" y="2364886"/>
              <a:ext cx="2127738" cy="1077218"/>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1600" b="1" dirty="0" smtClean="0">
                  <a:solidFill>
                    <a:srgbClr val="333333"/>
                  </a:solidFill>
                  <a:latin typeface="微软雅黑" pitchFamily="34" charset="-122"/>
                  <a:ea typeface="微软雅黑" pitchFamily="34" charset="-122"/>
                </a:rPr>
                <a:t>权益分派业务办理完成后</a:t>
              </a:r>
              <a:r>
                <a:rPr lang="zh-CN" altLang="en-US" sz="1600" b="1" dirty="0" smtClean="0">
                  <a:solidFill>
                    <a:srgbClr val="333333"/>
                  </a:solidFill>
                  <a:latin typeface="微软雅黑" pitchFamily="34" charset="-122"/>
                  <a:ea typeface="微软雅黑" pitchFamily="34" charset="-122"/>
                </a:rPr>
                <a:t>，还</a:t>
              </a:r>
              <a:r>
                <a:rPr lang="zh-CN" altLang="en-US" sz="1600" b="1" dirty="0" smtClean="0">
                  <a:solidFill>
                    <a:srgbClr val="333333"/>
                  </a:solidFill>
                  <a:latin typeface="微软雅黑" pitchFamily="34" charset="-122"/>
                  <a:ea typeface="微软雅黑" pitchFamily="34" charset="-122"/>
                </a:rPr>
                <a:t>需对红股或转增的股份申请限售登记吗？</a:t>
              </a:r>
            </a:p>
          </p:txBody>
        </p:sp>
        <p:sp>
          <p:nvSpPr>
            <p:cNvPr id="15" name="Line 38"/>
            <p:cNvSpPr>
              <a:spLocks noChangeShapeType="1"/>
            </p:cNvSpPr>
            <p:nvPr/>
          </p:nvSpPr>
          <p:spPr bwMode="gray">
            <a:xfrm>
              <a:off x="6279356" y="3211512"/>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xmlns="">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itchFamily="34" charset="-122"/>
                <a:ea typeface="微软雅黑" pitchFamily="34" charset="-122"/>
              </a:endParaRPr>
            </a:p>
          </p:txBody>
        </p:sp>
      </p:grpSp>
      <p:grpSp>
        <p:nvGrpSpPr>
          <p:cNvPr id="16" name="组合 15"/>
          <p:cNvGrpSpPr/>
          <p:nvPr/>
        </p:nvGrpSpPr>
        <p:grpSpPr>
          <a:xfrm>
            <a:off x="3490544" y="1648196"/>
            <a:ext cx="2169687" cy="4031998"/>
            <a:chOff x="3490544" y="1824037"/>
            <a:chExt cx="2169687" cy="3425825"/>
          </a:xfrm>
        </p:grpSpPr>
        <p:sp>
          <p:nvSpPr>
            <p:cNvPr id="17" name="Freeform 7"/>
            <p:cNvSpPr>
              <a:spLocks/>
            </p:cNvSpPr>
            <p:nvPr/>
          </p:nvSpPr>
          <p:spPr bwMode="gray">
            <a:xfrm>
              <a:off x="3502819" y="1824037"/>
              <a:ext cx="2157412" cy="3425825"/>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2676FF">
                    <a:lumMod val="20000"/>
                    <a:lumOff val="80000"/>
                  </a:srgbClr>
                </a:gs>
                <a:gs pos="100000">
                  <a:srgbClr val="2676FF">
                    <a:lumMod val="60000"/>
                    <a:lumOff val="40000"/>
                  </a:srgb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2676FF">
                  <a:lumMod val="20000"/>
                  <a:lumOff val="80000"/>
                </a:srgbClr>
              </a:extrusionClr>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flatTx/>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8" name="Freeform 8"/>
            <p:cNvSpPr>
              <a:spLocks/>
            </p:cNvSpPr>
            <p:nvPr/>
          </p:nvSpPr>
          <p:spPr bwMode="gray">
            <a:xfrm>
              <a:off x="3515519" y="1830387"/>
              <a:ext cx="2139950" cy="598488"/>
            </a:xfrm>
            <a:custGeom>
              <a:avLst/>
              <a:gdLst>
                <a:gd name="T0" fmla="*/ 0 w 1348"/>
                <a:gd name="T1" fmla="*/ 183 h 341"/>
                <a:gd name="T2" fmla="*/ 309 w 1348"/>
                <a:gd name="T3" fmla="*/ 340 h 341"/>
                <a:gd name="T4" fmla="*/ 670 w 1348"/>
                <a:gd name="T5" fmla="*/ 225 h 341"/>
                <a:gd name="T6" fmla="*/ 1042 w 1348"/>
                <a:gd name="T7" fmla="*/ 9 h 341"/>
                <a:gd name="T8" fmla="*/ 1348 w 1348"/>
                <a:gd name="T9" fmla="*/ 165 h 341"/>
              </a:gdLst>
              <a:ahLst/>
              <a:cxnLst>
                <a:cxn ang="0">
                  <a:pos x="T0" y="T1"/>
                </a:cxn>
                <a:cxn ang="0">
                  <a:pos x="T2" y="T3"/>
                </a:cxn>
                <a:cxn ang="0">
                  <a:pos x="T4" y="T5"/>
                </a:cxn>
                <a:cxn ang="0">
                  <a:pos x="T6" y="T7"/>
                </a:cxn>
                <a:cxn ang="0">
                  <a:pos x="T8" y="T9"/>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9" name="Text Box 27"/>
            <p:cNvSpPr txBox="1">
              <a:spLocks noChangeArrowheads="1"/>
            </p:cNvSpPr>
            <p:nvPr/>
          </p:nvSpPr>
          <p:spPr bwMode="gray">
            <a:xfrm>
              <a:off x="3490544" y="2420083"/>
              <a:ext cx="2136531" cy="830997"/>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600" b="1" i="0" u="none" strike="noStrike" kern="120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mn-cs"/>
                </a:rPr>
                <a:t>股份存在质押和司法冻结办理权益分派有何需要注意的地方？</a:t>
              </a:r>
              <a:endParaRPr kumimoji="0" lang="en-US" altLang="zh-CN" sz="1600" b="1"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20" name="Line 35"/>
            <p:cNvSpPr>
              <a:spLocks noChangeShapeType="1"/>
            </p:cNvSpPr>
            <p:nvPr/>
          </p:nvSpPr>
          <p:spPr bwMode="gray">
            <a:xfrm>
              <a:off x="3590131" y="3214687"/>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a:extLst>
              <a:ext uri="{909E8E84-426E-40DD-AFC4-6F175D3DCCD1}">
                <a14:hiddenFill xmlns:a14="http://schemas.microsoft.com/office/drawing/2010/main" xmlns="">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21" name="Rectangle 39"/>
            <p:cNvSpPr>
              <a:spLocks noChangeArrowheads="1"/>
            </p:cNvSpPr>
            <p:nvPr/>
          </p:nvSpPr>
          <p:spPr bwMode="gray">
            <a:xfrm>
              <a:off x="3570227" y="3192296"/>
              <a:ext cx="1998662" cy="16474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alpha val="50000"/>
                      </a:schemeClr>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buFont typeface="Wingdings" pitchFamily="2" charset="2"/>
                <a:buChar char="n"/>
                <a:defRPr/>
              </a:pPr>
              <a:r>
                <a:rPr lang="zh-CN" altLang="en-US" sz="1200" dirty="0" smtClean="0">
                  <a:solidFill>
                    <a:srgbClr val="4D4D4D"/>
                  </a:solidFill>
                  <a:latin typeface="微软雅黑" pitchFamily="34" charset="-122"/>
                  <a:ea typeface="微软雅黑" pitchFamily="34" charset="-122"/>
                </a:rPr>
                <a:t>若股东所持股份存在质押，则该部分</a:t>
              </a:r>
              <a:r>
                <a:rPr lang="zh-CN" altLang="en-US" sz="1200" dirty="0" smtClean="0">
                  <a:solidFill>
                    <a:srgbClr val="4D4D4D"/>
                  </a:solidFill>
                  <a:latin typeface="微软雅黑" pitchFamily="34" charset="-122"/>
                  <a:ea typeface="微软雅黑" pitchFamily="34" charset="-122"/>
                </a:rPr>
                <a:t>的</a:t>
              </a:r>
              <a:r>
                <a:rPr lang="zh-CN" altLang="en-US" sz="1200" b="1" dirty="0" smtClean="0">
                  <a:solidFill>
                    <a:srgbClr val="C00000"/>
                  </a:solidFill>
                  <a:latin typeface="微软雅黑" pitchFamily="34" charset="-122"/>
                  <a:ea typeface="微软雅黑" pitchFamily="34" charset="-122"/>
                </a:rPr>
                <a:t>红股和现金红利自动冻结</a:t>
              </a:r>
              <a:r>
                <a:rPr lang="zh-CN" altLang="en-US" sz="1200" dirty="0" smtClean="0">
                  <a:solidFill>
                    <a:srgbClr val="4D4D4D"/>
                  </a:solidFill>
                  <a:latin typeface="微软雅黑" pitchFamily="34" charset="-122"/>
                  <a:ea typeface="微软雅黑" pitchFamily="34" charset="-122"/>
                </a:rPr>
                <a:t>，暂</a:t>
              </a:r>
              <a:r>
                <a:rPr lang="zh-CN" altLang="en-US" sz="1200" dirty="0" smtClean="0">
                  <a:solidFill>
                    <a:srgbClr val="4D4D4D"/>
                  </a:solidFill>
                  <a:latin typeface="微软雅黑" pitchFamily="34" charset="-122"/>
                  <a:ea typeface="微软雅黑" pitchFamily="34" charset="-122"/>
                </a:rPr>
                <a:t>不派发。质权人可以申请</a:t>
              </a:r>
              <a:r>
                <a:rPr lang="zh-CN" altLang="en-US" sz="1200" b="1" dirty="0" smtClean="0">
                  <a:solidFill>
                    <a:srgbClr val="C00000"/>
                  </a:solidFill>
                  <a:latin typeface="微软雅黑" pitchFamily="34" charset="-122"/>
                  <a:ea typeface="微软雅黑" pitchFamily="34" charset="-122"/>
                </a:rPr>
                <a:t>解除现金红利的质押</a:t>
              </a:r>
              <a:r>
                <a:rPr lang="zh-CN" altLang="en-US" sz="1200" dirty="0" smtClean="0">
                  <a:solidFill>
                    <a:srgbClr val="4D4D4D"/>
                  </a:solidFill>
                  <a:latin typeface="微软雅黑" pitchFamily="34" charset="-122"/>
                  <a:ea typeface="微软雅黑" pitchFamily="34" charset="-122"/>
                </a:rPr>
                <a:t>（部分解除质押）</a:t>
              </a:r>
              <a:r>
                <a:rPr lang="zh-CN" altLang="en-US" sz="1200" dirty="0" smtClean="0">
                  <a:solidFill>
                    <a:srgbClr val="4D4D4D"/>
                  </a:solidFill>
                  <a:latin typeface="微软雅黑" pitchFamily="34" charset="-122"/>
                  <a:ea typeface="微软雅黑" pitchFamily="34" charset="-122"/>
                </a:rPr>
                <a:t>。</a:t>
              </a:r>
              <a:endParaRPr lang="en-US" altLang="zh-CN" sz="1200" dirty="0" smtClean="0">
                <a:solidFill>
                  <a:srgbClr val="4D4D4D"/>
                </a:solidFill>
                <a:latin typeface="微软雅黑" pitchFamily="34" charset="-122"/>
                <a:ea typeface="微软雅黑" pitchFamily="34" charset="-122"/>
              </a:endParaRPr>
            </a:p>
            <a:p>
              <a:pPr algn="just">
                <a:buFont typeface="Wingdings" pitchFamily="2" charset="2"/>
                <a:buChar char="n"/>
                <a:defRPr/>
              </a:pPr>
              <a:r>
                <a:rPr lang="zh-CN" altLang="en-US" sz="1200" dirty="0" smtClean="0">
                  <a:solidFill>
                    <a:srgbClr val="4D4D4D"/>
                  </a:solidFill>
                  <a:latin typeface="微软雅黑" pitchFamily="34" charset="-122"/>
                  <a:ea typeface="微软雅黑" pitchFamily="34" charset="-122"/>
                </a:rPr>
                <a:t> 若股东所持股份存在</a:t>
              </a:r>
              <a:r>
                <a:rPr lang="zh-CN" altLang="en-US" sz="1200" b="1" dirty="0" smtClean="0">
                  <a:solidFill>
                    <a:srgbClr val="C00000"/>
                  </a:solidFill>
                  <a:latin typeface="微软雅黑" pitchFamily="34" charset="-122"/>
                  <a:ea typeface="微软雅黑" pitchFamily="34" charset="-122"/>
                </a:rPr>
                <a:t>司法冻结</a:t>
              </a:r>
              <a:r>
                <a:rPr lang="zh-CN" altLang="en-US" sz="1200" dirty="0" smtClean="0">
                  <a:solidFill>
                    <a:srgbClr val="4D4D4D"/>
                  </a:solidFill>
                  <a:latin typeface="微软雅黑" pitchFamily="34" charset="-122"/>
                  <a:ea typeface="微软雅黑" pitchFamily="34" charset="-122"/>
                </a:rPr>
                <a:t>，则按照司法机关办理冻结时选择的情况处理</a:t>
              </a:r>
              <a:r>
                <a:rPr lang="zh-CN" altLang="en-US" sz="1200" dirty="0" smtClean="0">
                  <a:solidFill>
                    <a:srgbClr val="4D4D4D"/>
                  </a:solidFill>
                  <a:latin typeface="微软雅黑" pitchFamily="34" charset="-122"/>
                  <a:ea typeface="微软雅黑" pitchFamily="34" charset="-122"/>
                </a:rPr>
                <a:t>。</a:t>
              </a:r>
              <a:endParaRPr lang="en-US" altLang="zh-CN" sz="1200" dirty="0" smtClean="0">
                <a:solidFill>
                  <a:srgbClr val="4D4D4D"/>
                </a:solidFill>
                <a:latin typeface="微软雅黑" pitchFamily="34" charset="-122"/>
                <a:ea typeface="微软雅黑" pitchFamily="34" charset="-122"/>
              </a:endParaRPr>
            </a:p>
          </p:txBody>
        </p:sp>
      </p:grpSp>
      <p:grpSp>
        <p:nvGrpSpPr>
          <p:cNvPr id="22" name="组合 21"/>
          <p:cNvGrpSpPr/>
          <p:nvPr/>
        </p:nvGrpSpPr>
        <p:grpSpPr>
          <a:xfrm>
            <a:off x="971038" y="1446109"/>
            <a:ext cx="737099" cy="808185"/>
            <a:chOff x="971038" y="1621949"/>
            <a:chExt cx="737099" cy="808185"/>
          </a:xfrm>
        </p:grpSpPr>
        <p:pic>
          <p:nvPicPr>
            <p:cNvPr id="23" name="Picture 24" descr="Picture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1107778" y="1621949"/>
              <a:ext cx="569248" cy="268636"/>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WordArt 25"/>
            <p:cNvSpPr>
              <a:spLocks noChangeArrowheads="1" noChangeShapeType="1" noTextEdit="1"/>
            </p:cNvSpPr>
            <p:nvPr/>
          </p:nvSpPr>
          <p:spPr bwMode="gray">
            <a:xfrm>
              <a:off x="1127919" y="1801812"/>
              <a:ext cx="520700" cy="420688"/>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numCol="1" fromWordArt="1">
              <a:prstTxWarp prst="textPlain">
                <a:avLst>
                  <a:gd name="adj" fmla="val 50000"/>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1" u="none" strike="noStrike" kern="10" cap="none" spc="0" normalizeH="0" baseline="0" noProof="0" dirty="0">
                  <a:ln>
                    <a:noFill/>
                  </a:ln>
                  <a:solidFill>
                    <a:srgbClr val="FCFCFC">
                      <a:alpha val="80000"/>
                    </a:srgbClr>
                  </a:solidFill>
                  <a:effectLst/>
                  <a:uLnTx/>
                  <a:uFillTx/>
                  <a:latin typeface="微软雅黑" pitchFamily="34" charset="-122"/>
                  <a:ea typeface="微软雅黑" pitchFamily="34" charset="-122"/>
                  <a:cs typeface="+mn-cs"/>
                </a:rPr>
                <a:t>01</a:t>
              </a:r>
              <a:endParaRPr kumimoji="0" lang="zh-CN" altLang="en-US" sz="3600" b="0" i="1" u="none" strike="noStrike" kern="10" cap="none" spc="0" normalizeH="0" baseline="0" noProof="0" dirty="0">
                <a:ln>
                  <a:noFill/>
                </a:ln>
                <a:solidFill>
                  <a:srgbClr val="FCFCFC">
                    <a:alpha val="80000"/>
                  </a:srgbClr>
                </a:solidFill>
                <a:effectLst/>
                <a:uLnTx/>
                <a:uFillTx/>
                <a:latin typeface="微软雅黑" pitchFamily="34" charset="-122"/>
                <a:ea typeface="微软雅黑" pitchFamily="34" charset="-122"/>
                <a:cs typeface="+mn-cs"/>
              </a:endParaRPr>
            </a:p>
          </p:txBody>
        </p:sp>
        <p:grpSp>
          <p:nvGrpSpPr>
            <p:cNvPr id="25" name="组合 24"/>
            <p:cNvGrpSpPr/>
            <p:nvPr/>
          </p:nvGrpSpPr>
          <p:grpSpPr>
            <a:xfrm>
              <a:off x="971038" y="1640116"/>
              <a:ext cx="737099" cy="790023"/>
              <a:chOff x="1668240" y="659196"/>
              <a:chExt cx="1459921" cy="1564738"/>
            </a:xfrm>
          </p:grpSpPr>
          <p:sp>
            <p:nvSpPr>
              <p:cNvPr id="26" name="椭圆 25"/>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7"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gs>
                </a:gsLst>
                <a:path path="shape">
                  <a:fillToRect l="50000" t="50000" r="50000" b="50000"/>
                </a:path>
              </a:gradFill>
              <a:ln w="9525">
                <a:solidFill>
                  <a:srgbClr val="2676FF"/>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28"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grpSp>
        <p:nvGrpSpPr>
          <p:cNvPr id="29" name="组合 28"/>
          <p:cNvGrpSpPr/>
          <p:nvPr/>
        </p:nvGrpSpPr>
        <p:grpSpPr>
          <a:xfrm>
            <a:off x="3678876" y="1391704"/>
            <a:ext cx="737099" cy="790020"/>
            <a:chOff x="1668240" y="659196"/>
            <a:chExt cx="1459921" cy="1564738"/>
          </a:xfrm>
        </p:grpSpPr>
        <p:sp>
          <p:nvSpPr>
            <p:cNvPr id="30" name="椭圆 29"/>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1" name="Oval 19"/>
            <p:cNvSpPr>
              <a:spLocks noChangeArrowheads="1"/>
            </p:cNvSpPr>
            <p:nvPr/>
          </p:nvSpPr>
          <p:spPr bwMode="auto">
            <a:xfrm>
              <a:off x="1668240" y="659196"/>
              <a:ext cx="1459921" cy="1460252"/>
            </a:xfrm>
            <a:prstGeom prst="ellipse">
              <a:avLst/>
            </a:prstGeom>
            <a:gradFill rotWithShape="1">
              <a:gsLst>
                <a:gs pos="0">
                  <a:srgbClr val="2676FF">
                    <a:lumMod val="40000"/>
                    <a:lumOff val="60000"/>
                  </a:srgbClr>
                </a:gs>
                <a:gs pos="100000">
                  <a:srgbClr val="2676FF">
                    <a:lumMod val="60000"/>
                    <a:lumOff val="40000"/>
                  </a:srgbClr>
                </a:gs>
              </a:gsLst>
              <a:path path="shape">
                <a:fillToRect l="50000" t="50000" r="50000" b="50000"/>
              </a:path>
            </a:gradFill>
            <a:ln w="9525">
              <a:solidFill>
                <a:srgbClr val="2676FF">
                  <a:lumMod val="60000"/>
                  <a:lumOff val="40000"/>
                </a:srgbClr>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32"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3" name="组合 32"/>
          <p:cNvGrpSpPr/>
          <p:nvPr/>
        </p:nvGrpSpPr>
        <p:grpSpPr>
          <a:xfrm>
            <a:off x="6271164" y="1395466"/>
            <a:ext cx="737099" cy="790020"/>
            <a:chOff x="1668240" y="659196"/>
            <a:chExt cx="1459921" cy="1564738"/>
          </a:xfrm>
        </p:grpSpPr>
        <p:sp>
          <p:nvSpPr>
            <p:cNvPr id="34" name="椭圆 33"/>
            <p:cNvSpPr/>
            <p:nvPr/>
          </p:nvSpPr>
          <p:spPr>
            <a:xfrm>
              <a:off x="1770536" y="1988840"/>
              <a:ext cx="1255328" cy="235094"/>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5" name="Oval 19"/>
            <p:cNvSpPr>
              <a:spLocks noChangeArrowheads="1"/>
            </p:cNvSpPr>
            <p:nvPr/>
          </p:nvSpPr>
          <p:spPr bwMode="auto">
            <a:xfrm>
              <a:off x="1668240" y="659196"/>
              <a:ext cx="1459921" cy="1460252"/>
            </a:xfrm>
            <a:prstGeom prst="ellipse">
              <a:avLst/>
            </a:prstGeom>
            <a:gradFill rotWithShape="1">
              <a:gsLst>
                <a:gs pos="0">
                  <a:srgbClr val="F9F9F9"/>
                </a:gs>
                <a:gs pos="100000">
                  <a:srgbClr val="C0C0C0"/>
                </a:gs>
              </a:gsLst>
              <a:path path="shape">
                <a:fillToRect l="50000" t="50000" r="50000" b="50000"/>
              </a:path>
            </a:gradFill>
            <a:ln w="9525">
              <a:solidFill>
                <a:srgbClr val="ADADAD"/>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rPr>
                <a:t>3</a:t>
              </a: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6" name="未知"/>
            <p:cNvSpPr>
              <a:spLocks/>
            </p:cNvSpPr>
            <p:nvPr/>
          </p:nvSpPr>
          <p:spPr bwMode="auto">
            <a:xfrm>
              <a:off x="1835696" y="692696"/>
              <a:ext cx="1126529" cy="5496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7" name="矩形 36">
            <a:extLst>
              <a:ext uri="{FF2B5EF4-FFF2-40B4-BE49-F238E27FC236}">
                <a16:creationId xmlns=""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（三）几个需要注意的问题</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32</a:t>
            </a:r>
            <a:endParaRPr lang="en-US" altLang="zh-CN" dirty="0"/>
          </a:p>
        </p:txBody>
      </p:sp>
      <p:sp>
        <p:nvSpPr>
          <p:cNvPr id="3" name="矩形 2">
            <a:extLst>
              <a:ext uri="{FF2B5EF4-FFF2-40B4-BE49-F238E27FC236}">
                <a16:creationId xmlns="" xmlns:a16="http://schemas.microsoft.com/office/drawing/2014/main" id="{099CB46B-C3E5-4B88-B384-51FAF17B8336}"/>
              </a:ext>
            </a:extLst>
          </p:cNvPr>
          <p:cNvSpPr/>
          <p:nvPr/>
        </p:nvSpPr>
        <p:spPr>
          <a:xfrm>
            <a:off x="474785" y="114275"/>
            <a:ext cx="5347517" cy="523220"/>
          </a:xfrm>
          <a:prstGeom prst="rect">
            <a:avLst/>
          </a:prstGeom>
        </p:spPr>
        <p:txBody>
          <a:bodyPr wrap="square">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（四）收费标准</a:t>
            </a:r>
            <a:endParaRPr lang="en-GB" altLang="en-GB" sz="28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630863" y="1702921"/>
            <a:ext cx="3666752" cy="995586"/>
            <a:chOff x="3776606" y="2004244"/>
            <a:chExt cx="2108755" cy="995586"/>
          </a:xfrm>
        </p:grpSpPr>
        <p:sp>
          <p:nvSpPr>
            <p:cNvPr id="5" name="文本框 67"/>
            <p:cNvSpPr txBox="1"/>
            <p:nvPr/>
          </p:nvSpPr>
          <p:spPr>
            <a:xfrm>
              <a:off x="3776606" y="2004244"/>
              <a:ext cx="2108755" cy="461665"/>
            </a:xfrm>
            <a:prstGeom prst="rect">
              <a:avLst/>
            </a:prstGeom>
            <a:noFill/>
          </p:spPr>
          <p:txBody>
            <a:bodyPr wrap="square" rtlCol="0">
              <a:spAutoFit/>
            </a:bodyPr>
            <a:lstStyle/>
            <a:p>
              <a:r>
                <a:rPr lang="zh-CN" altLang="en-US" sz="2400" b="1" dirty="0" smtClean="0">
                  <a:gradFill flip="none" rotWithShape="1">
                    <a:gsLst>
                      <a:gs pos="0">
                        <a:schemeClr val="accent2"/>
                      </a:gs>
                      <a:gs pos="100000">
                        <a:schemeClr val="accent1"/>
                      </a:gs>
                    </a:gsLst>
                    <a:lin ang="5400000" scaled="1"/>
                    <a:tileRect/>
                  </a:gradFill>
                  <a:latin typeface="微软雅黑" pitchFamily="34" charset="-122"/>
                  <a:ea typeface="微软雅黑" pitchFamily="34" charset="-122"/>
                </a:rPr>
                <a:t>收费标准</a:t>
              </a:r>
              <a:endParaRPr lang="zh-CN" altLang="en-US" sz="2400" b="1" dirty="0">
                <a:gradFill flip="none" rotWithShape="1">
                  <a:gsLst>
                    <a:gs pos="0">
                      <a:schemeClr val="accent2"/>
                    </a:gs>
                    <a:gs pos="100000">
                      <a:schemeClr val="accent1"/>
                    </a:gs>
                  </a:gsLst>
                  <a:lin ang="5400000" scaled="1"/>
                  <a:tileRect/>
                </a:gradFill>
                <a:latin typeface="微软雅黑" pitchFamily="34" charset="-122"/>
                <a:ea typeface="微软雅黑" pitchFamily="34" charset="-122"/>
              </a:endParaRPr>
            </a:p>
          </p:txBody>
        </p:sp>
        <p:sp>
          <p:nvSpPr>
            <p:cNvPr id="6" name="文本框 68"/>
            <p:cNvSpPr txBox="1"/>
            <p:nvPr/>
          </p:nvSpPr>
          <p:spPr>
            <a:xfrm>
              <a:off x="3795203" y="2476610"/>
              <a:ext cx="2011394" cy="523220"/>
            </a:xfrm>
            <a:prstGeom prst="rect">
              <a:avLst/>
            </a:prstGeom>
            <a:noFill/>
          </p:spPr>
          <p:txBody>
            <a:bodyPr wrap="square" rtlCol="0">
              <a:spAutoFit/>
            </a:bodyPr>
            <a:lstStyle/>
            <a:p>
              <a:pPr algn="just"/>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按红股及公积金转增股本面值与红利（股息）总额的</a:t>
              </a:r>
              <a:r>
                <a:rPr lang="zh-CN" altLang="en-US" sz="1400" b="1" dirty="0" smtClean="0">
                  <a:solidFill>
                    <a:srgbClr val="C00000"/>
                  </a:solidFill>
                  <a:latin typeface="微软雅黑" panose="020B0503020204020204" pitchFamily="34" charset="-122"/>
                  <a:ea typeface="微软雅黑" panose="020B0503020204020204" pitchFamily="34" charset="-122"/>
                </a:rPr>
                <a:t>万分之一</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收取。</a:t>
              </a:r>
              <a:endParaRPr lang="zh-CN" altLang="en-US" sz="1400" b="1"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630865" y="3490217"/>
            <a:ext cx="4071197" cy="1246196"/>
            <a:chOff x="3776606" y="2004244"/>
            <a:chExt cx="2358316" cy="1246196"/>
          </a:xfrm>
        </p:grpSpPr>
        <p:sp>
          <p:nvSpPr>
            <p:cNvPr id="8" name="文本框 73"/>
            <p:cNvSpPr txBox="1"/>
            <p:nvPr/>
          </p:nvSpPr>
          <p:spPr>
            <a:xfrm>
              <a:off x="3776606" y="2004244"/>
              <a:ext cx="2108755" cy="461665"/>
            </a:xfrm>
            <a:prstGeom prst="rect">
              <a:avLst/>
            </a:prstGeom>
            <a:noFill/>
          </p:spPr>
          <p:txBody>
            <a:bodyPr wrap="square" rtlCol="0">
              <a:spAutoFit/>
            </a:bodyPr>
            <a:lstStyle/>
            <a:p>
              <a:r>
                <a:rPr lang="zh-CN" altLang="en-US" sz="2400" b="1" dirty="0" smtClean="0">
                  <a:gradFill flip="none" rotWithShape="1">
                    <a:gsLst>
                      <a:gs pos="0">
                        <a:schemeClr val="accent2"/>
                      </a:gs>
                      <a:gs pos="100000">
                        <a:schemeClr val="accent1"/>
                      </a:gs>
                    </a:gsLst>
                    <a:lin ang="5400000" scaled="1"/>
                    <a:tileRect/>
                  </a:gradFill>
                  <a:latin typeface="微软雅黑" pitchFamily="34" charset="-122"/>
                  <a:ea typeface="微软雅黑" pitchFamily="34" charset="-122"/>
                </a:rPr>
                <a:t>举个例子</a:t>
              </a:r>
              <a:endParaRPr lang="zh-CN" altLang="en-US" sz="2400" b="1" dirty="0">
                <a:gradFill flip="none" rotWithShape="1">
                  <a:gsLst>
                    <a:gs pos="0">
                      <a:schemeClr val="accent2"/>
                    </a:gs>
                    <a:gs pos="100000">
                      <a:schemeClr val="accent1"/>
                    </a:gs>
                  </a:gsLst>
                  <a:lin ang="5400000" scaled="1"/>
                  <a:tileRect/>
                </a:gradFill>
                <a:latin typeface="微软雅黑" pitchFamily="34" charset="-122"/>
                <a:ea typeface="微软雅黑" pitchFamily="34" charset="-122"/>
              </a:endParaRPr>
            </a:p>
          </p:txBody>
        </p:sp>
        <p:sp>
          <p:nvSpPr>
            <p:cNvPr id="9" name="文本框 74"/>
            <p:cNvSpPr txBox="1"/>
            <p:nvPr/>
          </p:nvSpPr>
          <p:spPr>
            <a:xfrm>
              <a:off x="3779960" y="2511776"/>
              <a:ext cx="2354962" cy="738664"/>
            </a:xfrm>
            <a:prstGeom prst="rect">
              <a:avLst/>
            </a:prstGeom>
            <a:noFill/>
          </p:spPr>
          <p:txBody>
            <a:bodyPr wrap="square" rtlCol="0">
              <a:spAutoFit/>
            </a:bodyPr>
            <a:lstStyle/>
            <a:p>
              <a:pPr algn="just"/>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派发现金红利</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100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万元，送红股</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200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万股，资本公积转增</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300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万股，则需支付手续费</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100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+200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+300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万）*</a:t>
              </a:r>
              <a:r>
                <a:rPr lang="en-US" altLang="zh-CN" sz="1400" b="1" dirty="0" smtClean="0">
                  <a:solidFill>
                    <a:prstClr val="black">
                      <a:lumMod val="50000"/>
                      <a:lumOff val="50000"/>
                    </a:prstClr>
                  </a:solidFill>
                  <a:latin typeface="微软雅黑" panose="020B0503020204020204" pitchFamily="34" charset="-122"/>
                  <a:ea typeface="微软雅黑" panose="020B0503020204020204" pitchFamily="34" charset="-122"/>
                </a:rPr>
                <a:t>0.01%=600</a:t>
              </a:r>
              <a:r>
                <a:rPr lang="zh-CN" altLang="en-US" sz="1400" b="1" dirty="0" smtClean="0">
                  <a:solidFill>
                    <a:prstClr val="black">
                      <a:lumMod val="50000"/>
                      <a:lumOff val="50000"/>
                    </a:prstClr>
                  </a:solidFill>
                  <a:latin typeface="微软雅黑" panose="020B0503020204020204" pitchFamily="34" charset="-122"/>
                  <a:ea typeface="微软雅黑" panose="020B0503020204020204" pitchFamily="34" charset="-122"/>
                </a:rPr>
                <a:t>元。</a:t>
              </a:r>
              <a:endParaRPr lang="zh-CN" altLang="en-US" sz="1400" b="1"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037862" y="3483330"/>
            <a:ext cx="1132466" cy="1132466"/>
            <a:chOff x="7172560" y="3764683"/>
            <a:chExt cx="1132466" cy="1132466"/>
          </a:xfrm>
        </p:grpSpPr>
        <p:grpSp>
          <p:nvGrpSpPr>
            <p:cNvPr id="11" name="组合 57"/>
            <p:cNvGrpSpPr/>
            <p:nvPr/>
          </p:nvGrpSpPr>
          <p:grpSpPr>
            <a:xfrm>
              <a:off x="7172560" y="3764683"/>
              <a:ext cx="1132466" cy="1132466"/>
              <a:chOff x="3798110" y="2832909"/>
              <a:chExt cx="1166781" cy="1166781"/>
            </a:xfrm>
          </p:grpSpPr>
          <p:sp>
            <p:nvSpPr>
              <p:cNvPr id="17" name="椭圆 1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3931196" y="2965995"/>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75"/>
            <p:cNvGrpSpPr/>
            <p:nvPr/>
          </p:nvGrpSpPr>
          <p:grpSpPr>
            <a:xfrm>
              <a:off x="7480344" y="4119903"/>
              <a:ext cx="552254" cy="410864"/>
              <a:chOff x="6233338" y="4924592"/>
              <a:chExt cx="808555" cy="601547"/>
            </a:xfrm>
            <a:solidFill>
              <a:schemeClr val="bg1"/>
            </a:solidFill>
          </p:grpSpPr>
          <p:sp>
            <p:nvSpPr>
              <p:cNvPr id="13"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2033369" y="1609717"/>
            <a:ext cx="1132466" cy="1132466"/>
            <a:chOff x="7168067" y="1891070"/>
            <a:chExt cx="1132466" cy="1132466"/>
          </a:xfrm>
        </p:grpSpPr>
        <p:grpSp>
          <p:nvGrpSpPr>
            <p:cNvPr id="20" name="组合 54"/>
            <p:cNvGrpSpPr/>
            <p:nvPr/>
          </p:nvGrpSpPr>
          <p:grpSpPr>
            <a:xfrm>
              <a:off x="7168067" y="1891070"/>
              <a:ext cx="1132466" cy="1132466"/>
              <a:chOff x="3798110" y="2832909"/>
              <a:chExt cx="1166781" cy="1166781"/>
            </a:xfrm>
          </p:grpSpPr>
          <p:sp>
            <p:nvSpPr>
              <p:cNvPr id="26" name="椭圆 25"/>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931196" y="2965995"/>
                <a:ext cx="900609" cy="900609"/>
              </a:xfrm>
              <a:prstGeom prst="ellipse">
                <a:avLst/>
              </a:prstGeom>
              <a:solidFill>
                <a:schemeClr val="accent2"/>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80"/>
            <p:cNvGrpSpPr/>
            <p:nvPr/>
          </p:nvGrpSpPr>
          <p:grpSpPr>
            <a:xfrm>
              <a:off x="7539460" y="2214128"/>
              <a:ext cx="379829" cy="473430"/>
              <a:chOff x="5307937" y="4890692"/>
              <a:chExt cx="556107" cy="693150"/>
            </a:xfrm>
            <a:solidFill>
              <a:schemeClr val="bg1"/>
            </a:solidFill>
          </p:grpSpPr>
          <p:sp>
            <p:nvSpPr>
              <p:cNvPr id="22"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94"/>
              <p:cNvSpPr>
                <a:spLocks/>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95"/>
              <p:cNvSpPr>
                <a:spLocks/>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smtClean="0"/>
              <a:t>33</a:t>
            </a:r>
            <a:endParaRPr lang="en-US" altLang="zh-CN" dirty="0"/>
          </a:p>
        </p:txBody>
      </p:sp>
      <p:sp>
        <p:nvSpPr>
          <p:cNvPr id="3" name="椭圆 2"/>
          <p:cNvSpPr/>
          <p:nvPr/>
        </p:nvSpPr>
        <p:spPr>
          <a:xfrm>
            <a:off x="2810597" y="1849316"/>
            <a:ext cx="3124200" cy="3124200"/>
          </a:xfrm>
          <a:prstGeom prst="ellipse">
            <a:avLst/>
          </a:prstGeom>
          <a:blipFill>
            <a:blip r:embed="rId2"/>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4"/>
          <p:cNvSpPr txBox="1"/>
          <p:nvPr/>
        </p:nvSpPr>
        <p:spPr>
          <a:xfrm>
            <a:off x="3717377" y="2390971"/>
            <a:ext cx="1310640" cy="1107996"/>
          </a:xfrm>
          <a:prstGeom prst="rect">
            <a:avLst/>
          </a:prstGeom>
          <a:noFill/>
        </p:spPr>
        <p:txBody>
          <a:bodyPr wrap="square" rtlCol="0">
            <a:spAutoFit/>
          </a:bodyPr>
          <a:lstStyle/>
          <a:p>
            <a:pPr algn="ctr"/>
            <a:r>
              <a:rPr lang="en-US" altLang="zh-CN" sz="6600" dirty="0">
                <a:solidFill>
                  <a:srgbClr val="3399FF"/>
                </a:solidFill>
                <a:latin typeface="Impact" panose="020B0806030902050204" pitchFamily="34" charset="0"/>
              </a:rPr>
              <a:t>04</a:t>
            </a:r>
            <a:endParaRPr lang="zh-CN" altLang="en-US" sz="6600" dirty="0">
              <a:solidFill>
                <a:srgbClr val="3399FF"/>
              </a:solidFill>
              <a:latin typeface="Impact" panose="020B0806030902050204" pitchFamily="34" charset="0"/>
            </a:endParaRPr>
          </a:p>
        </p:txBody>
      </p:sp>
      <p:cxnSp>
        <p:nvCxnSpPr>
          <p:cNvPr id="5" name="直接连接符 4"/>
          <p:cNvCxnSpPr/>
          <p:nvPr/>
        </p:nvCxnSpPr>
        <p:spPr>
          <a:xfrm>
            <a:off x="3150957" y="3392366"/>
            <a:ext cx="24434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15"/>
          <p:cNvSpPr txBox="1"/>
          <p:nvPr/>
        </p:nvSpPr>
        <p:spPr>
          <a:xfrm>
            <a:off x="3047878" y="3430168"/>
            <a:ext cx="2649638" cy="1077218"/>
          </a:xfrm>
          <a:prstGeom prst="rect">
            <a:avLst/>
          </a:prstGeom>
          <a:noFill/>
        </p:spPr>
        <p:txBody>
          <a:bodyPr wrap="square" rtlCol="0">
            <a:spAutoFit/>
          </a:bodyPr>
          <a:lstStyle/>
          <a:p>
            <a:pPr algn="ctr"/>
            <a:r>
              <a:rPr lang="zh-CN" altLang="en-US" sz="3200" b="1" dirty="0">
                <a:solidFill>
                  <a:prstClr val="black">
                    <a:lumMod val="65000"/>
                    <a:lumOff val="35000"/>
                  </a:prstClr>
                </a:solidFill>
                <a:latin typeface="微软雅黑" pitchFamily="34" charset="-122"/>
                <a:ea typeface="微软雅黑" pitchFamily="34" charset="-122"/>
              </a:rPr>
              <a:t>股息红利</a:t>
            </a:r>
            <a:endParaRPr lang="en-US" altLang="zh-CN" sz="3200" b="1" dirty="0">
              <a:solidFill>
                <a:prstClr val="black">
                  <a:lumMod val="65000"/>
                  <a:lumOff val="35000"/>
                </a:prstClr>
              </a:solidFill>
              <a:latin typeface="微软雅黑" pitchFamily="34" charset="-122"/>
              <a:ea typeface="微软雅黑" pitchFamily="34" charset="-122"/>
            </a:endParaRPr>
          </a:p>
          <a:p>
            <a:pPr algn="ctr"/>
            <a:r>
              <a:rPr lang="zh-CN" altLang="en-US" sz="3200" b="1" dirty="0">
                <a:solidFill>
                  <a:prstClr val="black">
                    <a:lumMod val="65000"/>
                    <a:lumOff val="35000"/>
                  </a:prstClr>
                </a:solidFill>
                <a:latin typeface="微软雅黑" pitchFamily="34" charset="-122"/>
                <a:ea typeface="微软雅黑" pitchFamily="34" charset="-122"/>
              </a:rPr>
              <a:t>差异化征税</a:t>
            </a:r>
          </a:p>
        </p:txBody>
      </p:sp>
      <p:grpSp>
        <p:nvGrpSpPr>
          <p:cNvPr id="7" name="组合 6"/>
          <p:cNvGrpSpPr/>
          <p:nvPr/>
        </p:nvGrpSpPr>
        <p:grpSpPr>
          <a:xfrm>
            <a:off x="1279283" y="1350682"/>
            <a:ext cx="6644409" cy="4143925"/>
            <a:chOff x="3020156" y="1007782"/>
            <a:chExt cx="6644409" cy="4143925"/>
          </a:xfrm>
        </p:grpSpPr>
        <p:pic>
          <p:nvPicPr>
            <p:cNvPr id="8" name="图片 7"/>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a:off x="3020156" y="5002661"/>
              <a:ext cx="6644409" cy="149046"/>
            </a:xfrm>
            <a:prstGeom prst="rect">
              <a:avLst/>
            </a:prstGeom>
          </p:spPr>
        </p:pic>
        <p:pic>
          <p:nvPicPr>
            <p:cNvPr id="9" name="图片 8"/>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flipV="1">
              <a:off x="3020156" y="1007782"/>
              <a:ext cx="6644409" cy="14904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Effect transition="in" filter="fade">
                                      <p:cBhvr>
                                        <p:cTn id="18" dur="300"/>
                                        <p:tgtEl>
                                          <p:spTgt spid="4"/>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993502"/>
            <a:ext cx="2679632" cy="386464"/>
          </a:xfrm>
          <a:prstGeom prst="rect">
            <a:avLst/>
          </a:prstGeom>
          <a:noFill/>
        </p:spPr>
        <p:txBody>
          <a:bodyPr wrap="square" lIns="77925" tIns="38963" rIns="77925" bIns="38963" rtlCol="0">
            <a:spAutoFit/>
          </a:bodyPr>
          <a:lstStyle/>
          <a:p>
            <a:r>
              <a:rPr lang="zh-CN" altLang="en-US" sz="2000" dirty="0">
                <a:latin typeface="微软雅黑" pitchFamily="34" charset="-122"/>
                <a:ea typeface="微软雅黑" pitchFamily="34" charset="-122"/>
              </a:rPr>
              <a:t>政策解读</a:t>
            </a:r>
          </a:p>
        </p:txBody>
      </p:sp>
      <p:sp>
        <p:nvSpPr>
          <p:cNvPr id="13" name="矩形 12"/>
          <p:cNvSpPr/>
          <p:nvPr/>
        </p:nvSpPr>
        <p:spPr>
          <a:xfrm>
            <a:off x="267036" y="1700104"/>
            <a:ext cx="8715436" cy="355686"/>
          </a:xfrm>
          <a:prstGeom prst="rect">
            <a:avLst/>
          </a:prstGeom>
          <a:ln>
            <a:noFill/>
          </a:ln>
        </p:spPr>
        <p:txBody>
          <a:bodyPr wrap="square" lIns="77925" tIns="38963" rIns="77925" bIns="38963">
            <a:spAutoFit/>
          </a:bodyPr>
          <a:lstStyle/>
          <a:p>
            <a:pPr>
              <a:spcBef>
                <a:spcPct val="50000"/>
              </a:spcBef>
              <a:buClr>
                <a:schemeClr val="folHlink"/>
              </a:buClr>
              <a:buSzPct val="75000"/>
              <a:buFont typeface="Monotype Sorts"/>
              <a:buNone/>
              <a:defRPr/>
            </a:pPr>
            <a:r>
              <a:rPr kumimoji="1"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关于上市公司股息红利差别化个人所得税政策有关问题的通知 </a:t>
            </a:r>
            <a:r>
              <a:rPr kumimoji="1" lang="en-US" altLang="zh-CN" dirty="0">
                <a:latin typeface="微软雅黑" pitchFamily="34" charset="-122"/>
                <a:ea typeface="微软雅黑" pitchFamily="34" charset="-122"/>
              </a:rPr>
              <a:t>》</a:t>
            </a:r>
            <a:r>
              <a:rPr kumimoji="1" lang="zh-CN" altLang="en-US" dirty="0">
                <a:latin typeface="微软雅黑" pitchFamily="34" charset="-122"/>
                <a:ea typeface="微软雅黑" pitchFamily="34" charset="-122"/>
              </a:rPr>
              <a:t>财税</a:t>
            </a:r>
            <a:r>
              <a:rPr kumimoji="1" lang="en-US" altLang="zh-CN" dirty="0">
                <a:latin typeface="微软雅黑" pitchFamily="34" charset="-122"/>
                <a:ea typeface="微软雅黑" pitchFamily="34" charset="-122"/>
              </a:rPr>
              <a:t>[2015]101</a:t>
            </a:r>
            <a:r>
              <a:rPr lang="zh-CN" altLang="en-US" dirty="0">
                <a:latin typeface="微软雅黑" pitchFamily="34" charset="-122"/>
                <a:ea typeface="微软雅黑" pitchFamily="34" charset="-122"/>
              </a:rPr>
              <a:t>号 </a:t>
            </a:r>
            <a:r>
              <a:rPr kumimoji="1" lang="zh-CN" altLang="en-US" dirty="0">
                <a:latin typeface="微软雅黑" pitchFamily="34" charset="-122"/>
                <a:ea typeface="微软雅黑" pitchFamily="34" charset="-122"/>
              </a:rPr>
              <a:t>                 </a:t>
            </a:r>
          </a:p>
        </p:txBody>
      </p:sp>
      <p:sp>
        <p:nvSpPr>
          <p:cNvPr id="15" name="五角星 14"/>
          <p:cNvSpPr/>
          <p:nvPr/>
        </p:nvSpPr>
        <p:spPr>
          <a:xfrm>
            <a:off x="3779913" y="2708920"/>
            <a:ext cx="339542" cy="285752"/>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1532441" y="2660915"/>
            <a:ext cx="1571221" cy="448019"/>
          </a:xfrm>
          <a:prstGeom prst="rect">
            <a:avLst/>
          </a:prstGeom>
          <a:noFill/>
        </p:spPr>
        <p:txBody>
          <a:bodyPr wrap="none" lIns="77925" tIns="38963" rIns="77925" bIns="38963" rtlCol="0">
            <a:spAutoFit/>
          </a:bodyPr>
          <a:lstStyle/>
          <a:p>
            <a:r>
              <a:rPr lang="zh-CN" altLang="en-US" sz="2400" dirty="0">
                <a:solidFill>
                  <a:srgbClr val="FF0000"/>
                </a:solidFill>
                <a:latin typeface="微软雅黑" pitchFamily="34" charset="-122"/>
                <a:ea typeface="微软雅黑" pitchFamily="34" charset="-122"/>
              </a:rPr>
              <a:t>  征收对象</a:t>
            </a:r>
            <a:endParaRPr lang="zh-CN" altLang="en-US" sz="2400" dirty="0">
              <a:latin typeface="微软雅黑" pitchFamily="34" charset="-122"/>
              <a:ea typeface="微软雅黑" pitchFamily="34" charset="-122"/>
            </a:endParaRPr>
          </a:p>
        </p:txBody>
      </p:sp>
      <p:sp>
        <p:nvSpPr>
          <p:cNvPr id="17" name="等腰三角形 16"/>
          <p:cNvSpPr/>
          <p:nvPr/>
        </p:nvSpPr>
        <p:spPr>
          <a:xfrm rot="5400000">
            <a:off x="1253675" y="2781560"/>
            <a:ext cx="357191"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9" name="TextBox 18"/>
          <p:cNvSpPr txBox="1"/>
          <p:nvPr/>
        </p:nvSpPr>
        <p:spPr>
          <a:xfrm>
            <a:off x="1077034" y="3525011"/>
            <a:ext cx="7121819" cy="1463682"/>
          </a:xfrm>
          <a:prstGeom prst="rect">
            <a:avLst/>
          </a:prstGeom>
          <a:noFill/>
        </p:spPr>
        <p:txBody>
          <a:bodyPr wrap="square" lIns="77925" tIns="38963" rIns="77925" bIns="38963" rtlCol="0">
            <a:spAutoFit/>
          </a:bodyPr>
          <a:lstStyle/>
          <a:p>
            <a:pPr>
              <a:lnSpc>
                <a:spcPct val="150000"/>
              </a:lnSpc>
            </a:pPr>
            <a:r>
              <a:rPr lang="zh-CN" altLang="en-US" sz="2000" dirty="0">
                <a:latin typeface="微软雅黑" pitchFamily="34" charset="-122"/>
                <a:ea typeface="微软雅黑" pitchFamily="34" charset="-122"/>
              </a:rPr>
              <a:t>       需要挂牌公司代缴股息红利所得税的对象是</a:t>
            </a:r>
            <a:r>
              <a:rPr lang="zh-CN" altLang="en-US" sz="2000" dirty="0">
                <a:solidFill>
                  <a:srgbClr val="FF0000"/>
                </a:solidFill>
                <a:latin typeface="微软雅黑" pitchFamily="34" charset="-122"/>
                <a:ea typeface="微软雅黑" pitchFamily="34" charset="-122"/>
              </a:rPr>
              <a:t>个人股东及证券投资基金</a:t>
            </a:r>
            <a:r>
              <a:rPr lang="zh-CN" altLang="en-US" sz="2000" dirty="0">
                <a:latin typeface="微软雅黑" pitchFamily="34" charset="-122"/>
                <a:ea typeface="微软雅黑" pitchFamily="34" charset="-122"/>
              </a:rPr>
              <a:t>。其他股东的股息红利所得税无需挂牌公司代缴，由股东自行缴纳。</a:t>
            </a:r>
          </a:p>
        </p:txBody>
      </p:sp>
      <p:sp>
        <p:nvSpPr>
          <p:cNvPr id="12"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34</a:t>
            </a:fld>
            <a:endParaRPr lang="en-US" altLang="zh-CN" dirty="0"/>
          </a:p>
        </p:txBody>
      </p:sp>
      <p:sp>
        <p:nvSpPr>
          <p:cNvPr id="18" name="Rectangle 32"/>
          <p:cNvSpPr>
            <a:spLocks noChangeArrowheads="1"/>
          </p:cNvSpPr>
          <p:nvPr/>
        </p:nvSpPr>
        <p:spPr bwMode="auto">
          <a:xfrm>
            <a:off x="571472"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（一）政策解读</a:t>
            </a:r>
            <a:endParaRPr lang="en-GB" altLang="en-GB" sz="2800" b="1" dirty="0">
              <a:solidFill>
                <a:schemeClr val="bg1"/>
              </a:solidFill>
              <a:ea typeface="黑体"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403648" y="932723"/>
            <a:ext cx="5389574" cy="1094350"/>
          </a:xfrm>
          <a:prstGeom prst="rect">
            <a:avLst/>
          </a:prstGeom>
          <a:noFill/>
        </p:spPr>
        <p:txBody>
          <a:bodyPr wrap="square" lIns="77925" tIns="38963" rIns="77925" bIns="38963" rtlCol="0">
            <a:spAutoFit/>
          </a:bodyPr>
          <a:lstStyle/>
          <a:p>
            <a:r>
              <a:rPr lang="zh-CN" altLang="en-US" sz="2400" dirty="0">
                <a:solidFill>
                  <a:srgbClr val="FF0000"/>
                </a:solidFill>
                <a:latin typeface="微软雅黑" pitchFamily="34" charset="-122"/>
                <a:ea typeface="微软雅黑" pitchFamily="34" charset="-122"/>
              </a:rPr>
              <a:t>征收原则</a:t>
            </a:r>
            <a:endParaRPr lang="en-US" altLang="zh-CN" sz="2400" dirty="0">
              <a:solidFill>
                <a:srgbClr val="FF0000"/>
              </a:solidFill>
              <a:latin typeface="微软雅黑" pitchFamily="34" charset="-122"/>
              <a:ea typeface="微软雅黑" pitchFamily="34" charset="-122"/>
            </a:endParaRPr>
          </a:p>
          <a:p>
            <a:endParaRPr lang="en-US" altLang="zh-CN" sz="2400" dirty="0">
              <a:solidFill>
                <a:srgbClr val="FF0000"/>
              </a:solidFill>
              <a:latin typeface="微软雅黑" pitchFamily="34" charset="-122"/>
              <a:ea typeface="微软雅黑" pitchFamily="34" charset="-122"/>
            </a:endParaRPr>
          </a:p>
          <a:p>
            <a:r>
              <a:rPr kumimoji="1" lang="zh-CN" altLang="en-US" dirty="0">
                <a:latin typeface="微软雅黑"/>
                <a:ea typeface="微软雅黑"/>
                <a:cs typeface="微软雅黑"/>
              </a:rPr>
              <a:t>根据持股期限计算股息红利个人所得税</a:t>
            </a:r>
          </a:p>
        </p:txBody>
      </p:sp>
      <p:sp>
        <p:nvSpPr>
          <p:cNvPr id="17" name="等腰三角形 16"/>
          <p:cNvSpPr/>
          <p:nvPr/>
        </p:nvSpPr>
        <p:spPr>
          <a:xfrm rot="5400000">
            <a:off x="1090982" y="1053368"/>
            <a:ext cx="357191"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 name="文本框 1"/>
          <p:cNvSpPr txBox="1"/>
          <p:nvPr/>
        </p:nvSpPr>
        <p:spPr>
          <a:xfrm>
            <a:off x="395536" y="5162997"/>
            <a:ext cx="8388424" cy="355686"/>
          </a:xfrm>
          <a:prstGeom prst="rect">
            <a:avLst/>
          </a:prstGeom>
          <a:noFill/>
        </p:spPr>
        <p:txBody>
          <a:bodyPr wrap="square" lIns="77925" tIns="38963" rIns="77925" bIns="38963" rtlCol="0">
            <a:spAutoFit/>
          </a:bodyPr>
          <a:lstStyle/>
          <a:p>
            <a:pPr marL="243516" indent="-243516">
              <a:buFont typeface="Wingdings" charset="2"/>
              <a:buChar char="ü"/>
            </a:pPr>
            <a:r>
              <a:rPr kumimoji="1" lang="zh-CN" altLang="en-US" dirty="0">
                <a:latin typeface="微软雅黑"/>
                <a:ea typeface="微软雅黑"/>
                <a:cs typeface="微软雅黑"/>
              </a:rPr>
              <a:t>股息红利所得＝送红股面值＋现金红利金额＋以</a:t>
            </a:r>
            <a:r>
              <a:rPr kumimoji="1" lang="zh-CN" altLang="en-US" dirty="0" smtClean="0">
                <a:latin typeface="微软雅黑"/>
                <a:ea typeface="微软雅黑"/>
                <a:cs typeface="微软雅黑"/>
              </a:rPr>
              <a:t>其他公积金转</a:t>
            </a:r>
            <a:r>
              <a:rPr kumimoji="1" lang="zh-CN" altLang="en-US" dirty="0">
                <a:latin typeface="微软雅黑"/>
                <a:ea typeface="微软雅黑"/>
                <a:cs typeface="微软雅黑"/>
              </a:rPr>
              <a:t>增股本面值</a:t>
            </a:r>
          </a:p>
        </p:txBody>
      </p:sp>
      <p:sp>
        <p:nvSpPr>
          <p:cNvPr id="18" name="Rectangle 32"/>
          <p:cNvSpPr>
            <a:spLocks noChangeArrowheads="1"/>
          </p:cNvSpPr>
          <p:nvPr/>
        </p:nvSpPr>
        <p:spPr bwMode="auto">
          <a:xfrm>
            <a:off x="639794"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（二）征收原则</a:t>
            </a:r>
            <a:endParaRPr lang="en-GB" altLang="en-GB" sz="2800" b="1" dirty="0">
              <a:solidFill>
                <a:schemeClr val="bg1"/>
              </a:solidFill>
              <a:latin typeface="微软雅黑" pitchFamily="34" charset="-122"/>
              <a:ea typeface="微软雅黑" pitchFamily="34" charset="-122"/>
            </a:endParaRPr>
          </a:p>
        </p:txBody>
      </p:sp>
      <p:sp>
        <p:nvSpPr>
          <p:cNvPr id="11" name="TextBox 10"/>
          <p:cNvSpPr txBox="1"/>
          <p:nvPr/>
        </p:nvSpPr>
        <p:spPr>
          <a:xfrm>
            <a:off x="1331640" y="2600906"/>
            <a:ext cx="7056784" cy="1125127"/>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a:latin typeface="微软雅黑"/>
                <a:ea typeface="微软雅黑"/>
                <a:cs typeface="微软雅黑"/>
              </a:rPr>
              <a:t>  持股期限起点为取得原股时间。</a:t>
            </a:r>
            <a:endParaRPr kumimoji="1" lang="en-US" altLang="zh-CN" dirty="0">
              <a:latin typeface="微软雅黑"/>
              <a:ea typeface="微软雅黑"/>
              <a:cs typeface="微软雅黑"/>
            </a:endParaRPr>
          </a:p>
          <a:p>
            <a:r>
              <a:rPr kumimoji="1" lang="en-US" altLang="zh-CN" dirty="0">
                <a:latin typeface="微软雅黑"/>
                <a:ea typeface="微软雅黑"/>
              </a:rPr>
              <a:t>    </a:t>
            </a:r>
            <a:r>
              <a:rPr kumimoji="1" lang="zh-CN" altLang="en-US" sz="1600" dirty="0">
                <a:latin typeface="微软雅黑"/>
                <a:ea typeface="微软雅黑"/>
              </a:rPr>
              <a:t>原始股东：初始登记申报的股东初始取得股票时间</a:t>
            </a:r>
            <a:endParaRPr kumimoji="1" lang="en-US" altLang="zh-CN" sz="1600" dirty="0">
              <a:latin typeface="微软雅黑"/>
              <a:ea typeface="微软雅黑"/>
            </a:endParaRPr>
          </a:p>
          <a:p>
            <a:r>
              <a:rPr kumimoji="1" lang="en-US" altLang="zh-CN" sz="1600" dirty="0">
                <a:latin typeface="微软雅黑"/>
                <a:ea typeface="微软雅黑"/>
              </a:rPr>
              <a:t>     </a:t>
            </a:r>
            <a:r>
              <a:rPr kumimoji="1" lang="zh-CN" altLang="en-US" sz="1600" dirty="0">
                <a:latin typeface="微软雅黑"/>
                <a:ea typeface="微软雅黑"/>
              </a:rPr>
              <a:t>定增股东：新增股份登记日</a:t>
            </a:r>
            <a:endParaRPr kumimoji="1" lang="en-US" altLang="zh-CN" sz="1600" dirty="0">
              <a:latin typeface="微软雅黑"/>
              <a:ea typeface="微软雅黑"/>
            </a:endParaRPr>
          </a:p>
          <a:p>
            <a:r>
              <a:rPr kumimoji="1" lang="en-US" altLang="zh-CN" sz="1600" dirty="0">
                <a:latin typeface="微软雅黑"/>
                <a:ea typeface="微软雅黑"/>
              </a:rPr>
              <a:t>     </a:t>
            </a:r>
            <a:r>
              <a:rPr kumimoji="1" lang="zh-CN" altLang="en-US" sz="1600" dirty="0">
                <a:latin typeface="微软雅黑"/>
                <a:ea typeface="微软雅黑"/>
              </a:rPr>
              <a:t>由二级市场买入股票的股东：买入当天</a:t>
            </a:r>
            <a:endParaRPr lang="zh-CN" altLang="en-US" sz="1600" dirty="0"/>
          </a:p>
        </p:txBody>
      </p:sp>
      <p:sp>
        <p:nvSpPr>
          <p:cNvPr id="13" name="TextBox 12"/>
          <p:cNvSpPr txBox="1"/>
          <p:nvPr/>
        </p:nvSpPr>
        <p:spPr>
          <a:xfrm>
            <a:off x="1359000" y="4298901"/>
            <a:ext cx="5301232" cy="355686"/>
          </a:xfrm>
          <a:prstGeom prst="rect">
            <a:avLst/>
          </a:prstGeom>
          <a:noFill/>
        </p:spPr>
        <p:txBody>
          <a:bodyPr wrap="square" lIns="77925" tIns="38963" rIns="77925" bIns="38963" rtlCol="0">
            <a:spAutoFit/>
          </a:bodyPr>
          <a:lstStyle/>
          <a:p>
            <a:pPr>
              <a:buFont typeface="Wingdings" pitchFamily="2" charset="2"/>
              <a:buChar char="ü"/>
            </a:pPr>
            <a:r>
              <a:rPr kumimoji="1" lang="zh-CN" altLang="en-US" dirty="0">
                <a:latin typeface="微软雅黑"/>
                <a:ea typeface="微软雅黑"/>
                <a:cs typeface="微软雅黑"/>
              </a:rPr>
              <a:t>  持股期限终点为原股减持日的前一个交易日。</a:t>
            </a:r>
            <a:endParaRPr lang="zh-CN" altLang="en-US" dirty="0"/>
          </a:p>
        </p:txBody>
      </p:sp>
      <p:sp>
        <p:nvSpPr>
          <p:cNvPr id="9"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35</a:t>
            </a:fld>
            <a:endParaRPr lang="en-US" altLang="zh-CN"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 xmlns:p14="http://schemas.microsoft.com/office/powerpoint/2010/main" val="1665133891"/>
              </p:ext>
            </p:extLst>
          </p:nvPr>
        </p:nvGraphicFramePr>
        <p:xfrm>
          <a:off x="611562" y="1879344"/>
          <a:ext cx="7848871" cy="2852283"/>
        </p:xfrm>
        <a:graphic>
          <a:graphicData uri="http://schemas.openxmlformats.org/drawingml/2006/table">
            <a:tbl>
              <a:tblPr firstRow="1" bandRow="1">
                <a:tableStyleId>{21E4AEA4-8DFA-4A89-87EB-49C32662AFE0}</a:tableStyleId>
              </a:tblPr>
              <a:tblGrid>
                <a:gridCol w="1478511">
                  <a:extLst>
                    <a:ext uri="{9D8B030D-6E8A-4147-A177-3AD203B41FA5}">
                      <a16:colId xmlns="" xmlns:a16="http://schemas.microsoft.com/office/drawing/2014/main" val="20000"/>
                    </a:ext>
                  </a:extLst>
                </a:gridCol>
                <a:gridCol w="718671">
                  <a:extLst>
                    <a:ext uri="{9D8B030D-6E8A-4147-A177-3AD203B41FA5}">
                      <a16:colId xmlns="" xmlns:a16="http://schemas.microsoft.com/office/drawing/2014/main" val="20001"/>
                    </a:ext>
                  </a:extLst>
                </a:gridCol>
                <a:gridCol w="2160535">
                  <a:extLst>
                    <a:ext uri="{9D8B030D-6E8A-4147-A177-3AD203B41FA5}">
                      <a16:colId xmlns="" xmlns:a16="http://schemas.microsoft.com/office/drawing/2014/main" val="20002"/>
                    </a:ext>
                  </a:extLst>
                </a:gridCol>
                <a:gridCol w="2430581">
                  <a:extLst>
                    <a:ext uri="{9D8B030D-6E8A-4147-A177-3AD203B41FA5}">
                      <a16:colId xmlns="" xmlns:a16="http://schemas.microsoft.com/office/drawing/2014/main" val="20003"/>
                    </a:ext>
                  </a:extLst>
                </a:gridCol>
                <a:gridCol w="1060573">
                  <a:extLst>
                    <a:ext uri="{9D8B030D-6E8A-4147-A177-3AD203B41FA5}">
                      <a16:colId xmlns="" xmlns:a16="http://schemas.microsoft.com/office/drawing/2014/main" val="20004"/>
                    </a:ext>
                  </a:extLst>
                </a:gridCol>
              </a:tblGrid>
              <a:tr h="520060">
                <a:tc>
                  <a:txBody>
                    <a:bodyPr/>
                    <a:lstStyle/>
                    <a:p>
                      <a:pPr algn="ctr"/>
                      <a:r>
                        <a:rPr lang="zh-CN" altLang="en-US" sz="1900" dirty="0">
                          <a:solidFill>
                            <a:schemeClr val="bg1">
                              <a:lumMod val="65000"/>
                            </a:schemeClr>
                          </a:solidFill>
                          <a:latin typeface="微软雅黑" pitchFamily="34" charset="-122"/>
                          <a:ea typeface="微软雅黑" pitchFamily="34" charset="-122"/>
                        </a:rPr>
                        <a:t>征税对象</a:t>
                      </a:r>
                    </a:p>
                  </a:txBody>
                  <a:tcPr/>
                </a:tc>
                <a:tc>
                  <a:txBody>
                    <a:bodyPr/>
                    <a:lstStyle/>
                    <a:p>
                      <a:pPr algn="ctr"/>
                      <a:r>
                        <a:rPr lang="zh-CN" altLang="en-US" sz="1900" dirty="0">
                          <a:solidFill>
                            <a:schemeClr val="bg1">
                              <a:lumMod val="65000"/>
                            </a:schemeClr>
                          </a:solidFill>
                          <a:latin typeface="微软雅黑" pitchFamily="34" charset="-122"/>
                          <a:ea typeface="微软雅黑" pitchFamily="34" charset="-122"/>
                        </a:rPr>
                        <a:t>税率</a:t>
                      </a:r>
                    </a:p>
                  </a:txBody>
                  <a:tcPr/>
                </a:tc>
                <a:tc>
                  <a:txBody>
                    <a:bodyPr/>
                    <a:lstStyle/>
                    <a:p>
                      <a:pPr algn="ctr"/>
                      <a:r>
                        <a:rPr lang="zh-CN" altLang="en-US" sz="1900" dirty="0">
                          <a:solidFill>
                            <a:schemeClr val="bg1"/>
                          </a:solidFill>
                          <a:latin typeface="微软雅黑" pitchFamily="34" charset="-122"/>
                          <a:ea typeface="微软雅黑" pitchFamily="34" charset="-122"/>
                        </a:rPr>
                        <a:t>持股期限</a:t>
                      </a:r>
                    </a:p>
                  </a:txBody>
                  <a:tcPr/>
                </a:tc>
                <a:tc>
                  <a:txBody>
                    <a:bodyPr/>
                    <a:lstStyle/>
                    <a:p>
                      <a:pPr algn="ctr"/>
                      <a:r>
                        <a:rPr lang="zh-CN" altLang="en-US" sz="1900" dirty="0">
                          <a:solidFill>
                            <a:schemeClr val="bg1">
                              <a:lumMod val="65000"/>
                            </a:schemeClr>
                          </a:solidFill>
                          <a:latin typeface="微软雅黑" pitchFamily="34" charset="-122"/>
                          <a:ea typeface="微软雅黑" pitchFamily="34" charset="-122"/>
                        </a:rPr>
                        <a:t>应纳税所得额</a:t>
                      </a:r>
                    </a:p>
                  </a:txBody>
                  <a:tcPr/>
                </a:tc>
                <a:tc>
                  <a:txBody>
                    <a:bodyPr/>
                    <a:lstStyle/>
                    <a:p>
                      <a:pPr algn="ctr"/>
                      <a:r>
                        <a:rPr lang="zh-CN" altLang="en-US" sz="1900" kern="1200" dirty="0">
                          <a:solidFill>
                            <a:schemeClr val="bg1"/>
                          </a:solidFill>
                          <a:latin typeface="微软雅黑" pitchFamily="34" charset="-122"/>
                          <a:ea typeface="微软雅黑" pitchFamily="34" charset="-122"/>
                        </a:rPr>
                        <a:t>实际税负</a:t>
                      </a:r>
                      <a:endParaRPr lang="zh-CN" altLang="en-US" sz="1900" b="1" kern="1200" dirty="0">
                        <a:solidFill>
                          <a:schemeClr val="bg1"/>
                        </a:solidFill>
                        <a:latin typeface="微软雅黑" pitchFamily="34" charset="-122"/>
                        <a:ea typeface="微软雅黑" pitchFamily="34" charset="-122"/>
                        <a:cs typeface="+mn-cs"/>
                      </a:endParaRPr>
                    </a:p>
                  </a:txBody>
                  <a:tcPr/>
                </a:tc>
                <a:extLst>
                  <a:ext uri="{0D108BD9-81ED-4DB2-BD59-A6C34878D82A}">
                    <a16:rowId xmlns="" xmlns:a16="http://schemas.microsoft.com/office/drawing/2014/main" val="10000"/>
                  </a:ext>
                </a:extLst>
              </a:tr>
              <a:tr h="727241">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b="1" dirty="0">
                          <a:latin typeface="微软雅黑" pitchFamily="34" charset="-122"/>
                          <a:ea typeface="微软雅黑" pitchFamily="34" charset="-122"/>
                        </a:rPr>
                        <a:t>个人、基金</a:t>
                      </a:r>
                    </a:p>
                  </a:txBody>
                  <a:tcPr anchor="ctr"/>
                </a:tc>
                <a:tc rowSpan="3">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900" b="1" dirty="0">
                          <a:latin typeface="微软雅黑" pitchFamily="34" charset="-122"/>
                          <a:ea typeface="微软雅黑" pitchFamily="34" charset="-122"/>
                        </a:rPr>
                        <a:t>20%</a:t>
                      </a:r>
                      <a:endParaRPr lang="zh-CN" altLang="en-US" sz="1900" b="1" dirty="0">
                        <a:latin typeface="微软雅黑" pitchFamily="34" charset="-122"/>
                        <a:ea typeface="微软雅黑" pitchFamily="34" charset="-122"/>
                      </a:endParaRPr>
                    </a:p>
                  </a:txBody>
                  <a:tcPr anchor="ctr"/>
                </a:tc>
                <a:tc>
                  <a:txBody>
                    <a:bodyPr/>
                    <a:lstStyle/>
                    <a:p>
                      <a:pPr algn="ct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个月以内</a:t>
                      </a:r>
                      <a:endParaRPr lang="en-US" altLang="zh-CN" sz="1900" b="1" dirty="0">
                        <a:latin typeface="微软雅黑" pitchFamily="34" charset="-122"/>
                        <a:ea typeface="微软雅黑" pitchFamily="34" charset="-122"/>
                      </a:endParaRPr>
                    </a:p>
                    <a:p>
                      <a:pPr algn="ctr"/>
                      <a:r>
                        <a:rPr lang="en-US" sz="1900" b="1" dirty="0">
                          <a:latin typeface="微软雅黑" pitchFamily="34" charset="-122"/>
                          <a:ea typeface="微软雅黑" pitchFamily="34" charset="-122"/>
                        </a:rPr>
                        <a:t>(</a:t>
                      </a:r>
                      <a:r>
                        <a:rPr lang="zh-CN" altLang="en-US" sz="1900" b="1" dirty="0">
                          <a:latin typeface="微软雅黑" pitchFamily="34" charset="-122"/>
                          <a:ea typeface="微软雅黑" pitchFamily="34" charset="-122"/>
                        </a:rPr>
                        <a:t>含</a:t>
                      </a: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个月</a:t>
                      </a:r>
                      <a:r>
                        <a:rPr lang="en-US" sz="1900" b="1" dirty="0">
                          <a:latin typeface="微软雅黑" pitchFamily="34" charset="-122"/>
                          <a:ea typeface="微软雅黑" pitchFamily="34" charset="-122"/>
                        </a:rPr>
                        <a:t>)</a:t>
                      </a:r>
                      <a:endParaRPr lang="zh-CN" altLang="en-US" sz="1900" b="1" dirty="0">
                        <a:latin typeface="微软雅黑" pitchFamily="34" charset="-122"/>
                        <a:ea typeface="微软雅黑" pitchFamily="34" charset="-122"/>
                      </a:endParaRPr>
                    </a:p>
                  </a:txBody>
                  <a:tcPr anchor="ctr"/>
                </a:tc>
                <a:tc>
                  <a:txBody>
                    <a:bodyPr/>
                    <a:lstStyle/>
                    <a:p>
                      <a:pPr algn="ctr"/>
                      <a:r>
                        <a:rPr lang="zh-CN" altLang="en-US" sz="1900" b="1" dirty="0">
                          <a:latin typeface="微软雅黑" pitchFamily="34" charset="-122"/>
                          <a:ea typeface="微软雅黑" pitchFamily="34" charset="-122"/>
                        </a:rPr>
                        <a:t>股息红利所得全额计入应纳税所得额</a:t>
                      </a:r>
                    </a:p>
                  </a:txBody>
                  <a:tcPr anchor="ctr"/>
                </a:tc>
                <a:tc>
                  <a:txBody>
                    <a:bodyPr/>
                    <a:lstStyle/>
                    <a:p>
                      <a:pPr algn="ctr"/>
                      <a:r>
                        <a:rPr lang="en-US" altLang="zh-CN" sz="1900" b="1" dirty="0">
                          <a:latin typeface="微软雅黑" pitchFamily="34" charset="-122"/>
                          <a:ea typeface="微软雅黑" pitchFamily="34" charset="-122"/>
                        </a:rPr>
                        <a:t>20%</a:t>
                      </a:r>
                      <a:endParaRPr lang="zh-CN" altLang="en-US" sz="1900" b="1" dirty="0">
                        <a:solidFill>
                          <a:srgbClr val="C00000"/>
                        </a:solidFill>
                        <a:latin typeface="微软雅黑" pitchFamily="34" charset="-122"/>
                        <a:ea typeface="微软雅黑" pitchFamily="34" charset="-122"/>
                      </a:endParaRPr>
                    </a:p>
                  </a:txBody>
                  <a:tcPr anchor="ctr"/>
                </a:tc>
                <a:extLst>
                  <a:ext uri="{0D108BD9-81ED-4DB2-BD59-A6C34878D82A}">
                    <a16:rowId xmlns="" xmlns:a16="http://schemas.microsoft.com/office/drawing/2014/main" val="10001"/>
                  </a:ext>
                </a:extLst>
              </a:tr>
              <a:tr h="727241">
                <a:tc vMerge="1">
                  <a:txBody>
                    <a:bodyPr/>
                    <a:lstStyle/>
                    <a:p>
                      <a:endParaRPr lang="zh-CN"/>
                    </a:p>
                  </a:txBody>
                  <a:tcPr/>
                </a:tc>
                <a:tc vMerge="1">
                  <a:txBody>
                    <a:bodyPr/>
                    <a:lstStyle/>
                    <a:p>
                      <a:endParaRPr lang="zh-CN"/>
                    </a:p>
                  </a:txBody>
                  <a:tcPr/>
                </a:tc>
                <a:tc>
                  <a:txBody>
                    <a:bodyPr/>
                    <a:lstStyle/>
                    <a:p>
                      <a:pPr algn="ct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个月以上至</a:t>
                      </a: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年</a:t>
                      </a:r>
                      <a:endParaRPr lang="en-US" altLang="zh-CN" sz="1900" b="1" dirty="0">
                        <a:latin typeface="微软雅黑" pitchFamily="34" charset="-122"/>
                        <a:ea typeface="微软雅黑" pitchFamily="34" charset="-122"/>
                      </a:endParaRPr>
                    </a:p>
                    <a:p>
                      <a:pPr algn="ctr"/>
                      <a:r>
                        <a:rPr lang="en-US" sz="1900" b="1" dirty="0">
                          <a:latin typeface="微软雅黑" pitchFamily="34" charset="-122"/>
                          <a:ea typeface="微软雅黑" pitchFamily="34" charset="-122"/>
                        </a:rPr>
                        <a:t>(</a:t>
                      </a:r>
                      <a:r>
                        <a:rPr lang="zh-CN" altLang="en-US" sz="1900" b="1" dirty="0">
                          <a:latin typeface="微软雅黑" pitchFamily="34" charset="-122"/>
                          <a:ea typeface="微软雅黑" pitchFamily="34" charset="-122"/>
                        </a:rPr>
                        <a:t>含</a:t>
                      </a: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年</a:t>
                      </a:r>
                      <a:r>
                        <a:rPr lang="en-US" sz="1900" b="1" dirty="0">
                          <a:latin typeface="微软雅黑" pitchFamily="34" charset="-122"/>
                          <a:ea typeface="微软雅黑" pitchFamily="34" charset="-122"/>
                        </a:rPr>
                        <a:t>)</a:t>
                      </a:r>
                      <a:endParaRPr lang="zh-CN" altLang="en-US" sz="1900" b="1" dirty="0">
                        <a:latin typeface="微软雅黑" pitchFamily="34" charset="-122"/>
                        <a:ea typeface="微软雅黑"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b="1" dirty="0">
                          <a:latin typeface="微软雅黑" pitchFamily="34" charset="-122"/>
                          <a:ea typeface="微软雅黑" pitchFamily="34" charset="-122"/>
                        </a:rPr>
                        <a:t>暂减按</a:t>
                      </a:r>
                      <a:r>
                        <a:rPr lang="en-US" altLang="zh-CN" sz="1900" b="1" dirty="0">
                          <a:latin typeface="微软雅黑" pitchFamily="34" charset="-122"/>
                          <a:ea typeface="微软雅黑" pitchFamily="34" charset="-122"/>
                        </a:rPr>
                        <a:t>50%</a:t>
                      </a:r>
                      <a:r>
                        <a:rPr lang="zh-CN" altLang="en-US" sz="1900" b="1" dirty="0">
                          <a:latin typeface="微软雅黑" pitchFamily="34" charset="-122"/>
                          <a:ea typeface="微软雅黑" pitchFamily="34" charset="-122"/>
                        </a:rPr>
                        <a:t>计入应纳税所得额</a:t>
                      </a:r>
                    </a:p>
                  </a:txBody>
                  <a:tcPr anchor="ctr"/>
                </a:tc>
                <a:tc>
                  <a:txBody>
                    <a:bodyPr/>
                    <a:lstStyle/>
                    <a:p>
                      <a:pPr algn="ctr"/>
                      <a:r>
                        <a:rPr lang="en-US" altLang="zh-CN" sz="1900" b="1" dirty="0">
                          <a:latin typeface="微软雅黑" pitchFamily="34" charset="-122"/>
                          <a:ea typeface="微软雅黑" pitchFamily="34" charset="-122"/>
                        </a:rPr>
                        <a:t>10%</a:t>
                      </a:r>
                      <a:endParaRPr lang="zh-CN" altLang="en-US" sz="1900" b="1" dirty="0">
                        <a:solidFill>
                          <a:srgbClr val="C00000"/>
                        </a:solidFill>
                        <a:latin typeface="微软雅黑" pitchFamily="34" charset="-122"/>
                        <a:ea typeface="微软雅黑" pitchFamily="34" charset="-122"/>
                      </a:endParaRPr>
                    </a:p>
                  </a:txBody>
                  <a:tcPr anchor="ctr"/>
                </a:tc>
                <a:extLst>
                  <a:ext uri="{0D108BD9-81ED-4DB2-BD59-A6C34878D82A}">
                    <a16:rowId xmlns="" xmlns:a16="http://schemas.microsoft.com/office/drawing/2014/main" val="10002"/>
                  </a:ext>
                </a:extLst>
              </a:tr>
              <a:tr h="727241">
                <a:tc vMerge="1">
                  <a:txBody>
                    <a:bodyPr/>
                    <a:lstStyle/>
                    <a:p>
                      <a:endParaRPr lang="zh-CN"/>
                    </a:p>
                  </a:txBody>
                  <a:tcPr/>
                </a:tc>
                <a:tc vMerge="1">
                  <a:txBody>
                    <a:bodyPr/>
                    <a:lstStyle/>
                    <a:p>
                      <a:endParaRPr lang="zh-CN"/>
                    </a:p>
                  </a:txBody>
                  <a:tcPr/>
                </a:tc>
                <a:tc>
                  <a:txBody>
                    <a:bodyPr/>
                    <a:lstStyle/>
                    <a:p>
                      <a:pPr algn="ctr"/>
                      <a:r>
                        <a:rPr lang="zh-CN" altLang="en-US" sz="1900" b="1" dirty="0">
                          <a:latin typeface="微软雅黑" pitchFamily="34" charset="-122"/>
                          <a:ea typeface="微软雅黑" pitchFamily="34" charset="-122"/>
                        </a:rPr>
                        <a:t>超过</a:t>
                      </a:r>
                      <a:r>
                        <a:rPr lang="en-US" sz="1900" b="1" dirty="0">
                          <a:latin typeface="微软雅黑" pitchFamily="34" charset="-122"/>
                          <a:ea typeface="微软雅黑" pitchFamily="34" charset="-122"/>
                        </a:rPr>
                        <a:t>1</a:t>
                      </a:r>
                      <a:r>
                        <a:rPr lang="zh-CN" altLang="en-US" sz="1900" b="1" dirty="0">
                          <a:latin typeface="微软雅黑" pitchFamily="34" charset="-122"/>
                          <a:ea typeface="微软雅黑" pitchFamily="34" charset="-122"/>
                        </a:rPr>
                        <a:t>年的</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b="1" dirty="0">
                          <a:latin typeface="微软雅黑" pitchFamily="34" charset="-122"/>
                          <a:ea typeface="微软雅黑" pitchFamily="34" charset="-122"/>
                        </a:rPr>
                        <a:t>暂不扣缴个人所得税</a:t>
                      </a:r>
                    </a:p>
                  </a:txBody>
                  <a:tcPr anchor="ctr"/>
                </a:tc>
                <a:tc>
                  <a:txBody>
                    <a:bodyPr/>
                    <a:lstStyle/>
                    <a:p>
                      <a:pPr algn="ctr"/>
                      <a:r>
                        <a:rPr lang="en-US" altLang="zh-CN" sz="1900" b="1" dirty="0">
                          <a:latin typeface="微软雅黑" pitchFamily="34" charset="-122"/>
                          <a:ea typeface="微软雅黑" pitchFamily="34" charset="-122"/>
                        </a:rPr>
                        <a:t>0%</a:t>
                      </a:r>
                      <a:endParaRPr lang="zh-CN" altLang="en-US" sz="1900" b="1" dirty="0">
                        <a:solidFill>
                          <a:srgbClr val="C00000"/>
                        </a:solidFill>
                        <a:latin typeface="微软雅黑" pitchFamily="34" charset="-122"/>
                        <a:ea typeface="微软雅黑" pitchFamily="34" charset="-122"/>
                      </a:endParaRPr>
                    </a:p>
                  </a:txBody>
                  <a:tcPr anchor="ctr"/>
                </a:tc>
                <a:extLst>
                  <a:ext uri="{0D108BD9-81ED-4DB2-BD59-A6C34878D82A}">
                    <a16:rowId xmlns="" xmlns:a16="http://schemas.microsoft.com/office/drawing/2014/main" val="10003"/>
                  </a:ext>
                </a:extLst>
              </a:tr>
            </a:tbl>
          </a:graphicData>
        </a:graphic>
      </p:graphicFrame>
      <p:sp>
        <p:nvSpPr>
          <p:cNvPr id="16" name="TextBox 15"/>
          <p:cNvSpPr txBox="1"/>
          <p:nvPr/>
        </p:nvSpPr>
        <p:spPr>
          <a:xfrm>
            <a:off x="1403648" y="932723"/>
            <a:ext cx="5389574" cy="1094350"/>
          </a:xfrm>
          <a:prstGeom prst="rect">
            <a:avLst/>
          </a:prstGeom>
          <a:noFill/>
        </p:spPr>
        <p:txBody>
          <a:bodyPr wrap="square" lIns="77925" tIns="38963" rIns="77925" bIns="38963" rtlCol="0">
            <a:spAutoFit/>
          </a:bodyPr>
          <a:lstStyle/>
          <a:p>
            <a:r>
              <a:rPr lang="zh-CN" altLang="en-US" sz="2400" dirty="0">
                <a:solidFill>
                  <a:srgbClr val="FF0000"/>
                </a:solidFill>
                <a:latin typeface="微软雅黑" pitchFamily="34" charset="-122"/>
                <a:ea typeface="微软雅黑" pitchFamily="34" charset="-122"/>
              </a:rPr>
              <a:t>征收方案</a:t>
            </a:r>
            <a:endParaRPr lang="en-US" altLang="zh-CN" sz="2400" dirty="0">
              <a:solidFill>
                <a:srgbClr val="FF0000"/>
              </a:solidFill>
              <a:latin typeface="微软雅黑" pitchFamily="34" charset="-122"/>
              <a:ea typeface="微软雅黑" pitchFamily="34" charset="-122"/>
            </a:endParaRPr>
          </a:p>
          <a:p>
            <a:endParaRPr lang="en-US" altLang="zh-CN" sz="2400" dirty="0">
              <a:solidFill>
                <a:srgbClr val="FF0000"/>
              </a:solidFill>
              <a:latin typeface="微软雅黑" pitchFamily="34" charset="-122"/>
              <a:ea typeface="微软雅黑" pitchFamily="34" charset="-122"/>
            </a:endParaRPr>
          </a:p>
          <a:p>
            <a:endParaRPr kumimoji="1" lang="zh-CN" altLang="en-US" dirty="0">
              <a:latin typeface="微软雅黑"/>
              <a:ea typeface="微软雅黑"/>
              <a:cs typeface="微软雅黑"/>
            </a:endParaRPr>
          </a:p>
        </p:txBody>
      </p:sp>
      <p:sp>
        <p:nvSpPr>
          <p:cNvPr id="17" name="等腰三角形 16"/>
          <p:cNvSpPr/>
          <p:nvPr/>
        </p:nvSpPr>
        <p:spPr>
          <a:xfrm rot="5400000">
            <a:off x="1090982" y="1053368"/>
            <a:ext cx="357191" cy="307922"/>
          </a:xfrm>
          <a:prstGeom prst="triangle">
            <a:avLst/>
          </a:prstGeom>
          <a:ln>
            <a:solidFill>
              <a:schemeClr val="bg1"/>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18" name="Rectangle 32"/>
          <p:cNvSpPr>
            <a:spLocks noChangeArrowheads="1"/>
          </p:cNvSpPr>
          <p:nvPr/>
        </p:nvSpPr>
        <p:spPr bwMode="auto">
          <a:xfrm>
            <a:off x="639794"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（三）征收方案</a:t>
            </a:r>
            <a:endParaRPr lang="en-GB" altLang="en-GB" sz="2800" b="1" dirty="0">
              <a:solidFill>
                <a:schemeClr val="bg1"/>
              </a:solidFill>
              <a:latin typeface="微软雅黑" pitchFamily="34" charset="-122"/>
              <a:ea typeface="微软雅黑" pitchFamily="34" charset="-122"/>
            </a:endParaRPr>
          </a:p>
        </p:txBody>
      </p:sp>
      <p:sp>
        <p:nvSpPr>
          <p:cNvPr id="7" name="TextBox 6"/>
          <p:cNvSpPr txBox="1"/>
          <p:nvPr/>
        </p:nvSpPr>
        <p:spPr>
          <a:xfrm>
            <a:off x="611560" y="5157193"/>
            <a:ext cx="7920880" cy="646331"/>
          </a:xfrm>
          <a:prstGeom prst="rect">
            <a:avLst/>
          </a:prstGeom>
          <a:noFill/>
        </p:spPr>
        <p:txBody>
          <a:bodyPr wrap="square" rtlCol="0">
            <a:spAutoFit/>
          </a:bodyPr>
          <a:lstStyle/>
          <a:p>
            <a:r>
              <a:rPr kumimoji="1" lang="zh-CN" altLang="en-US">
                <a:latin typeface="微软雅黑"/>
                <a:ea typeface="微软雅黑"/>
                <a:cs typeface="微软雅黑"/>
              </a:rPr>
              <a:t>注意：权益</a:t>
            </a:r>
            <a:r>
              <a:rPr kumimoji="1" lang="zh-CN" altLang="en-US" dirty="0">
                <a:latin typeface="微软雅黑"/>
                <a:ea typeface="微软雅黑"/>
                <a:cs typeface="微软雅黑"/>
              </a:rPr>
              <a:t>分派时不扣税，现金红利款项全额发给股东；待股东卖出股份时才扣税。</a:t>
            </a:r>
          </a:p>
        </p:txBody>
      </p:sp>
      <p:sp>
        <p:nvSpPr>
          <p:cNvPr id="8"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36</a:t>
            </a:fld>
            <a:endParaRPr lang="en-US" altLang="zh-CN"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00036" y="1071547"/>
            <a:ext cx="8001029" cy="1371349"/>
          </a:xfrm>
          <a:prstGeom prst="rect">
            <a:avLst/>
          </a:prstGeom>
        </p:spPr>
        <p:style>
          <a:lnRef idx="2">
            <a:schemeClr val="accent1"/>
          </a:lnRef>
          <a:fillRef idx="1">
            <a:schemeClr val="lt1"/>
          </a:fillRef>
          <a:effectRef idx="0">
            <a:schemeClr val="accent1"/>
          </a:effectRef>
          <a:fontRef idx="minor">
            <a:schemeClr val="dk1"/>
          </a:fontRef>
        </p:style>
        <p:txBody>
          <a:bodyPr wrap="square" lIns="77925" tIns="38963" rIns="77925" bIns="38963">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案例</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某公司权益分派方案：每</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股派息</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元，送</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zh-CN" altLang="en-US" sz="1400" dirty="0">
                <a:latin typeface="微软雅黑" pitchFamily="34" charset="-122"/>
                <a:ea typeface="微软雅黑" pitchFamily="34" charset="-122"/>
                <a:sym typeface="楷体_GB2312" pitchFamily="49" charset="-122"/>
              </a:rPr>
              <a:t>。</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自然人股东</a:t>
            </a:r>
            <a:r>
              <a:rPr lang="en-US" altLang="en-US"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为该公司权益登记日（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日）登记在册的股东，在权益登记日日终其持有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万股该公司股份。</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假设股东</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持有的</a:t>
            </a:r>
            <a:r>
              <a:rPr lang="zh-CN"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万股系分批取得，取得时间为：</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日公司改制时持有</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日定增认购</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5,000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3</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日通过协议转让方式买入</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10000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a:p>
            <a:pPr>
              <a:defRPr/>
            </a:pP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股东</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A</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卖出股份的时间为</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2015</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年</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4</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月</a:t>
            </a:r>
            <a:r>
              <a:rPr lang="en-US" altLang="zh-CN" sz="1400" b="1" dirty="0">
                <a:solidFill>
                  <a:schemeClr val="tx1">
                    <a:lumMod val="95000"/>
                    <a:lumOff val="5000"/>
                  </a:schemeClr>
                </a:solidFill>
                <a:latin typeface="微软雅黑" pitchFamily="34" charset="-122"/>
                <a:ea typeface="微软雅黑" pitchFamily="34" charset="-122"/>
                <a:sym typeface="楷体_GB2312" pitchFamily="49" charset="-122"/>
              </a:rPr>
              <a:t>30</a:t>
            </a:r>
            <a:r>
              <a:rPr lang="zh-CN" altLang="en-US" sz="1400" b="1" dirty="0">
                <a:solidFill>
                  <a:schemeClr val="tx1">
                    <a:lumMod val="95000"/>
                    <a:lumOff val="5000"/>
                  </a:schemeClr>
                </a:solidFill>
                <a:latin typeface="微软雅黑" pitchFamily="34" charset="-122"/>
                <a:ea typeface="微软雅黑" pitchFamily="34" charset="-122"/>
                <a:sym typeface="楷体_GB2312" pitchFamily="49" charset="-122"/>
              </a:rPr>
              <a:t>日</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卖出</a:t>
            </a:r>
            <a:r>
              <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rPr>
              <a:t>18,000</a:t>
            </a:r>
            <a:r>
              <a:rPr lang="zh-CN" altLang="en-US" sz="1400" dirty="0">
                <a:solidFill>
                  <a:schemeClr val="tx1">
                    <a:lumMod val="95000"/>
                    <a:lumOff val="5000"/>
                  </a:schemeClr>
                </a:solidFill>
                <a:latin typeface="微软雅黑" pitchFamily="34" charset="-122"/>
                <a:ea typeface="微软雅黑" pitchFamily="34" charset="-122"/>
                <a:sym typeface="楷体_GB2312" pitchFamily="49" charset="-122"/>
              </a:rPr>
              <a:t>股。</a:t>
            </a:r>
            <a:endParaRPr lang="en-US" altLang="zh-CN" sz="1400" dirty="0">
              <a:solidFill>
                <a:schemeClr val="tx1">
                  <a:lumMod val="95000"/>
                  <a:lumOff val="5000"/>
                </a:schemeClr>
              </a:solidFill>
              <a:latin typeface="微软雅黑" pitchFamily="34" charset="-122"/>
              <a:ea typeface="微软雅黑" pitchFamily="34" charset="-122"/>
              <a:sym typeface="楷体_GB2312" pitchFamily="49" charset="-122"/>
            </a:endParaRPr>
          </a:p>
        </p:txBody>
      </p:sp>
      <p:sp>
        <p:nvSpPr>
          <p:cNvPr id="8" name="内容占位符 2"/>
          <p:cNvSpPr txBox="1">
            <a:spLocks noChangeArrowheads="1"/>
          </p:cNvSpPr>
          <p:nvPr/>
        </p:nvSpPr>
        <p:spPr>
          <a:xfrm>
            <a:off x="642910" y="2571744"/>
            <a:ext cx="7929619" cy="1500197"/>
          </a:xfrm>
          <a:prstGeom prst="rect">
            <a:avLst/>
          </a:prstGeom>
        </p:spPr>
        <p:txBody>
          <a:bodyPr lIns="77925" tIns="38963" rIns="77925" bIns="38963"/>
          <a:lstStyle/>
          <a:p>
            <a:pPr marL="0" lvl="1">
              <a:lnSpc>
                <a:spcPct val="150000"/>
              </a:lnSpc>
              <a:spcBef>
                <a:spcPct val="20000"/>
              </a:spcBef>
              <a:defRPr/>
            </a:pPr>
            <a:endParaRPr lang="zh-CN" altLang="en-US" sz="1500" kern="0" dirty="0">
              <a:solidFill>
                <a:schemeClr val="tx1">
                  <a:lumMod val="95000"/>
                  <a:lumOff val="5000"/>
                </a:schemeClr>
              </a:solidFill>
              <a:latin typeface="微软雅黑" pitchFamily="34" charset="-122"/>
              <a:ea typeface="微软雅黑" pitchFamily="34" charset="-122"/>
            </a:endParaRPr>
          </a:p>
          <a:p>
            <a:pPr marL="292219" lvl="1" indent="-292219">
              <a:spcBef>
                <a:spcPct val="20000"/>
              </a:spcBef>
              <a:defRPr/>
            </a:pPr>
            <a:r>
              <a:rPr lang="en-US" altLang="zh-CN" sz="1500" kern="0" dirty="0">
                <a:solidFill>
                  <a:schemeClr val="tx1">
                    <a:lumMod val="95000"/>
                    <a:lumOff val="5000"/>
                  </a:schemeClr>
                </a:solidFill>
                <a:latin typeface="微软雅黑" pitchFamily="34" charset="-122"/>
                <a:ea typeface="微软雅黑" pitchFamily="34" charset="-122"/>
              </a:rPr>
              <a:t>1.</a:t>
            </a:r>
            <a:r>
              <a:rPr lang="zh-CN" altLang="en-US" sz="1500" kern="0" dirty="0">
                <a:solidFill>
                  <a:schemeClr val="tx1">
                    <a:lumMod val="95000"/>
                    <a:lumOff val="5000"/>
                  </a:schemeClr>
                </a:solidFill>
                <a:latin typeface="微软雅黑" pitchFamily="34" charset="-122"/>
                <a:ea typeface="微软雅黑" pitchFamily="34" charset="-122"/>
              </a:rPr>
              <a:t>根据</a:t>
            </a:r>
            <a:r>
              <a:rPr lang="zh-CN" altLang="en-US" sz="1500" kern="0" dirty="0">
                <a:solidFill>
                  <a:srgbClr val="FF0000"/>
                </a:solidFill>
                <a:latin typeface="微软雅黑" pitchFamily="34" charset="-122"/>
                <a:ea typeface="微软雅黑" pitchFamily="34" charset="-122"/>
              </a:rPr>
              <a:t>先进先出</a:t>
            </a:r>
            <a:r>
              <a:rPr lang="zh-CN" altLang="en-US" sz="1500" kern="0" dirty="0">
                <a:solidFill>
                  <a:schemeClr val="tx1">
                    <a:lumMod val="95000"/>
                    <a:lumOff val="5000"/>
                  </a:schemeClr>
                </a:solidFill>
                <a:latin typeface="微软雅黑" pitchFamily="34" charset="-122"/>
                <a:ea typeface="微软雅黑" pitchFamily="34" charset="-122"/>
              </a:rPr>
              <a:t>原则计算卖出股份的持股期限       </a:t>
            </a:r>
            <a:r>
              <a:rPr lang="en-US" altLang="zh-CN" sz="1500" kern="0" dirty="0">
                <a:solidFill>
                  <a:schemeClr val="tx1">
                    <a:lumMod val="95000"/>
                    <a:lumOff val="5000"/>
                  </a:schemeClr>
                </a:solidFill>
                <a:latin typeface="微软雅黑" pitchFamily="34" charset="-122"/>
                <a:ea typeface="微软雅黑" pitchFamily="34" charset="-122"/>
              </a:rPr>
              <a:t>2.</a:t>
            </a:r>
            <a:r>
              <a:rPr lang="zh-CN" altLang="en-US" sz="1500" kern="0" dirty="0">
                <a:solidFill>
                  <a:schemeClr val="tx1">
                    <a:lumMod val="95000"/>
                    <a:lumOff val="5000"/>
                  </a:schemeClr>
                </a:solidFill>
                <a:latin typeface="微软雅黑" pitchFamily="34" charset="-122"/>
                <a:ea typeface="微软雅黑" pitchFamily="34" charset="-122"/>
              </a:rPr>
              <a:t>根据持股期限计算应补缴差别化税款</a:t>
            </a:r>
          </a:p>
        </p:txBody>
      </p:sp>
      <p:cxnSp>
        <p:nvCxnSpPr>
          <p:cNvPr id="9" name="直接连接符 8"/>
          <p:cNvCxnSpPr/>
          <p:nvPr/>
        </p:nvCxnSpPr>
        <p:spPr bwMode="auto">
          <a:xfrm>
            <a:off x="0" y="3643315"/>
            <a:ext cx="9144000" cy="1588"/>
          </a:xfrm>
          <a:prstGeom prst="line">
            <a:avLst/>
          </a:prstGeom>
          <a:ln w="15875">
            <a:solidFill>
              <a:schemeClr val="tx1"/>
            </a:solidFill>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 name="TextBox 9"/>
          <p:cNvSpPr txBox="1">
            <a:spLocks noChangeArrowheads="1"/>
          </p:cNvSpPr>
          <p:nvPr/>
        </p:nvSpPr>
        <p:spPr bwMode="auto">
          <a:xfrm>
            <a:off x="631826" y="4000506"/>
            <a:ext cx="875517" cy="294131"/>
          </a:xfrm>
          <a:prstGeom prst="rect">
            <a:avLst/>
          </a:prstGeom>
          <a:noFill/>
          <a:ln w="9525">
            <a:solidFill>
              <a:srgbClr val="C00000"/>
            </a:solidFill>
            <a:miter lim="800000"/>
          </a:ln>
        </p:spPr>
        <p:txBody>
          <a:bodyPr wrap="none" lIns="77925" tIns="38963" rIns="77925" bIns="38963">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1400" b="1" dirty="0">
                <a:latin typeface="楷体" charset="0"/>
                <a:ea typeface="楷体" charset="0"/>
                <a:cs typeface="楷体" charset="0"/>
              </a:rPr>
              <a:t>计算过程</a:t>
            </a:r>
          </a:p>
        </p:txBody>
      </p:sp>
      <p:pic>
        <p:nvPicPr>
          <p:cNvPr id="11" name="Picture 2" descr="http://pic24.nipic.com/20121020/4499633_003238988000_2.jpg"/>
          <p:cNvPicPr>
            <a:picLocks noChangeAspect="1" noChangeArrowheads="1"/>
          </p:cNvPicPr>
          <p:nvPr/>
        </p:nvPicPr>
        <p:blipFill>
          <a:blip r:embed="rId2" cstate="print"/>
          <a:srcRect l="14640" t="9434" r="18437" b="24527"/>
          <a:stretch>
            <a:fillRect/>
          </a:stretch>
        </p:blipFill>
        <p:spPr bwMode="auto">
          <a:xfrm>
            <a:off x="142845" y="4500570"/>
            <a:ext cx="2286016" cy="1500199"/>
          </a:xfrm>
          <a:prstGeom prst="rect">
            <a:avLst/>
          </a:prstGeom>
          <a:ln>
            <a:noFill/>
          </a:ln>
          <a:effectLst>
            <a:softEdge rad="112500"/>
          </a:effectLst>
        </p:spPr>
      </p:pic>
      <p:sp>
        <p:nvSpPr>
          <p:cNvPr id="12" name="矩形 11"/>
          <p:cNvSpPr>
            <a:spLocks noChangeArrowheads="1"/>
          </p:cNvSpPr>
          <p:nvPr/>
        </p:nvSpPr>
        <p:spPr bwMode="auto">
          <a:xfrm>
            <a:off x="2357438" y="3929066"/>
            <a:ext cx="5827194" cy="2310067"/>
          </a:xfrm>
          <a:prstGeom prst="rect">
            <a:avLst/>
          </a:prstGeom>
          <a:noFill/>
          <a:ln>
            <a:noFill/>
          </a:ln>
        </p:spPr>
        <p:txBody>
          <a:bodyPr wrap="none" lIns="77925" tIns="38963" rIns="77925" bIns="38963">
            <a:spAutoFit/>
          </a:bodyPr>
          <a:lstStyle/>
          <a:p>
            <a:r>
              <a:rPr lang="en-US" altLang="zh-CN" sz="1500" b="1" dirty="0">
                <a:latin typeface="微软雅黑" pitchFamily="34" charset="-122"/>
                <a:ea typeface="微软雅黑" pitchFamily="34" charset="-122"/>
                <a:cs typeface="仿宋" charset="0"/>
              </a:rPr>
              <a:t>1</a:t>
            </a:r>
            <a:r>
              <a:rPr lang="zh-CN" altLang="en-US" sz="1500" b="1" dirty="0">
                <a:latin typeface="微软雅黑" pitchFamily="34" charset="-122"/>
                <a:ea typeface="微软雅黑" pitchFamily="34" charset="-122"/>
                <a:cs typeface="仿宋" charset="0"/>
              </a:rPr>
              <a:t>、</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a:latin typeface="微软雅黑" pitchFamily="34" charset="-122"/>
                <a:ea typeface="微软雅黑" pitchFamily="34" charset="-122"/>
                <a:cs typeface="仿宋_GB2312" charset="0"/>
              </a:rPr>
              <a:t>卖出股份的持股期限：</a:t>
            </a:r>
            <a:endParaRPr lang="en-US" altLang="zh-CN" sz="1500" b="1" dirty="0">
              <a:latin typeface="微软雅黑" pitchFamily="34" charset="-122"/>
              <a:ea typeface="微软雅黑" pitchFamily="34" charset="-122"/>
              <a:cs typeface="仿宋_GB2312" charset="0"/>
            </a:endParaRPr>
          </a:p>
          <a:p>
            <a:r>
              <a:rPr lang="en-US" altLang="zh-CN" sz="1400" b="1"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2014</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zh-CN" altLang="zh-CN" sz="1400" dirty="0">
                <a:latin typeface="微软雅黑" pitchFamily="34" charset="-122"/>
                <a:ea typeface="微软雅黑" pitchFamily="34" charset="-122"/>
                <a:cs typeface="仿宋_GB2312" charset="0"/>
              </a:rPr>
              <a:t>2</a:t>
            </a:r>
            <a:r>
              <a:rPr lang="en-US" altLang="zh-CN" sz="1400" dirty="0">
                <a:latin typeface="微软雅黑" pitchFamily="34" charset="-122"/>
                <a:ea typeface="微软雅黑" pitchFamily="34" charset="-122"/>
                <a:cs typeface="仿宋_GB2312" charset="0"/>
              </a:rPr>
              <a:t>9</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  </a:t>
            </a:r>
            <a:r>
              <a:rPr lang="zh-CN" altLang="en-US" sz="1400" dirty="0">
                <a:latin typeface="微软雅黑" pitchFamily="34" charset="-122"/>
                <a:ea typeface="微软雅黑" pitchFamily="34" charset="-122"/>
                <a:cs typeface="仿宋_GB2312" charset="0"/>
              </a:rPr>
              <a:t>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zh-CN" altLang="zh-CN" sz="1400" dirty="0">
                <a:latin typeface="微软雅黑" pitchFamily="34" charset="-122"/>
                <a:ea typeface="微软雅黑" pitchFamily="34" charset="-122"/>
                <a:cs typeface="仿宋_GB2312" charset="0"/>
              </a:rPr>
              <a:t>2</a:t>
            </a:r>
            <a:r>
              <a:rPr lang="en-US" altLang="zh-CN" sz="1400" dirty="0">
                <a:latin typeface="微软雅黑" pitchFamily="34" charset="-122"/>
                <a:ea typeface="微软雅黑" pitchFamily="34" charset="-122"/>
                <a:cs typeface="仿宋_GB2312" charset="0"/>
              </a:rPr>
              <a:t>9</a:t>
            </a:r>
            <a:r>
              <a:rPr lang="zh-CN" altLang="en-US" sz="1400" dirty="0">
                <a:latin typeface="微软雅黑" pitchFamily="34" charset="-122"/>
                <a:ea typeface="微软雅黑" pitchFamily="34" charset="-122"/>
                <a:cs typeface="仿宋_GB2312" charset="0"/>
              </a:rPr>
              <a:t>日  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日</a:t>
            </a:r>
            <a:r>
              <a:rPr lang="en-US" altLang="zh-CN" sz="1400" dirty="0">
                <a:latin typeface="微软雅黑" pitchFamily="34" charset="-122"/>
                <a:ea typeface="微软雅黑" pitchFamily="34" charset="-122"/>
                <a:cs typeface="仿宋_GB2312" charset="0"/>
              </a:rPr>
              <a:t>-2015</a:t>
            </a:r>
            <a:r>
              <a:rPr lang="zh-CN" altLang="en-US" sz="1400" dirty="0">
                <a:latin typeface="微软雅黑" pitchFamily="34" charset="-122"/>
                <a:ea typeface="微软雅黑" pitchFamily="34" charset="-122"/>
                <a:cs typeface="仿宋_GB2312" charset="0"/>
              </a:rPr>
              <a:t>年</a:t>
            </a:r>
            <a:r>
              <a:rPr lang="en-US" altLang="zh-CN" sz="1400" dirty="0">
                <a:latin typeface="微软雅黑" pitchFamily="34" charset="-122"/>
                <a:ea typeface="微软雅黑" pitchFamily="34" charset="-122"/>
                <a:cs typeface="仿宋_GB2312" charset="0"/>
              </a:rPr>
              <a:t>4</a:t>
            </a:r>
            <a:r>
              <a:rPr lang="zh-CN" altLang="en-US" sz="1400" dirty="0">
                <a:latin typeface="微软雅黑" pitchFamily="34" charset="-122"/>
                <a:ea typeface="微软雅黑" pitchFamily="34" charset="-122"/>
                <a:cs typeface="仿宋_GB2312" charset="0"/>
              </a:rPr>
              <a:t>月</a:t>
            </a:r>
            <a:r>
              <a:rPr lang="zh-CN" altLang="zh-CN" sz="1400" dirty="0">
                <a:latin typeface="微软雅黑" pitchFamily="34" charset="-122"/>
                <a:ea typeface="微软雅黑" pitchFamily="34" charset="-122"/>
                <a:cs typeface="仿宋_GB2312" charset="0"/>
              </a:rPr>
              <a:t>2</a:t>
            </a:r>
            <a:r>
              <a:rPr lang="en-US" altLang="zh-CN" sz="1400" dirty="0">
                <a:latin typeface="微软雅黑" pitchFamily="34" charset="-122"/>
                <a:ea typeface="微软雅黑" pitchFamily="34" charset="-122"/>
                <a:cs typeface="仿宋_GB2312" charset="0"/>
              </a:rPr>
              <a:t>9</a:t>
            </a:r>
            <a:r>
              <a:rPr lang="zh-CN" altLang="en-US" sz="1400" dirty="0">
                <a:latin typeface="微软雅黑" pitchFamily="34" charset="-122"/>
                <a:ea typeface="微软雅黑" pitchFamily="34" charset="-122"/>
                <a:cs typeface="仿宋_GB2312" charset="0"/>
              </a:rPr>
              <a:t>日 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a:t>
            </a:r>
            <a:endParaRPr lang="en-US" altLang="zh-CN" sz="1400"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2</a:t>
            </a:r>
            <a:r>
              <a:rPr lang="zh-CN" altLang="en-US" sz="1500" b="1" dirty="0">
                <a:latin typeface="微软雅黑" pitchFamily="34" charset="-122"/>
                <a:ea typeface="微软雅黑" pitchFamily="34" charset="-122"/>
                <a:cs typeface="仿宋_GB2312" charset="0"/>
              </a:rPr>
              <a:t>、股东</a:t>
            </a:r>
            <a:r>
              <a:rPr lang="en-US" altLang="zh-CN" sz="1500" b="1" dirty="0">
                <a:latin typeface="微软雅黑" pitchFamily="34" charset="-122"/>
                <a:ea typeface="微软雅黑" pitchFamily="34" charset="-122"/>
                <a:cs typeface="仿宋_GB2312" charset="0"/>
              </a:rPr>
              <a:t>A</a:t>
            </a:r>
            <a:r>
              <a:rPr lang="zh-CN" altLang="en-US" sz="1500" b="1" dirty="0">
                <a:latin typeface="微软雅黑" pitchFamily="34" charset="-122"/>
                <a:ea typeface="微软雅黑" pitchFamily="34" charset="-122"/>
                <a:cs typeface="仿宋_GB2312" charset="0"/>
              </a:rPr>
              <a:t>应补缴税款（股本面值为</a:t>
            </a:r>
            <a:r>
              <a:rPr lang="en-US" altLang="zh-CN" sz="1500" b="1" dirty="0">
                <a:latin typeface="微软雅黑" pitchFamily="34" charset="-122"/>
                <a:ea typeface="微软雅黑" pitchFamily="34" charset="-122"/>
                <a:cs typeface="仿宋_GB2312" charset="0"/>
              </a:rPr>
              <a:t>1</a:t>
            </a:r>
            <a:r>
              <a:rPr lang="zh-CN" altLang="en-US" sz="1500" b="1" dirty="0">
                <a:latin typeface="微软雅黑" pitchFamily="34" charset="-122"/>
                <a:ea typeface="微软雅黑" pitchFamily="34" charset="-122"/>
                <a:cs typeface="仿宋_GB2312" charset="0"/>
              </a:rPr>
              <a:t>元</a:t>
            </a:r>
            <a:r>
              <a:rPr lang="en-US" altLang="zh-CN" sz="1500" b="1" dirty="0">
                <a:latin typeface="微软雅黑" pitchFamily="34" charset="-122"/>
                <a:ea typeface="微软雅黑" pitchFamily="34" charset="-122"/>
                <a:cs typeface="仿宋_GB2312" charset="0"/>
              </a:rPr>
              <a:t>/</a:t>
            </a:r>
            <a:r>
              <a:rPr lang="zh-CN" altLang="en-US" sz="1500" b="1" dirty="0">
                <a:latin typeface="微软雅黑" pitchFamily="34" charset="-122"/>
                <a:ea typeface="微软雅黑" pitchFamily="34" charset="-122"/>
                <a:cs typeface="仿宋_GB2312" charset="0"/>
              </a:rPr>
              <a:t>股）：</a:t>
            </a:r>
            <a:endParaRPr lang="en-US" altLang="zh-CN" sz="1500" b="1" dirty="0">
              <a:latin typeface="微软雅黑" pitchFamily="34" charset="-122"/>
              <a:ea typeface="微软雅黑" pitchFamily="34" charset="-122"/>
              <a:cs typeface="仿宋_GB2312" charset="0"/>
            </a:endParaRPr>
          </a:p>
          <a:p>
            <a:r>
              <a:rPr lang="en-US" altLang="zh-CN" sz="1500" dirty="0">
                <a:latin typeface="微软雅黑" pitchFamily="34" charset="-122"/>
                <a:ea typeface="微软雅黑" pitchFamily="34" charset="-122"/>
                <a:cs typeface="仿宋_GB2312" charset="0"/>
              </a:rPr>
              <a:t>  </a:t>
            </a:r>
            <a:r>
              <a:rPr lang="en-US" altLang="zh-CN" sz="1400" dirty="0">
                <a:latin typeface="微软雅黑" pitchFamily="34" charset="-122"/>
                <a:ea typeface="微软雅黑" pitchFamily="34" charset="-122"/>
                <a:cs typeface="仿宋_GB2312" charset="0"/>
              </a:rPr>
              <a:t>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年，无需补缴</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5,000</a:t>
            </a:r>
            <a:r>
              <a:rPr lang="zh-CN" altLang="en-US" sz="1400" dirty="0">
                <a:latin typeface="微软雅黑" pitchFamily="34" charset="-122"/>
                <a:ea typeface="微软雅黑" pitchFamily="34" charset="-122"/>
                <a:cs typeface="仿宋_GB2312" charset="0"/>
              </a:rPr>
              <a:t>股：超过</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年，应补缴 </a:t>
            </a:r>
            <a:r>
              <a:rPr lang="en-US" altLang="zh-CN" sz="1400" dirty="0">
                <a:latin typeface="微软雅黑" pitchFamily="34" charset="-122"/>
                <a:ea typeface="微软雅黑" pitchFamily="34" charset="-122"/>
                <a:cs typeface="仿宋_GB2312" charset="0"/>
              </a:rPr>
              <a:t>5000÷10×(5+4)×10% = 45</a:t>
            </a:r>
            <a:r>
              <a:rPr lang="zh-CN" altLang="en-US" sz="1400" dirty="0">
                <a:latin typeface="微软雅黑" pitchFamily="34" charset="-122"/>
                <a:ea typeface="微软雅黑" pitchFamily="34" charset="-122"/>
                <a:cs typeface="仿宋_GB2312" charset="0"/>
              </a:rPr>
              <a:t>元</a:t>
            </a:r>
            <a:endParaRPr lang="en-US" altLang="zh-CN" sz="1400" dirty="0">
              <a:latin typeface="微软雅黑" pitchFamily="34" charset="-122"/>
              <a:ea typeface="微软雅黑" pitchFamily="34" charset="-122"/>
              <a:cs typeface="仿宋_GB2312" charset="0"/>
            </a:endParaRPr>
          </a:p>
          <a:p>
            <a:r>
              <a:rPr lang="en-US" altLang="zh-CN" sz="1400" dirty="0">
                <a:latin typeface="微软雅黑" pitchFamily="34" charset="-122"/>
                <a:ea typeface="微软雅黑" pitchFamily="34" charset="-122"/>
                <a:cs typeface="仿宋_GB2312" charset="0"/>
              </a:rPr>
              <a:t>  8,000</a:t>
            </a:r>
            <a:r>
              <a:rPr lang="zh-CN" altLang="en-US" sz="1400" dirty="0">
                <a:latin typeface="微软雅黑" pitchFamily="34" charset="-122"/>
                <a:ea typeface="微软雅黑" pitchFamily="34" charset="-122"/>
                <a:cs typeface="仿宋_GB2312" charset="0"/>
              </a:rPr>
              <a:t>股：不足</a:t>
            </a:r>
            <a:r>
              <a:rPr lang="en-US" altLang="zh-CN" sz="1400" dirty="0">
                <a:latin typeface="微软雅黑" pitchFamily="34" charset="-122"/>
                <a:ea typeface="微软雅黑" pitchFamily="34" charset="-122"/>
                <a:cs typeface="仿宋_GB2312" charset="0"/>
              </a:rPr>
              <a:t>1</a:t>
            </a:r>
            <a:r>
              <a:rPr lang="zh-CN" altLang="en-US" sz="1400" dirty="0">
                <a:latin typeface="微软雅黑" pitchFamily="34" charset="-122"/>
                <a:ea typeface="微软雅黑" pitchFamily="34" charset="-122"/>
                <a:cs typeface="仿宋_GB2312" charset="0"/>
              </a:rPr>
              <a:t>个月，应补缴 </a:t>
            </a:r>
            <a:r>
              <a:rPr lang="en-US" altLang="zh-CN" sz="1400" dirty="0">
                <a:latin typeface="微软雅黑" pitchFamily="34" charset="-122"/>
                <a:ea typeface="微软雅黑" pitchFamily="34" charset="-122"/>
                <a:cs typeface="仿宋_GB2312" charset="0"/>
              </a:rPr>
              <a:t>8000÷10×(5+4)×20% = 1440</a:t>
            </a:r>
            <a:r>
              <a:rPr lang="zh-CN" altLang="en-US" sz="1400" dirty="0">
                <a:latin typeface="微软雅黑" pitchFamily="34" charset="-122"/>
                <a:ea typeface="微软雅黑" pitchFamily="34" charset="-122"/>
                <a:cs typeface="仿宋_GB2312" charset="0"/>
              </a:rPr>
              <a:t>元</a:t>
            </a:r>
            <a:endParaRPr lang="en-US" altLang="zh-CN" sz="1400" b="1" dirty="0">
              <a:latin typeface="微软雅黑" pitchFamily="34" charset="-122"/>
              <a:ea typeface="微软雅黑" pitchFamily="34" charset="-122"/>
              <a:cs typeface="仿宋_GB2312" charset="0"/>
            </a:endParaRPr>
          </a:p>
          <a:p>
            <a:r>
              <a:rPr lang="en-US" altLang="zh-CN" sz="1500" b="1" dirty="0">
                <a:latin typeface="微软雅黑" pitchFamily="34" charset="-122"/>
                <a:ea typeface="微软雅黑" pitchFamily="34" charset="-122"/>
                <a:cs typeface="仿宋_GB2312" charset="0"/>
              </a:rPr>
              <a:t>   </a:t>
            </a:r>
          </a:p>
          <a:p>
            <a:endParaRPr lang="zh-CN" altLang="en-US" sz="1500" u="sng" dirty="0">
              <a:latin typeface="微软雅黑" pitchFamily="34" charset="-122"/>
              <a:ea typeface="微软雅黑" pitchFamily="34" charset="-122"/>
              <a:cs typeface="仿宋" charset="0"/>
            </a:endParaRPr>
          </a:p>
        </p:txBody>
      </p:sp>
      <p:sp>
        <p:nvSpPr>
          <p:cNvPr id="14" name="Rectangle 32"/>
          <p:cNvSpPr>
            <a:spLocks noChangeArrowheads="1"/>
          </p:cNvSpPr>
          <p:nvPr/>
        </p:nvSpPr>
        <p:spPr bwMode="auto">
          <a:xfrm>
            <a:off x="639794"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（四）计算案例</a:t>
            </a:r>
            <a:endParaRPr lang="en-GB" altLang="en-GB" sz="2800" b="1" dirty="0">
              <a:solidFill>
                <a:schemeClr val="bg1"/>
              </a:solidFill>
              <a:latin typeface="微软雅黑" pitchFamily="34" charset="-122"/>
              <a:ea typeface="微软雅黑" pitchFamily="34" charset="-122"/>
            </a:endParaRPr>
          </a:p>
        </p:txBody>
      </p:sp>
      <p:sp>
        <p:nvSpPr>
          <p:cNvPr id="15"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37</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2"/>
          <p:cNvSpPr>
            <a:spLocks noChangeArrowheads="1"/>
          </p:cNvSpPr>
          <p:nvPr/>
        </p:nvSpPr>
        <p:spPr bwMode="auto">
          <a:xfrm>
            <a:off x="639794" y="81543"/>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（五）股息</a:t>
            </a:r>
            <a:r>
              <a:rPr lang="zh-CN" altLang="en-US" sz="2800" b="1" dirty="0">
                <a:solidFill>
                  <a:schemeClr val="bg1"/>
                </a:solidFill>
                <a:latin typeface="微软雅黑" pitchFamily="34" charset="-122"/>
                <a:ea typeface="微软雅黑" pitchFamily="34" charset="-122"/>
              </a:rPr>
              <a:t>红利差异化</a:t>
            </a:r>
            <a:r>
              <a:rPr lang="zh-CN" altLang="en-US" sz="2800" b="1" dirty="0" smtClean="0">
                <a:solidFill>
                  <a:schemeClr val="bg1"/>
                </a:solidFill>
                <a:latin typeface="微软雅黑" pitchFamily="34" charset="-122"/>
                <a:ea typeface="微软雅黑" pitchFamily="34" charset="-122"/>
              </a:rPr>
              <a:t>征税流程</a:t>
            </a:r>
            <a:endParaRPr lang="en-GB" altLang="en-GB" sz="2800" b="1" dirty="0">
              <a:solidFill>
                <a:schemeClr val="bg1"/>
              </a:solidFill>
              <a:ea typeface="黑体" pitchFamily="49" charset="-122"/>
            </a:endParaRPr>
          </a:p>
        </p:txBody>
      </p:sp>
      <p:graphicFrame>
        <p:nvGraphicFramePr>
          <p:cNvPr id="33" name="图示 32"/>
          <p:cNvGraphicFramePr/>
          <p:nvPr>
            <p:extLst>
              <p:ext uri="{D42A27DB-BD31-4B8C-83A1-F6EECF244321}">
                <p14:modId xmlns="" xmlns:p14="http://schemas.microsoft.com/office/powerpoint/2010/main" val="1211957448"/>
              </p:ext>
            </p:extLst>
          </p:nvPr>
        </p:nvGraphicFramePr>
        <p:xfrm>
          <a:off x="357158" y="2511062"/>
          <a:ext cx="8429684" cy="17893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5"/>
          <p:cNvGrpSpPr/>
          <p:nvPr/>
        </p:nvGrpSpPr>
        <p:grpSpPr>
          <a:xfrm>
            <a:off x="1689992" y="1028733"/>
            <a:ext cx="1113187" cy="434043"/>
            <a:chOff x="1167943" y="1123957"/>
            <a:chExt cx="1113187" cy="434042"/>
          </a:xfrm>
        </p:grpSpPr>
        <p:sp>
          <p:nvSpPr>
            <p:cNvPr id="35" name="矩形 34"/>
            <p:cNvSpPr/>
            <p:nvPr/>
          </p:nvSpPr>
          <p:spPr>
            <a:xfrm>
              <a:off x="1167943" y="1123957"/>
              <a:ext cx="1113187" cy="43404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矩形 35"/>
            <p:cNvSpPr/>
            <p:nvPr/>
          </p:nvSpPr>
          <p:spPr>
            <a:xfrm>
              <a:off x="1167943" y="1123957"/>
              <a:ext cx="1113187" cy="4340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8016" tIns="128016" rIns="128016" bIns="128016" numCol="1" spcCol="1270" anchor="t" anchorCtr="0">
              <a:noAutofit/>
            </a:bodyPr>
            <a:lstStyle/>
            <a:p>
              <a:pPr algn="ctr" defTabSz="681845">
                <a:lnSpc>
                  <a:spcPct val="90000"/>
                </a:lnSpc>
                <a:spcAft>
                  <a:spcPct val="35000"/>
                </a:spcAft>
              </a:pPr>
              <a:endParaRPr lang="zh-CN" altLang="en-US" sz="1500" dirty="0">
                <a:latin typeface="楷体" pitchFamily="49" charset="-122"/>
                <a:ea typeface="楷体" pitchFamily="49" charset="-122"/>
              </a:endParaRPr>
            </a:p>
          </p:txBody>
        </p:sp>
      </p:grpSp>
      <p:sp>
        <p:nvSpPr>
          <p:cNvPr id="37" name="矩形 36"/>
          <p:cNvSpPr/>
          <p:nvPr/>
        </p:nvSpPr>
        <p:spPr>
          <a:xfrm>
            <a:off x="1453302" y="3878773"/>
            <a:ext cx="1678538" cy="743484"/>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中国结算</a:t>
            </a:r>
            <a:r>
              <a:rPr lang="zh-CN" altLang="en-US" sz="1600" dirty="0">
                <a:solidFill>
                  <a:srgbClr val="CC0000"/>
                </a:solidFill>
                <a:latin typeface="微软雅黑" pitchFamily="34" charset="-122"/>
                <a:ea typeface="微软雅黑" pitchFamily="34" charset="-122"/>
              </a:rPr>
              <a:t>计算</a:t>
            </a:r>
            <a:r>
              <a:rPr lang="zh-CN" altLang="en-US" sz="1600" dirty="0">
                <a:latin typeface="微软雅黑" pitchFamily="34" charset="-122"/>
                <a:ea typeface="微软雅黑" pitchFamily="34" charset="-122"/>
              </a:rPr>
              <a:t>税款，将数据发送至</a:t>
            </a:r>
            <a:r>
              <a:rPr lang="zh-CN" altLang="en-US" sz="1600" dirty="0">
                <a:solidFill>
                  <a:srgbClr val="CC0000"/>
                </a:solidFill>
                <a:latin typeface="微软雅黑" pitchFamily="34" charset="-122"/>
                <a:ea typeface="微软雅黑" pitchFamily="34" charset="-122"/>
              </a:rPr>
              <a:t>开户券商</a:t>
            </a:r>
          </a:p>
        </p:txBody>
      </p:sp>
      <p:sp>
        <p:nvSpPr>
          <p:cNvPr id="38" name="矩形 37"/>
          <p:cNvSpPr/>
          <p:nvPr/>
        </p:nvSpPr>
        <p:spPr>
          <a:xfrm>
            <a:off x="3059833" y="3870416"/>
            <a:ext cx="1273495"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solidFill>
                  <a:srgbClr val="CC0000"/>
                </a:solidFill>
                <a:latin typeface="微软雅黑" pitchFamily="34" charset="-122"/>
                <a:ea typeface="微软雅黑" pitchFamily="34" charset="-122"/>
              </a:rPr>
              <a:t>股东开户券商</a:t>
            </a:r>
            <a:r>
              <a:rPr lang="zh-CN" altLang="en-US" sz="1600" dirty="0">
                <a:latin typeface="微软雅黑" pitchFamily="34" charset="-122"/>
                <a:ea typeface="微软雅黑" pitchFamily="34" charset="-122"/>
              </a:rPr>
              <a:t>根据数据扣款，交至中国结算</a:t>
            </a:r>
          </a:p>
        </p:txBody>
      </p:sp>
      <p:sp>
        <p:nvSpPr>
          <p:cNvPr id="39" name="矩形 38"/>
          <p:cNvSpPr/>
          <p:nvPr/>
        </p:nvSpPr>
        <p:spPr>
          <a:xfrm>
            <a:off x="5652120" y="3909054"/>
            <a:ext cx="1393178"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发行人于</a:t>
            </a:r>
            <a:r>
              <a:rPr lang="zh-CN" altLang="en-US" sz="1600" dirty="0">
                <a:solidFill>
                  <a:srgbClr val="CC0000"/>
                </a:solidFill>
                <a:latin typeface="微软雅黑" pitchFamily="34" charset="-122"/>
                <a:ea typeface="微软雅黑" pitchFamily="34" charset="-122"/>
              </a:rPr>
              <a:t>每月第五个工作日</a:t>
            </a:r>
            <a:r>
              <a:rPr lang="zh-CN" altLang="en-US" sz="1600" dirty="0">
                <a:latin typeface="微软雅黑" pitchFamily="34" charset="-122"/>
                <a:ea typeface="微软雅黑" pitchFamily="34" charset="-122"/>
              </a:rPr>
              <a:t>查询上个月的扣税明细</a:t>
            </a:r>
          </a:p>
        </p:txBody>
      </p:sp>
      <p:sp>
        <p:nvSpPr>
          <p:cNvPr id="40" name="TextBox 39"/>
          <p:cNvSpPr txBox="1"/>
          <p:nvPr/>
        </p:nvSpPr>
        <p:spPr>
          <a:xfrm>
            <a:off x="1000100" y="1928832"/>
            <a:ext cx="362556" cy="1125127"/>
          </a:xfrm>
          <a:prstGeom prst="rect">
            <a:avLst/>
          </a:prstGeom>
          <a:noFill/>
        </p:spPr>
        <p:txBody>
          <a:bodyPr wrap="none" lIns="77925" tIns="38963" rIns="77925" bIns="38963" rtlCol="0">
            <a:spAutoFit/>
          </a:bodyPr>
          <a:lstStyle/>
          <a:p>
            <a:r>
              <a:rPr lang="en-US" altLang="zh-CN" sz="6800" b="1" dirty="0">
                <a:latin typeface="Agency FB" pitchFamily="34" charset="0"/>
              </a:rPr>
              <a:t>1</a:t>
            </a:r>
            <a:endParaRPr lang="zh-CN" altLang="en-US" sz="6800" b="1" dirty="0">
              <a:latin typeface="Agency FB" pitchFamily="34" charset="0"/>
            </a:endParaRPr>
          </a:p>
        </p:txBody>
      </p:sp>
      <p:sp>
        <p:nvSpPr>
          <p:cNvPr id="41" name="TextBox 49"/>
          <p:cNvSpPr txBox="1"/>
          <p:nvPr/>
        </p:nvSpPr>
        <p:spPr>
          <a:xfrm>
            <a:off x="2145827" y="1928832"/>
            <a:ext cx="542093" cy="1125127"/>
          </a:xfrm>
          <a:prstGeom prst="rect">
            <a:avLst/>
          </a:prstGeom>
          <a:noFill/>
        </p:spPr>
        <p:txBody>
          <a:bodyPr wrap="none" lIns="77925" tIns="38963" rIns="77925" bIns="38963" rtlCol="0">
            <a:spAutoFit/>
          </a:bodyPr>
          <a:lstStyle/>
          <a:p>
            <a:r>
              <a:rPr lang="en-US" altLang="zh-CN" sz="6800" b="1" dirty="0">
                <a:latin typeface="Agency FB" pitchFamily="34" charset="0"/>
              </a:rPr>
              <a:t>2</a:t>
            </a:r>
            <a:endParaRPr lang="zh-CN" altLang="en-US" sz="6800" b="1" dirty="0">
              <a:latin typeface="Agency FB" pitchFamily="34" charset="0"/>
            </a:endParaRPr>
          </a:p>
        </p:txBody>
      </p:sp>
      <p:sp>
        <p:nvSpPr>
          <p:cNvPr id="42" name="TextBox 54"/>
          <p:cNvSpPr txBox="1"/>
          <p:nvPr/>
        </p:nvSpPr>
        <p:spPr>
          <a:xfrm>
            <a:off x="3425482" y="1928832"/>
            <a:ext cx="558123" cy="1125127"/>
          </a:xfrm>
          <a:prstGeom prst="rect">
            <a:avLst/>
          </a:prstGeom>
          <a:noFill/>
        </p:spPr>
        <p:txBody>
          <a:bodyPr wrap="none" lIns="77925" tIns="38963" rIns="77925" bIns="38963" rtlCol="0">
            <a:spAutoFit/>
          </a:bodyPr>
          <a:lstStyle/>
          <a:p>
            <a:r>
              <a:rPr lang="en-US" altLang="zh-CN" sz="6800" b="1" dirty="0">
                <a:latin typeface="Agency FB" pitchFamily="34" charset="0"/>
              </a:rPr>
              <a:t>3</a:t>
            </a:r>
            <a:endParaRPr lang="zh-CN" altLang="en-US" sz="6800" b="1" dirty="0">
              <a:latin typeface="Agency FB" pitchFamily="34" charset="0"/>
            </a:endParaRPr>
          </a:p>
        </p:txBody>
      </p:sp>
      <p:sp>
        <p:nvSpPr>
          <p:cNvPr id="43" name="TextBox 61"/>
          <p:cNvSpPr txBox="1"/>
          <p:nvPr/>
        </p:nvSpPr>
        <p:spPr>
          <a:xfrm>
            <a:off x="4711365" y="1928832"/>
            <a:ext cx="554917" cy="1125127"/>
          </a:xfrm>
          <a:prstGeom prst="rect">
            <a:avLst/>
          </a:prstGeom>
          <a:noFill/>
        </p:spPr>
        <p:txBody>
          <a:bodyPr wrap="none" lIns="77925" tIns="38963" rIns="77925" bIns="38963" rtlCol="0">
            <a:spAutoFit/>
          </a:bodyPr>
          <a:lstStyle/>
          <a:p>
            <a:r>
              <a:rPr lang="en-US" altLang="zh-CN" sz="6800" b="1" dirty="0">
                <a:latin typeface="Agency FB" pitchFamily="34" charset="0"/>
              </a:rPr>
              <a:t>4</a:t>
            </a:r>
            <a:endParaRPr lang="zh-CN" altLang="en-US" sz="6800" b="1" dirty="0">
              <a:latin typeface="Agency FB" pitchFamily="34" charset="0"/>
            </a:endParaRPr>
          </a:p>
        </p:txBody>
      </p:sp>
      <p:sp>
        <p:nvSpPr>
          <p:cNvPr id="44" name="TextBox 62"/>
          <p:cNvSpPr txBox="1"/>
          <p:nvPr/>
        </p:nvSpPr>
        <p:spPr>
          <a:xfrm>
            <a:off x="5989050" y="1928832"/>
            <a:ext cx="553314" cy="1125127"/>
          </a:xfrm>
          <a:prstGeom prst="rect">
            <a:avLst/>
          </a:prstGeom>
          <a:noFill/>
        </p:spPr>
        <p:txBody>
          <a:bodyPr wrap="none" lIns="77925" tIns="38963" rIns="77925" bIns="38963" rtlCol="0">
            <a:spAutoFit/>
          </a:bodyPr>
          <a:lstStyle/>
          <a:p>
            <a:r>
              <a:rPr lang="en-US" altLang="zh-CN" sz="6800" b="1" dirty="0">
                <a:latin typeface="Agency FB" pitchFamily="34" charset="0"/>
              </a:rPr>
              <a:t>5</a:t>
            </a:r>
            <a:endParaRPr lang="zh-CN" altLang="en-US" sz="6800" b="1" dirty="0">
              <a:latin typeface="Agency FB" pitchFamily="34" charset="0"/>
            </a:endParaRPr>
          </a:p>
        </p:txBody>
      </p:sp>
      <p:sp>
        <p:nvSpPr>
          <p:cNvPr id="45" name="TextBox 63"/>
          <p:cNvSpPr txBox="1"/>
          <p:nvPr/>
        </p:nvSpPr>
        <p:spPr>
          <a:xfrm>
            <a:off x="7283132" y="1928832"/>
            <a:ext cx="559726" cy="1125127"/>
          </a:xfrm>
          <a:prstGeom prst="rect">
            <a:avLst/>
          </a:prstGeom>
          <a:noFill/>
        </p:spPr>
        <p:txBody>
          <a:bodyPr wrap="none" lIns="77925" tIns="38963" rIns="77925" bIns="38963" rtlCol="0">
            <a:spAutoFit/>
          </a:bodyPr>
          <a:lstStyle/>
          <a:p>
            <a:r>
              <a:rPr lang="en-US" altLang="zh-CN" sz="6800" b="1" dirty="0">
                <a:latin typeface="Agency FB" pitchFamily="34" charset="0"/>
              </a:rPr>
              <a:t>6</a:t>
            </a:r>
            <a:endParaRPr lang="zh-CN" altLang="en-US" sz="6800" b="1" dirty="0">
              <a:latin typeface="Agency FB" pitchFamily="34" charset="0"/>
            </a:endParaRPr>
          </a:p>
        </p:txBody>
      </p:sp>
      <p:sp>
        <p:nvSpPr>
          <p:cNvPr id="47" name="矩形 46"/>
          <p:cNvSpPr/>
          <p:nvPr/>
        </p:nvSpPr>
        <p:spPr>
          <a:xfrm>
            <a:off x="4283969" y="3909054"/>
            <a:ext cx="1390419" cy="965083"/>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中国结算将税款划至发行人</a:t>
            </a:r>
            <a:r>
              <a:rPr lang="zh-CN" altLang="en-US" sz="1600" dirty="0">
                <a:solidFill>
                  <a:srgbClr val="CC0000"/>
                </a:solidFill>
                <a:latin typeface="微软雅黑" pitchFamily="34" charset="-122"/>
                <a:ea typeface="微软雅黑" pitchFamily="34" charset="-122"/>
              </a:rPr>
              <a:t>退款账户（讲义第</a:t>
            </a:r>
            <a:r>
              <a:rPr lang="en-US" altLang="zh-CN" sz="1600" dirty="0">
                <a:solidFill>
                  <a:srgbClr val="CC0000"/>
                </a:solidFill>
                <a:latin typeface="微软雅黑" pitchFamily="34" charset="-122"/>
                <a:ea typeface="微软雅黑" pitchFamily="34" charset="-122"/>
              </a:rPr>
              <a:t>21</a:t>
            </a:r>
            <a:r>
              <a:rPr lang="zh-CN" altLang="en-US" sz="1600" dirty="0">
                <a:solidFill>
                  <a:srgbClr val="CC0000"/>
                </a:solidFill>
                <a:latin typeface="微软雅黑" pitchFamily="34" charset="-122"/>
                <a:ea typeface="微软雅黑" pitchFamily="34" charset="-122"/>
              </a:rPr>
              <a:t>页）</a:t>
            </a:r>
          </a:p>
        </p:txBody>
      </p:sp>
      <p:sp>
        <p:nvSpPr>
          <p:cNvPr id="48" name="矩形 47"/>
          <p:cNvSpPr/>
          <p:nvPr/>
        </p:nvSpPr>
        <p:spPr>
          <a:xfrm>
            <a:off x="7020273" y="3947029"/>
            <a:ext cx="1090279" cy="521885"/>
          </a:xfrm>
          <a:prstGeom prst="rect">
            <a:avLst/>
          </a:prstGeom>
        </p:spPr>
        <p:txBody>
          <a:bodyPr wrap="squar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发行人完成代缴</a:t>
            </a:r>
          </a:p>
        </p:txBody>
      </p:sp>
      <p:sp>
        <p:nvSpPr>
          <p:cNvPr id="49" name="矩形 48"/>
          <p:cNvSpPr/>
          <p:nvPr/>
        </p:nvSpPr>
        <p:spPr>
          <a:xfrm>
            <a:off x="184449" y="3892715"/>
            <a:ext cx="1388478" cy="300286"/>
          </a:xfrm>
          <a:prstGeom prst="rect">
            <a:avLst/>
          </a:prstGeom>
        </p:spPr>
        <p:txBody>
          <a:bodyPr wrap="none" lIns="77925" tIns="38963" rIns="77925" bIns="38963">
            <a:spAutoFit/>
          </a:bodyPr>
          <a:lstStyle/>
          <a:p>
            <a:pPr algn="ctr" defTabSz="681845">
              <a:lnSpc>
                <a:spcPct val="90000"/>
              </a:lnSpc>
              <a:spcAft>
                <a:spcPct val="35000"/>
              </a:spcAft>
            </a:pPr>
            <a:r>
              <a:rPr lang="zh-CN" altLang="en-US" sz="1600" dirty="0">
                <a:latin typeface="微软雅黑" pitchFamily="34" charset="-122"/>
                <a:ea typeface="微软雅黑" pitchFamily="34" charset="-122"/>
              </a:rPr>
              <a:t>股东</a:t>
            </a:r>
            <a:r>
              <a:rPr lang="zh-CN" altLang="en-US" sz="1600" dirty="0">
                <a:solidFill>
                  <a:srgbClr val="CC0000"/>
                </a:solidFill>
                <a:latin typeface="微软雅黑" pitchFamily="34" charset="-122"/>
                <a:ea typeface="微软雅黑" pitchFamily="34" charset="-122"/>
              </a:rPr>
              <a:t>卖出</a:t>
            </a:r>
            <a:r>
              <a:rPr lang="zh-CN" altLang="en-US" sz="1600" dirty="0">
                <a:latin typeface="微软雅黑" pitchFamily="34" charset="-122"/>
                <a:ea typeface="微软雅黑" pitchFamily="34" charset="-122"/>
              </a:rPr>
              <a:t>股份</a:t>
            </a:r>
          </a:p>
        </p:txBody>
      </p:sp>
      <p:sp>
        <p:nvSpPr>
          <p:cNvPr id="21"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38</a:t>
            </a:fld>
            <a:endParaRPr lang="en-US" altLang="zh-C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发行人界面截图.PNG"/>
          <p:cNvPicPr>
            <a:picLocks noChangeAspect="1"/>
          </p:cNvPicPr>
          <p:nvPr/>
        </p:nvPicPr>
        <p:blipFill>
          <a:blip r:embed="rId2" cstate="print"/>
          <a:srcRect l="1622" t="7944" b="24529"/>
          <a:stretch>
            <a:fillRect/>
          </a:stretch>
        </p:blipFill>
        <p:spPr>
          <a:xfrm>
            <a:off x="214282" y="2237648"/>
            <a:ext cx="8666608" cy="3643339"/>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0" y="1713381"/>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380392"/>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341228"/>
            <a:ext cx="1401302" cy="355686"/>
          </a:xfrm>
          <a:prstGeom prst="rect">
            <a:avLst/>
          </a:prstGeom>
          <a:noFill/>
        </p:spPr>
        <p:txBody>
          <a:bodyPr wrap="none" lIns="77925" tIns="38963" rIns="77925" bIns="38963" rtlCol="0">
            <a:spAutoFit/>
          </a:bodyPr>
          <a:lstStyle/>
          <a:p>
            <a:r>
              <a:rPr lang="zh-CN" altLang="en-US" b="1" dirty="0">
                <a:latin typeface="Microsoft YaHei" pitchFamily="34" charset="-122"/>
                <a:ea typeface="Microsoft YaHei" pitchFamily="34" charset="-122"/>
              </a:rPr>
              <a:t>第    一    步</a:t>
            </a:r>
          </a:p>
        </p:txBody>
      </p:sp>
      <p:sp>
        <p:nvSpPr>
          <p:cNvPr id="25" name="TextBox 24"/>
          <p:cNvSpPr txBox="1"/>
          <p:nvPr/>
        </p:nvSpPr>
        <p:spPr>
          <a:xfrm>
            <a:off x="1785918" y="1347356"/>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Microsoft YaHei" pitchFamily="34" charset="-122"/>
                <a:ea typeface="Microsoft YaHei" pitchFamily="34" charset="-122"/>
              </a:rPr>
              <a:t>登陆中国结算在线业务平台并访问报表下载界面</a:t>
            </a:r>
            <a:endParaRPr lang="en-US" altLang="zh-CN" sz="2000" dirty="0">
              <a:solidFill>
                <a:schemeClr val="bg1"/>
              </a:solidFill>
              <a:latin typeface="Microsoft YaHei" pitchFamily="34" charset="-122"/>
              <a:ea typeface="Microsoft YaHei" pitchFamily="34" charset="-122"/>
            </a:endParaRPr>
          </a:p>
        </p:txBody>
      </p:sp>
      <p:sp>
        <p:nvSpPr>
          <p:cNvPr id="32" name="矩形 31"/>
          <p:cNvSpPr/>
          <p:nvPr/>
        </p:nvSpPr>
        <p:spPr>
          <a:xfrm>
            <a:off x="1785918" y="1809021"/>
            <a:ext cx="8001056" cy="294131"/>
          </a:xfrm>
          <a:prstGeom prst="rect">
            <a:avLst/>
          </a:prstGeom>
        </p:spPr>
        <p:txBody>
          <a:bodyPr wrap="square" lIns="77925" tIns="38963" rIns="77925" bIns="38963">
            <a:spAutoFit/>
          </a:bodyPr>
          <a:lstStyle/>
          <a:p>
            <a:r>
              <a:rPr lang="zh-CN" altLang="en-US" sz="1400" b="1" dirty="0">
                <a:solidFill>
                  <a:schemeClr val="tx1">
                    <a:lumMod val="65000"/>
                    <a:lumOff val="35000"/>
                  </a:schemeClr>
                </a:solidFill>
                <a:latin typeface="Microsoft YaHei" pitchFamily="34" charset="-122"/>
                <a:ea typeface="Microsoft YaHei" pitchFamily="34" charset="-122"/>
              </a:rPr>
              <a:t>访问路径：发行人业务</a:t>
            </a:r>
            <a:r>
              <a:rPr lang="en-US" altLang="zh-CN" sz="1400" b="1" dirty="0">
                <a:solidFill>
                  <a:schemeClr val="tx1">
                    <a:lumMod val="65000"/>
                    <a:lumOff val="35000"/>
                  </a:schemeClr>
                </a:solidFill>
                <a:latin typeface="Microsoft YaHei" pitchFamily="34" charset="-122"/>
                <a:ea typeface="Microsoft YaHei" pitchFamily="34" charset="-122"/>
              </a:rPr>
              <a:t>-</a:t>
            </a:r>
            <a:r>
              <a:rPr lang="zh-CN" altLang="en-US" sz="1400" b="1" dirty="0">
                <a:solidFill>
                  <a:schemeClr val="tx1">
                    <a:lumMod val="65000"/>
                    <a:lumOff val="35000"/>
                  </a:schemeClr>
                </a:solidFill>
                <a:latin typeface="Microsoft YaHei" pitchFamily="34" charset="-122"/>
                <a:ea typeface="Microsoft YaHei" pitchFamily="34" charset="-122"/>
              </a:rPr>
              <a:t>数据查询业务</a:t>
            </a:r>
            <a:r>
              <a:rPr lang="en-US" altLang="zh-CN" sz="1400" b="1" dirty="0">
                <a:solidFill>
                  <a:schemeClr val="tx1">
                    <a:lumMod val="65000"/>
                    <a:lumOff val="35000"/>
                  </a:schemeClr>
                </a:solidFill>
                <a:latin typeface="Microsoft YaHei" pitchFamily="34" charset="-122"/>
                <a:ea typeface="Microsoft YaHei" pitchFamily="34" charset="-122"/>
              </a:rPr>
              <a:t>-</a:t>
            </a:r>
            <a:r>
              <a:rPr lang="zh-CN" altLang="en-US" sz="1400" b="1" dirty="0">
                <a:solidFill>
                  <a:schemeClr val="tx1">
                    <a:lumMod val="65000"/>
                    <a:lumOff val="35000"/>
                  </a:schemeClr>
                </a:solidFill>
                <a:latin typeface="Microsoft YaHei" pitchFamily="34" charset="-122"/>
                <a:ea typeface="Microsoft YaHei" pitchFamily="34" charset="-122"/>
              </a:rPr>
              <a:t>主动下发类</a:t>
            </a:r>
            <a:r>
              <a:rPr lang="en-US" altLang="zh-CN" sz="1400" b="1" dirty="0">
                <a:solidFill>
                  <a:schemeClr val="tx1">
                    <a:lumMod val="65000"/>
                    <a:lumOff val="35000"/>
                  </a:schemeClr>
                </a:solidFill>
                <a:latin typeface="Microsoft YaHei" pitchFamily="34" charset="-122"/>
                <a:ea typeface="Microsoft YaHei" pitchFamily="34" charset="-122"/>
              </a:rPr>
              <a:t>-</a:t>
            </a:r>
            <a:r>
              <a:rPr lang="zh-CN" altLang="en-US" sz="1400" b="1" dirty="0">
                <a:solidFill>
                  <a:schemeClr val="tx1">
                    <a:lumMod val="65000"/>
                    <a:lumOff val="35000"/>
                  </a:schemeClr>
                </a:solidFill>
                <a:latin typeface="Microsoft YaHei" pitchFamily="34" charset="-122"/>
                <a:ea typeface="Microsoft YaHei" pitchFamily="34" charset="-122"/>
              </a:rPr>
              <a:t>股息红利差异化征税明细查询</a:t>
            </a:r>
            <a:endParaRPr lang="zh-CN" altLang="en-US" sz="1400" b="1" dirty="0">
              <a:solidFill>
                <a:schemeClr val="tx1">
                  <a:lumMod val="65000"/>
                  <a:lumOff val="35000"/>
                </a:schemeClr>
              </a:solidFill>
            </a:endParaRPr>
          </a:p>
        </p:txBody>
      </p:sp>
      <p:sp>
        <p:nvSpPr>
          <p:cNvPr id="33" name="矩形 32"/>
          <p:cNvSpPr/>
          <p:nvPr/>
        </p:nvSpPr>
        <p:spPr>
          <a:xfrm>
            <a:off x="2786050" y="4880857"/>
            <a:ext cx="450059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4" name="矩形 33"/>
          <p:cNvSpPr/>
          <p:nvPr/>
        </p:nvSpPr>
        <p:spPr>
          <a:xfrm rot="5400000" flipV="1">
            <a:off x="5937981" y="3536394"/>
            <a:ext cx="2643205"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6" name="椭圆 35"/>
          <p:cNvSpPr/>
          <p:nvPr/>
        </p:nvSpPr>
        <p:spPr>
          <a:xfrm>
            <a:off x="2653932" y="4820175"/>
            <a:ext cx="142876" cy="1428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椭圆 37"/>
          <p:cNvSpPr/>
          <p:nvPr/>
        </p:nvSpPr>
        <p:spPr>
          <a:xfrm>
            <a:off x="7186800" y="2112421"/>
            <a:ext cx="142876" cy="1428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Rectangle 32"/>
          <p:cNvSpPr>
            <a:spLocks noChangeArrowheads="1"/>
          </p:cNvSpPr>
          <p:nvPr/>
        </p:nvSpPr>
        <p:spPr bwMode="auto">
          <a:xfrm>
            <a:off x="439620" y="107923"/>
            <a:ext cx="7985646"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（六）股息</a:t>
            </a:r>
            <a:r>
              <a:rPr lang="zh-CN" altLang="en-US" sz="2800" b="1" dirty="0">
                <a:solidFill>
                  <a:schemeClr val="bg1"/>
                </a:solidFill>
                <a:latin typeface="微软雅黑" pitchFamily="34" charset="-122"/>
                <a:ea typeface="微软雅黑" pitchFamily="34" charset="-122"/>
              </a:rPr>
              <a:t>红利差异化</a:t>
            </a:r>
            <a:r>
              <a:rPr lang="zh-CN" altLang="en-US" sz="2800" b="1" dirty="0" smtClean="0">
                <a:solidFill>
                  <a:schemeClr val="bg1"/>
                </a:solidFill>
                <a:latin typeface="微软雅黑" pitchFamily="34" charset="-122"/>
                <a:ea typeface="微软雅黑" pitchFamily="34" charset="-122"/>
              </a:rPr>
              <a:t>征税明细报表下载流程</a:t>
            </a:r>
            <a:endParaRPr lang="en-GB" altLang="en-GB" sz="2800" b="1" dirty="0">
              <a:solidFill>
                <a:schemeClr val="bg1"/>
              </a:solidFill>
              <a:ea typeface="黑体" pitchFamily="49" charset="-122"/>
            </a:endParaRPr>
          </a:p>
        </p:txBody>
      </p:sp>
      <p:cxnSp>
        <p:nvCxnSpPr>
          <p:cNvPr id="19" name="直接连接符 18"/>
          <p:cNvCxnSpPr/>
          <p:nvPr/>
        </p:nvCxnSpPr>
        <p:spPr bwMode="auto">
          <a:xfrm>
            <a:off x="323528" y="2806872"/>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1" name="直接连接符 20"/>
          <p:cNvCxnSpPr/>
          <p:nvPr/>
        </p:nvCxnSpPr>
        <p:spPr bwMode="auto">
          <a:xfrm>
            <a:off x="475928" y="3063843"/>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2" name="直接连接符 21"/>
          <p:cNvCxnSpPr/>
          <p:nvPr/>
        </p:nvCxnSpPr>
        <p:spPr bwMode="auto">
          <a:xfrm>
            <a:off x="668121" y="3624376"/>
            <a:ext cx="108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24" name="直接连接符 23"/>
          <p:cNvCxnSpPr/>
          <p:nvPr/>
        </p:nvCxnSpPr>
        <p:spPr bwMode="auto">
          <a:xfrm>
            <a:off x="1015928" y="5015117"/>
            <a:ext cx="1620000"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27"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39</a:t>
            </a:fld>
            <a:endParaRPr lang="en-US"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9081" y="123067"/>
            <a:ext cx="4527427"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什么是权益分派？</a:t>
            </a:r>
            <a:endParaRPr lang="en-GB" altLang="en-GB" sz="2800" b="1" dirty="0">
              <a:solidFill>
                <a:schemeClr val="bg1"/>
              </a:solidFill>
              <a:latin typeface="微软雅黑" pitchFamily="34" charset="-122"/>
              <a:ea typeface="微软雅黑" pitchFamily="34" charset="-122"/>
            </a:endParaRPr>
          </a:p>
        </p:txBody>
      </p:sp>
      <p:sp>
        <p:nvSpPr>
          <p:cNvPr id="29" name="矩形 28"/>
          <p:cNvSpPr/>
          <p:nvPr/>
        </p:nvSpPr>
        <p:spPr>
          <a:xfrm>
            <a:off x="738554" y="4991743"/>
            <a:ext cx="7552592" cy="923330"/>
          </a:xfrm>
          <a:prstGeom prst="rect">
            <a:avLst/>
          </a:prstGeom>
        </p:spPr>
        <p:txBody>
          <a:bodyPr wrap="square">
            <a:spAutoFit/>
          </a:bodyPr>
          <a:lstStyle/>
          <a:p>
            <a:r>
              <a:rPr lang="zh-CN" altLang="en-US" dirty="0">
                <a:latin typeface="微软雅黑" pitchFamily="34" charset="-122"/>
                <a:ea typeface="微软雅黑" pitchFamily="34" charset="-122"/>
              </a:rPr>
              <a:t>权益分派就是公司在分配企业利润的时候，按照股东的入股以及贡献，合理地分配企业提留生产经营保障金后的资金。</a:t>
            </a:r>
            <a:r>
              <a:rPr lang="zh-CN" altLang="en-US" b="1" dirty="0">
                <a:solidFill>
                  <a:srgbClr val="C00000"/>
                </a:solidFill>
                <a:latin typeface="微软雅黑" pitchFamily="34" charset="-122"/>
                <a:ea typeface="微软雅黑" pitchFamily="34" charset="-122"/>
              </a:rPr>
              <a:t>包括：送红股、派发现金红利、公积金转增股本。</a:t>
            </a:r>
          </a:p>
        </p:txBody>
      </p:sp>
      <p:grpSp>
        <p:nvGrpSpPr>
          <p:cNvPr id="31" name="组合 30"/>
          <p:cNvGrpSpPr/>
          <p:nvPr/>
        </p:nvGrpSpPr>
        <p:grpSpPr>
          <a:xfrm>
            <a:off x="525101" y="787651"/>
            <a:ext cx="8111905" cy="3892990"/>
            <a:chOff x="525101" y="787651"/>
            <a:chExt cx="8111905" cy="3892990"/>
          </a:xfrm>
        </p:grpSpPr>
        <p:pic>
          <p:nvPicPr>
            <p:cNvPr id="1028" name="Picture 4" descr="F:\20180611大连培训\权派图2.png"/>
            <p:cNvPicPr>
              <a:picLocks noChangeAspect="1" noChangeArrowheads="1"/>
            </p:cNvPicPr>
            <p:nvPr/>
          </p:nvPicPr>
          <p:blipFill>
            <a:blip r:embed="rId2"/>
            <a:srcRect/>
            <a:stretch>
              <a:fillRect/>
            </a:stretch>
          </p:blipFill>
          <p:spPr bwMode="auto">
            <a:xfrm>
              <a:off x="525101" y="787651"/>
              <a:ext cx="8111905" cy="3892990"/>
            </a:xfrm>
            <a:prstGeom prst="rect">
              <a:avLst/>
            </a:prstGeom>
            <a:noFill/>
          </p:spPr>
        </p:pic>
        <p:sp>
          <p:nvSpPr>
            <p:cNvPr id="30" name="矩形 29"/>
            <p:cNvSpPr/>
            <p:nvPr/>
          </p:nvSpPr>
          <p:spPr bwMode="auto">
            <a:xfrm>
              <a:off x="2101362" y="3552092"/>
              <a:ext cx="1266091" cy="316523"/>
            </a:xfrm>
            <a:prstGeom prst="rect">
              <a:avLst/>
            </a:prstGeom>
            <a:solidFill>
              <a:srgbClr val="C00000"/>
            </a:solid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bg1"/>
                  </a:solidFill>
                  <a:effectLst/>
                  <a:latin typeface="微软雅黑" pitchFamily="34" charset="-122"/>
                  <a:ea typeface="微软雅黑" pitchFamily="34" charset="-122"/>
                </a:rPr>
                <a:t>转增股本</a:t>
              </a:r>
            </a:p>
          </p:txBody>
        </p:sp>
      </p:grpSp>
      <p:sp>
        <p:nvSpPr>
          <p:cNvPr id="33" name="页脚占位符 32"/>
          <p:cNvSpPr>
            <a:spLocks noGrp="1"/>
          </p:cNvSpPr>
          <p:nvPr>
            <p:ph type="ftr" sz="quarter" idx="11"/>
          </p:nvPr>
        </p:nvSpPr>
        <p:spPr/>
        <p:txBody>
          <a:bodyPr/>
          <a:lstStyle/>
          <a:p>
            <a:pPr>
              <a:defRPr/>
            </a:pPr>
            <a:r>
              <a:rPr lang="en-US" altLang="zh-CN" dirty="0"/>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2000"/>
                                        <p:tgtEl>
                                          <p:spTgt spid="31"/>
                                        </p:tgtEl>
                                      </p:cBhvr>
                                    </p:animEffect>
                                  </p:childTnLst>
                                </p:cTn>
                              </p:par>
                            </p:childTnLst>
                          </p:cTn>
                        </p:par>
                        <p:par>
                          <p:cTn id="12" fill="hold">
                            <p:stCondLst>
                              <p:cond delay="25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29"/>
                                        </p:tgtEl>
                                        <p:attrNameLst>
                                          <p:attrName>style.visibility</p:attrName>
                                        </p:attrNameLst>
                                      </p:cBhvr>
                                      <p:to>
                                        <p:strVal val="visible"/>
                                      </p:to>
                                    </p:set>
                                    <p:anim calcmode="discrete" valueType="clr">
                                      <p:cBhvr override="childStyle">
                                        <p:cTn id="15"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29"/>
                                        </p:tgtEl>
                                        <p:attrNameLst>
                                          <p:attrName>fillcolor</p:attrName>
                                        </p:attrNameLst>
                                      </p:cBhvr>
                                      <p:tavLst>
                                        <p:tav tm="0">
                                          <p:val>
                                            <p:clrVal>
                                              <a:schemeClr val="accent2"/>
                                            </p:clrVal>
                                          </p:val>
                                        </p:tav>
                                        <p:tav tm="50000">
                                          <p:val>
                                            <p:clrVal>
                                              <a:schemeClr val="hlink"/>
                                            </p:clrVal>
                                          </p:val>
                                        </p:tav>
                                      </p:tavLst>
                                    </p:anim>
                                    <p:set>
                                      <p:cBhvr>
                                        <p:cTn id="17" dur="80"/>
                                        <p:tgtEl>
                                          <p:spTgt spid="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发行人界面截图2.PNG"/>
          <p:cNvPicPr>
            <a:picLocks noChangeAspect="1"/>
          </p:cNvPicPr>
          <p:nvPr/>
        </p:nvPicPr>
        <p:blipFill>
          <a:blip r:embed="rId2" cstate="print">
            <a:grayscl/>
          </a:blip>
          <a:stretch>
            <a:fillRect/>
          </a:stretch>
        </p:blipFill>
        <p:spPr>
          <a:xfrm>
            <a:off x="349216" y="1578175"/>
            <a:ext cx="8375106" cy="3436919"/>
          </a:xfrm>
          <a:prstGeom prst="rect">
            <a:avLst/>
          </a:prstGeom>
          <a:noFill/>
          <a:ln>
            <a:noFill/>
          </a:ln>
        </p:spPr>
      </p:pic>
      <p:sp>
        <p:nvSpPr>
          <p:cNvPr id="17" name="矩形 16"/>
          <p:cNvSpPr/>
          <p:nvPr/>
        </p:nvSpPr>
        <p:spPr>
          <a:xfrm>
            <a:off x="0" y="1474411"/>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141424"/>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102260"/>
            <a:ext cx="1401302" cy="355686"/>
          </a:xfrm>
          <a:prstGeom prst="rect">
            <a:avLst/>
          </a:prstGeom>
          <a:noFill/>
        </p:spPr>
        <p:txBody>
          <a:bodyPr wrap="none" lIns="77925" tIns="38963" rIns="77925" bIns="38963" rtlCol="0">
            <a:spAutoFit/>
          </a:bodyPr>
          <a:lstStyle/>
          <a:p>
            <a:r>
              <a:rPr lang="zh-CN" altLang="en-US" b="1" dirty="0">
                <a:latin typeface="Microsoft YaHei" pitchFamily="34" charset="-122"/>
                <a:ea typeface="Microsoft YaHei" pitchFamily="34" charset="-122"/>
              </a:rPr>
              <a:t>第    二    步</a:t>
            </a:r>
          </a:p>
        </p:txBody>
      </p:sp>
      <p:sp>
        <p:nvSpPr>
          <p:cNvPr id="25" name="TextBox 24"/>
          <p:cNvSpPr txBox="1"/>
          <p:nvPr/>
        </p:nvSpPr>
        <p:spPr>
          <a:xfrm>
            <a:off x="1785918" y="1108387"/>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Microsoft YaHei" pitchFamily="34" charset="-122"/>
                <a:ea typeface="Microsoft YaHei" pitchFamily="34" charset="-122"/>
              </a:rPr>
              <a:t>选择相关报表并进行下载</a:t>
            </a:r>
            <a:endParaRPr lang="en-US" altLang="zh-CN" sz="2000" dirty="0">
              <a:solidFill>
                <a:schemeClr val="bg1"/>
              </a:solidFill>
              <a:latin typeface="Microsoft YaHei" pitchFamily="34" charset="-122"/>
              <a:ea typeface="Microsoft YaHei" pitchFamily="34" charset="-122"/>
            </a:endParaRPr>
          </a:p>
        </p:txBody>
      </p:sp>
      <p:sp>
        <p:nvSpPr>
          <p:cNvPr id="34" name="矩形 33"/>
          <p:cNvSpPr/>
          <p:nvPr/>
        </p:nvSpPr>
        <p:spPr>
          <a:xfrm rot="10800000">
            <a:off x="2368182" y="3747742"/>
            <a:ext cx="727239" cy="1557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18" name="矩形 17"/>
          <p:cNvSpPr/>
          <p:nvPr/>
        </p:nvSpPr>
        <p:spPr>
          <a:xfrm rot="10800000">
            <a:off x="2368182" y="4247809"/>
            <a:ext cx="727239" cy="1557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7" name="TextBox 26"/>
          <p:cNvSpPr txBox="1"/>
          <p:nvPr/>
        </p:nvSpPr>
        <p:spPr>
          <a:xfrm>
            <a:off x="785786" y="5033625"/>
            <a:ext cx="8143932" cy="725018"/>
          </a:xfrm>
          <a:prstGeom prst="rect">
            <a:avLst/>
          </a:prstGeom>
          <a:noFill/>
        </p:spPr>
        <p:txBody>
          <a:bodyPr wrap="square" lIns="77925" tIns="38963" rIns="77925" bIns="38963" rtlCol="0">
            <a:spAutoFit/>
          </a:bodyPr>
          <a:lstStyle/>
          <a:p>
            <a:r>
              <a:rPr lang="zh-CN" altLang="en-US" sz="1400" b="1" dirty="0">
                <a:latin typeface="Microsoft YaHei UI Light" pitchFamily="34" charset="-122"/>
                <a:ea typeface="Microsoft YaHei UI Light" pitchFamily="34" charset="-122"/>
              </a:rPr>
              <a:t>小提示：</a:t>
            </a:r>
            <a:endParaRPr lang="en-US" altLang="zh-CN" sz="1400" b="1" dirty="0">
              <a:latin typeface="Microsoft YaHei UI Light" pitchFamily="34" charset="-122"/>
              <a:ea typeface="Microsoft YaHei UI Light" pitchFamily="34" charset="-122"/>
            </a:endParaRPr>
          </a:p>
          <a:p>
            <a:r>
              <a:rPr lang="zh-CN" altLang="en-US" sz="1400" dirty="0">
                <a:solidFill>
                  <a:srgbClr val="CC0000"/>
                </a:solidFill>
                <a:latin typeface="微软雅黑" pitchFamily="34" charset="-122"/>
                <a:ea typeface="微软雅黑" pitchFamily="34" charset="-122"/>
              </a:rPr>
              <a:t>对于托管券商连续</a:t>
            </a:r>
            <a:r>
              <a:rPr lang="en-US" altLang="zh-CN" sz="1400" dirty="0">
                <a:solidFill>
                  <a:srgbClr val="CC0000"/>
                </a:solidFill>
                <a:latin typeface="微软雅黑" pitchFamily="34" charset="-122"/>
                <a:ea typeface="微软雅黑" pitchFamily="34" charset="-122"/>
              </a:rPr>
              <a:t>30</a:t>
            </a:r>
            <a:r>
              <a:rPr lang="zh-CN" altLang="en-US" sz="1400" dirty="0">
                <a:solidFill>
                  <a:srgbClr val="CC0000"/>
                </a:solidFill>
                <a:latin typeface="微软雅黑" pitchFamily="34" charset="-122"/>
                <a:ea typeface="微软雅黑" pitchFamily="34" charset="-122"/>
              </a:rPr>
              <a:t>日未扣到股息红利税补缴款项的，视为扣款失败，中国结算不再对补缴款项跟踪扣税，相关股东扣税失败信息将通过“股息红利扣税失败明细”告知发行人。</a:t>
            </a:r>
          </a:p>
        </p:txBody>
      </p:sp>
      <p:pic>
        <p:nvPicPr>
          <p:cNvPr id="28" name="图片 27" descr="0015_light-bulb.png"/>
          <p:cNvPicPr>
            <a:picLocks noChangeAspect="1"/>
          </p:cNvPicPr>
          <p:nvPr/>
        </p:nvPicPr>
        <p:blipFill>
          <a:blip r:embed="rId3" cstate="print">
            <a:duotone>
              <a:schemeClr val="accent2">
                <a:shade val="45000"/>
                <a:satMod val="135000"/>
              </a:schemeClr>
              <a:prstClr val="white"/>
            </a:duotone>
          </a:blip>
          <a:stretch>
            <a:fillRect/>
          </a:stretch>
        </p:blipFill>
        <p:spPr>
          <a:xfrm>
            <a:off x="0" y="5179786"/>
            <a:ext cx="790572" cy="790572"/>
          </a:xfrm>
          <a:prstGeom prst="rect">
            <a:avLst/>
          </a:prstGeom>
        </p:spPr>
      </p:pic>
      <p:cxnSp>
        <p:nvCxnSpPr>
          <p:cNvPr id="31" name="直接连接符 30"/>
          <p:cNvCxnSpPr/>
          <p:nvPr/>
        </p:nvCxnSpPr>
        <p:spPr bwMode="auto">
          <a:xfrm>
            <a:off x="5393521" y="3993467"/>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2" name="直接连接符 31"/>
          <p:cNvCxnSpPr/>
          <p:nvPr/>
        </p:nvCxnSpPr>
        <p:spPr bwMode="auto">
          <a:xfrm>
            <a:off x="5394452" y="4554000"/>
            <a:ext cx="329676"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3" name="直接连接符 32"/>
          <p:cNvCxnSpPr/>
          <p:nvPr/>
        </p:nvCxnSpPr>
        <p:spPr bwMode="auto">
          <a:xfrm>
            <a:off x="7164288" y="3993467"/>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35" name="直接连接符 34"/>
          <p:cNvCxnSpPr/>
          <p:nvPr/>
        </p:nvCxnSpPr>
        <p:spPr bwMode="auto">
          <a:xfrm>
            <a:off x="7201250" y="4551173"/>
            <a:ext cx="432048" cy="0"/>
          </a:xfrm>
          <a:prstGeom prst="line">
            <a:avLst/>
          </a:prstGeom>
          <a:ln w="34925">
            <a:solidFill>
              <a:srgbClr val="CC0000"/>
            </a:solidFill>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19" name="Rectangle 32"/>
          <p:cNvSpPr>
            <a:spLocks noChangeArrowheads="1"/>
          </p:cNvSpPr>
          <p:nvPr/>
        </p:nvSpPr>
        <p:spPr bwMode="auto">
          <a:xfrm>
            <a:off x="413246" y="72751"/>
            <a:ext cx="7932893"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（六）股息</a:t>
            </a:r>
            <a:r>
              <a:rPr lang="zh-CN" altLang="en-US" sz="2800" b="1" dirty="0">
                <a:solidFill>
                  <a:schemeClr val="bg1"/>
                </a:solidFill>
                <a:latin typeface="微软雅黑" pitchFamily="34" charset="-122"/>
                <a:ea typeface="微软雅黑" pitchFamily="34" charset="-122"/>
              </a:rPr>
              <a:t>红利差异化</a:t>
            </a:r>
            <a:r>
              <a:rPr lang="zh-CN" altLang="en-US" sz="2800" b="1" dirty="0" smtClean="0">
                <a:solidFill>
                  <a:schemeClr val="bg1"/>
                </a:solidFill>
                <a:latin typeface="微软雅黑" pitchFamily="34" charset="-122"/>
                <a:ea typeface="微软雅黑" pitchFamily="34" charset="-122"/>
              </a:rPr>
              <a:t>征税明细报表下载流程</a:t>
            </a:r>
            <a:endParaRPr lang="en-GB" altLang="en-GB" sz="2800" b="1" dirty="0">
              <a:solidFill>
                <a:schemeClr val="bg1"/>
              </a:solidFill>
              <a:ea typeface="黑体" pitchFamily="49" charset="-122"/>
            </a:endParaRPr>
          </a:p>
        </p:txBody>
      </p:sp>
      <p:sp>
        <p:nvSpPr>
          <p:cNvPr id="22"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40</a:t>
            </a:fld>
            <a:endParaRPr lang="en-US" altLang="zh-C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493581"/>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0" name="矩形 19"/>
          <p:cNvSpPr/>
          <p:nvPr/>
        </p:nvSpPr>
        <p:spPr>
          <a:xfrm>
            <a:off x="1643042" y="1160583"/>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23" name="TextBox 22"/>
          <p:cNvSpPr txBox="1"/>
          <p:nvPr/>
        </p:nvSpPr>
        <p:spPr>
          <a:xfrm>
            <a:off x="146876" y="1121428"/>
            <a:ext cx="1401302" cy="355686"/>
          </a:xfrm>
          <a:prstGeom prst="rect">
            <a:avLst/>
          </a:prstGeom>
          <a:noFill/>
        </p:spPr>
        <p:txBody>
          <a:bodyPr wrap="none" lIns="77925" tIns="38963" rIns="77925" bIns="38963" rtlCol="0">
            <a:spAutoFit/>
          </a:bodyPr>
          <a:lstStyle/>
          <a:p>
            <a:r>
              <a:rPr lang="zh-CN" altLang="en-US" b="1" dirty="0">
                <a:latin typeface="Microsoft YaHei" pitchFamily="34" charset="-122"/>
                <a:ea typeface="Microsoft YaHei" pitchFamily="34" charset="-122"/>
              </a:rPr>
              <a:t>第    三    步</a:t>
            </a:r>
          </a:p>
        </p:txBody>
      </p:sp>
      <p:sp>
        <p:nvSpPr>
          <p:cNvPr id="25" name="TextBox 24"/>
          <p:cNvSpPr txBox="1"/>
          <p:nvPr/>
        </p:nvSpPr>
        <p:spPr>
          <a:xfrm>
            <a:off x="1785918" y="1127556"/>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Microsoft YaHei" pitchFamily="34" charset="-122"/>
                <a:ea typeface="Microsoft YaHei" pitchFamily="34" charset="-122"/>
              </a:rPr>
              <a:t>通过</a:t>
            </a:r>
            <a:r>
              <a:rPr lang="en-US" altLang="zh-CN" sz="2000" dirty="0">
                <a:solidFill>
                  <a:schemeClr val="bg1"/>
                </a:solidFill>
                <a:latin typeface="Microsoft YaHei" pitchFamily="34" charset="-122"/>
                <a:ea typeface="Microsoft YaHei" pitchFamily="34" charset="-122"/>
              </a:rPr>
              <a:t>EXCEL</a:t>
            </a:r>
            <a:r>
              <a:rPr lang="zh-CN" altLang="en-US" sz="2000" dirty="0">
                <a:solidFill>
                  <a:schemeClr val="bg1"/>
                </a:solidFill>
                <a:latin typeface="Microsoft YaHei" pitchFamily="34" charset="-122"/>
                <a:ea typeface="Microsoft YaHei" pitchFamily="34" charset="-122"/>
              </a:rPr>
              <a:t>打开股息红利扣税成功明细报表</a:t>
            </a:r>
            <a:endParaRPr lang="en-US" altLang="zh-CN" sz="2000" dirty="0">
              <a:solidFill>
                <a:schemeClr val="bg1"/>
              </a:solidFill>
              <a:latin typeface="Microsoft YaHei" pitchFamily="34" charset="-122"/>
              <a:ea typeface="Microsoft YaHei" pitchFamily="34" charset="-122"/>
            </a:endParaRPr>
          </a:p>
        </p:txBody>
      </p:sp>
      <p:pic>
        <p:nvPicPr>
          <p:cNvPr id="27" name="图片 26" descr="发行人界面截图3.PNG"/>
          <p:cNvPicPr>
            <a:picLocks noChangeAspect="1"/>
          </p:cNvPicPr>
          <p:nvPr/>
        </p:nvPicPr>
        <p:blipFill>
          <a:blip r:embed="rId3" cstate="print">
            <a:grayscl/>
          </a:blip>
          <a:srcRect l="19445" t="15879" r="32752" b="23063"/>
          <a:stretch>
            <a:fillRect/>
          </a:stretch>
        </p:blipFill>
        <p:spPr>
          <a:xfrm>
            <a:off x="500034" y="1732097"/>
            <a:ext cx="4214842" cy="2428892"/>
          </a:xfrm>
          <a:prstGeom prst="rect">
            <a:avLst/>
          </a:prstGeom>
          <a:ln>
            <a:noFill/>
          </a:ln>
          <a:effectLst>
            <a:outerShdw blurRad="292100" dist="139700" dir="2700000" algn="tl" rotWithShape="0">
              <a:srgbClr val="333333">
                <a:alpha val="65000"/>
              </a:srgbClr>
            </a:outerShdw>
          </a:effectLst>
        </p:spPr>
      </p:pic>
      <p:pic>
        <p:nvPicPr>
          <p:cNvPr id="28" name="图片 27" descr="Excel-logo-2.png"/>
          <p:cNvPicPr>
            <a:picLocks noChangeAspect="1"/>
          </p:cNvPicPr>
          <p:nvPr/>
        </p:nvPicPr>
        <p:blipFill>
          <a:blip r:embed="rId4" cstate="print">
            <a:duotone>
              <a:schemeClr val="accent2">
                <a:shade val="45000"/>
                <a:satMod val="135000"/>
              </a:schemeClr>
              <a:prstClr val="white"/>
            </a:duotone>
          </a:blip>
          <a:stretch>
            <a:fillRect/>
          </a:stretch>
        </p:blipFill>
        <p:spPr>
          <a:xfrm>
            <a:off x="1357290" y="4375301"/>
            <a:ext cx="1643050" cy="1643051"/>
          </a:xfrm>
          <a:prstGeom prst="rect">
            <a:avLst/>
          </a:prstGeom>
          <a:ln>
            <a:noFill/>
          </a:ln>
          <a:effectLst>
            <a:outerShdw blurRad="292100" dist="139700" dir="2700000" algn="tl" rotWithShape="0">
              <a:srgbClr val="333333">
                <a:alpha val="65000"/>
              </a:srgbClr>
            </a:outerShdw>
          </a:effectLst>
        </p:spPr>
      </p:pic>
      <p:sp>
        <p:nvSpPr>
          <p:cNvPr id="37" name="椭圆 36"/>
          <p:cNvSpPr/>
          <p:nvPr/>
        </p:nvSpPr>
        <p:spPr>
          <a:xfrm>
            <a:off x="3428992" y="3117825"/>
            <a:ext cx="142876" cy="142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38" name="TextBox 37"/>
          <p:cNvSpPr txBox="1"/>
          <p:nvPr/>
        </p:nvSpPr>
        <p:spPr>
          <a:xfrm>
            <a:off x="5569110" y="1857326"/>
            <a:ext cx="3289170" cy="632685"/>
          </a:xfrm>
          <a:prstGeom prst="rect">
            <a:avLst/>
          </a:prstGeom>
          <a:noFill/>
        </p:spPr>
        <p:txBody>
          <a:bodyPr wrap="square" lIns="77925" tIns="38963" rIns="77925" bIns="38963" rtlCol="0">
            <a:spAutoFit/>
          </a:bodyPr>
          <a:lstStyle/>
          <a:p>
            <a:r>
              <a:rPr lang="zh-CN" altLang="en-US" dirty="0">
                <a:latin typeface="Microsoft YaHei" pitchFamily="34" charset="-122"/>
                <a:ea typeface="Microsoft YaHei" pitchFamily="34" charset="-122"/>
              </a:rPr>
              <a:t>根据第二步图示点击数据下载</a:t>
            </a:r>
            <a:endParaRPr lang="en-US" altLang="zh-CN" dirty="0">
              <a:latin typeface="Microsoft YaHei" pitchFamily="34" charset="-122"/>
              <a:ea typeface="Microsoft YaHei" pitchFamily="34" charset="-122"/>
            </a:endParaRPr>
          </a:p>
          <a:p>
            <a:r>
              <a:rPr lang="zh-CN" altLang="en-US" dirty="0">
                <a:latin typeface="Microsoft YaHei" pitchFamily="34" charset="-122"/>
                <a:ea typeface="Microsoft YaHei" pitchFamily="34" charset="-122"/>
              </a:rPr>
              <a:t>弹出“文件下载”窗口</a:t>
            </a:r>
          </a:p>
        </p:txBody>
      </p:sp>
      <p:sp>
        <p:nvSpPr>
          <p:cNvPr id="39" name="椭圆 38"/>
          <p:cNvSpPr/>
          <p:nvPr/>
        </p:nvSpPr>
        <p:spPr>
          <a:xfrm>
            <a:off x="1071538" y="1803535"/>
            <a:ext cx="142876" cy="142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0" name="矩形 39"/>
          <p:cNvSpPr/>
          <p:nvPr/>
        </p:nvSpPr>
        <p:spPr>
          <a:xfrm rot="10800000" flipV="1">
            <a:off x="1182137" y="1853458"/>
            <a:ext cx="3961366"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1" name="矩形 40"/>
          <p:cNvSpPr/>
          <p:nvPr/>
        </p:nvSpPr>
        <p:spPr>
          <a:xfrm rot="10800000" flipV="1">
            <a:off x="3593385" y="4775526"/>
            <a:ext cx="1653832" cy="564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2" name="椭圆 41"/>
          <p:cNvSpPr/>
          <p:nvPr/>
        </p:nvSpPr>
        <p:spPr>
          <a:xfrm>
            <a:off x="3450508" y="4732493"/>
            <a:ext cx="142876" cy="142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3" name="矩形 42"/>
          <p:cNvSpPr/>
          <p:nvPr/>
        </p:nvSpPr>
        <p:spPr>
          <a:xfrm rot="10800000" flipV="1">
            <a:off x="3554221" y="3160858"/>
            <a:ext cx="1653832" cy="564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p>
        </p:txBody>
      </p:sp>
      <p:sp>
        <p:nvSpPr>
          <p:cNvPr id="44" name="TextBox 43"/>
          <p:cNvSpPr txBox="1"/>
          <p:nvPr/>
        </p:nvSpPr>
        <p:spPr>
          <a:xfrm>
            <a:off x="5572132" y="3160858"/>
            <a:ext cx="2857520" cy="632685"/>
          </a:xfrm>
          <a:prstGeom prst="rect">
            <a:avLst/>
          </a:prstGeom>
          <a:noFill/>
        </p:spPr>
        <p:txBody>
          <a:bodyPr wrap="square" lIns="77925" tIns="38963" rIns="77925" bIns="38963" rtlCol="0">
            <a:spAutoFit/>
          </a:bodyPr>
          <a:lstStyle/>
          <a:p>
            <a:r>
              <a:rPr lang="zh-CN" altLang="en-US" dirty="0">
                <a:latin typeface="Microsoft YaHei" pitchFamily="34" charset="-122"/>
                <a:ea typeface="Microsoft YaHei" pitchFamily="34" charset="-122"/>
              </a:rPr>
              <a:t>选择保存</a:t>
            </a:r>
            <a:endParaRPr lang="en-US" altLang="zh-CN" dirty="0">
              <a:latin typeface="Microsoft YaHei" pitchFamily="34" charset="-122"/>
              <a:ea typeface="Microsoft YaHei" pitchFamily="34" charset="-122"/>
            </a:endParaRPr>
          </a:p>
          <a:p>
            <a:r>
              <a:rPr lang="zh-CN" altLang="en-US" dirty="0">
                <a:latin typeface="Microsoft YaHei" pitchFamily="34" charset="-122"/>
                <a:ea typeface="Microsoft YaHei" pitchFamily="34" charset="-122"/>
              </a:rPr>
              <a:t>将数据文件保存至本地</a:t>
            </a:r>
          </a:p>
        </p:txBody>
      </p:sp>
      <p:sp>
        <p:nvSpPr>
          <p:cNvPr id="45" name="椭圆 44"/>
          <p:cNvSpPr/>
          <p:nvPr/>
        </p:nvSpPr>
        <p:spPr>
          <a:xfrm>
            <a:off x="4786314" y="1853457"/>
            <a:ext cx="642942" cy="6429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a:latin typeface="Microsoft YaHei UI" pitchFamily="34" charset="-122"/>
                <a:ea typeface="Microsoft YaHei UI" pitchFamily="34" charset="-122"/>
              </a:rPr>
              <a:t>一</a:t>
            </a:r>
          </a:p>
        </p:txBody>
      </p:sp>
      <p:sp>
        <p:nvSpPr>
          <p:cNvPr id="46" name="椭圆 45"/>
          <p:cNvSpPr/>
          <p:nvPr/>
        </p:nvSpPr>
        <p:spPr>
          <a:xfrm>
            <a:off x="4797073" y="3150098"/>
            <a:ext cx="642942" cy="6429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a:latin typeface="Microsoft YaHei UI" pitchFamily="34" charset="-122"/>
                <a:ea typeface="Microsoft YaHei UI" pitchFamily="34" charset="-122"/>
              </a:rPr>
              <a:t>二</a:t>
            </a:r>
          </a:p>
        </p:txBody>
      </p:sp>
      <p:sp>
        <p:nvSpPr>
          <p:cNvPr id="47" name="椭圆 46"/>
          <p:cNvSpPr/>
          <p:nvPr/>
        </p:nvSpPr>
        <p:spPr>
          <a:xfrm>
            <a:off x="4786314" y="4760898"/>
            <a:ext cx="642942" cy="6429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r>
              <a:rPr lang="zh-CN" altLang="en-US" sz="2400" dirty="0">
                <a:latin typeface="Microsoft YaHei UI" pitchFamily="34" charset="-122"/>
                <a:ea typeface="Microsoft YaHei UI" pitchFamily="34" charset="-122"/>
              </a:rPr>
              <a:t>三</a:t>
            </a:r>
          </a:p>
        </p:txBody>
      </p:sp>
      <p:sp>
        <p:nvSpPr>
          <p:cNvPr id="48" name="TextBox 47"/>
          <p:cNvSpPr txBox="1"/>
          <p:nvPr/>
        </p:nvSpPr>
        <p:spPr>
          <a:xfrm>
            <a:off x="5572132" y="4800541"/>
            <a:ext cx="2857520" cy="909684"/>
          </a:xfrm>
          <a:prstGeom prst="rect">
            <a:avLst/>
          </a:prstGeom>
          <a:noFill/>
        </p:spPr>
        <p:txBody>
          <a:bodyPr wrap="square" lIns="77925" tIns="38963" rIns="77925" bIns="38963" rtlCol="0">
            <a:spAutoFit/>
          </a:bodyPr>
          <a:lstStyle/>
          <a:p>
            <a:r>
              <a:rPr lang="zh-CN" altLang="en-US" dirty="0">
                <a:latin typeface="Microsoft YaHei" pitchFamily="34" charset="-122"/>
                <a:ea typeface="Microsoft YaHei" pitchFamily="34" charset="-122"/>
              </a:rPr>
              <a:t>打开</a:t>
            </a:r>
            <a:r>
              <a:rPr lang="en-US" altLang="zh-CN" dirty="0">
                <a:latin typeface="Microsoft YaHei" pitchFamily="34" charset="-122"/>
                <a:ea typeface="Microsoft YaHei" pitchFamily="34" charset="-122"/>
              </a:rPr>
              <a:t>EXCEL</a:t>
            </a:r>
            <a:r>
              <a:rPr lang="zh-CN" altLang="en-US" dirty="0">
                <a:latin typeface="Microsoft YaHei" pitchFamily="34" charset="-122"/>
                <a:ea typeface="Microsoft YaHei" pitchFamily="34" charset="-122"/>
              </a:rPr>
              <a:t>软件</a:t>
            </a:r>
            <a:endParaRPr lang="en-US" altLang="zh-CN" dirty="0">
              <a:latin typeface="Microsoft YaHei" pitchFamily="34" charset="-122"/>
              <a:ea typeface="Microsoft YaHei" pitchFamily="34" charset="-122"/>
            </a:endParaRPr>
          </a:p>
          <a:p>
            <a:r>
              <a:rPr lang="zh-CN" altLang="en-US" dirty="0">
                <a:latin typeface="Microsoft YaHei" pitchFamily="34" charset="-122"/>
                <a:ea typeface="Microsoft YaHei" pitchFamily="34" charset="-122"/>
              </a:rPr>
              <a:t>通过</a:t>
            </a:r>
            <a:r>
              <a:rPr lang="en-US" altLang="zh-CN" dirty="0">
                <a:latin typeface="Microsoft YaHei" pitchFamily="34" charset="-122"/>
                <a:ea typeface="Microsoft YaHei" pitchFamily="34" charset="-122"/>
              </a:rPr>
              <a:t>EXCEL</a:t>
            </a:r>
            <a:r>
              <a:rPr lang="zh-CN" altLang="en-US" dirty="0">
                <a:latin typeface="Microsoft YaHei" pitchFamily="34" charset="-122"/>
                <a:ea typeface="Microsoft YaHei" pitchFamily="34" charset="-122"/>
              </a:rPr>
              <a:t>打开保存至本地的数据文件</a:t>
            </a:r>
          </a:p>
        </p:txBody>
      </p:sp>
      <p:sp>
        <p:nvSpPr>
          <p:cNvPr id="29" name="Rectangle 32"/>
          <p:cNvSpPr>
            <a:spLocks noChangeArrowheads="1"/>
          </p:cNvSpPr>
          <p:nvPr/>
        </p:nvSpPr>
        <p:spPr bwMode="auto">
          <a:xfrm>
            <a:off x="525498"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（六）股息</a:t>
            </a:r>
            <a:r>
              <a:rPr lang="zh-CN" altLang="en-US" sz="2800" b="1" dirty="0">
                <a:solidFill>
                  <a:schemeClr val="bg1"/>
                </a:solidFill>
                <a:latin typeface="微软雅黑" pitchFamily="34" charset="-122"/>
                <a:ea typeface="微软雅黑" pitchFamily="34" charset="-122"/>
              </a:rPr>
              <a:t>红利差异化</a:t>
            </a:r>
            <a:r>
              <a:rPr lang="zh-CN" altLang="en-US" sz="2800" b="1" dirty="0" smtClean="0">
                <a:solidFill>
                  <a:schemeClr val="bg1"/>
                </a:solidFill>
                <a:latin typeface="微软雅黑" pitchFamily="34" charset="-122"/>
                <a:ea typeface="微软雅黑" pitchFamily="34" charset="-122"/>
              </a:rPr>
              <a:t>征税明细报表下载流程</a:t>
            </a:r>
            <a:endParaRPr lang="en-GB" altLang="en-GB" sz="2800" b="1" dirty="0">
              <a:solidFill>
                <a:schemeClr val="bg1"/>
              </a:solidFill>
              <a:ea typeface="黑体" pitchFamily="49" charset="-122"/>
            </a:endParaRPr>
          </a:p>
        </p:txBody>
      </p:sp>
      <p:sp>
        <p:nvSpPr>
          <p:cNvPr id="31"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41</a:t>
            </a:fld>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ox(in)">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box(in)">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ox(in)">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animBg="1"/>
      <p:bldP spid="41" grpId="0" animBg="1"/>
      <p:bldP spid="43" grpId="0" animBg="1"/>
      <p:bldP spid="44" grpId="0"/>
      <p:bldP spid="45" grpId="0" animBg="1"/>
      <p:bldP spid="46" grpId="0" animBg="1"/>
      <p:bldP spid="47" grpId="0" animBg="1"/>
      <p:bldP spid="4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484789"/>
            <a:ext cx="1676518" cy="45719"/>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643042" y="1151800"/>
            <a:ext cx="7500958" cy="378707"/>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latin typeface="微软雅黑" pitchFamily="34" charset="-122"/>
              <a:ea typeface="微软雅黑" pitchFamily="34" charset="-122"/>
            </a:endParaRPr>
          </a:p>
        </p:txBody>
      </p:sp>
      <p:sp>
        <p:nvSpPr>
          <p:cNvPr id="23" name="TextBox 22"/>
          <p:cNvSpPr txBox="1"/>
          <p:nvPr/>
        </p:nvSpPr>
        <p:spPr>
          <a:xfrm>
            <a:off x="146876" y="1112636"/>
            <a:ext cx="1401302" cy="355686"/>
          </a:xfrm>
          <a:prstGeom prst="rect">
            <a:avLst/>
          </a:prstGeom>
          <a:noFill/>
        </p:spPr>
        <p:txBody>
          <a:bodyPr wrap="none" lIns="77925" tIns="38963" rIns="77925" bIns="38963" rtlCol="0">
            <a:spAutoFit/>
          </a:bodyPr>
          <a:lstStyle/>
          <a:p>
            <a:r>
              <a:rPr lang="zh-CN" altLang="en-US" b="1" dirty="0">
                <a:latin typeface="微软雅黑" pitchFamily="34" charset="-122"/>
                <a:ea typeface="微软雅黑" pitchFamily="34" charset="-122"/>
              </a:rPr>
              <a:t>第    四    步</a:t>
            </a:r>
          </a:p>
        </p:txBody>
      </p:sp>
      <p:sp>
        <p:nvSpPr>
          <p:cNvPr id="25" name="TextBox 24"/>
          <p:cNvSpPr txBox="1"/>
          <p:nvPr/>
        </p:nvSpPr>
        <p:spPr>
          <a:xfrm>
            <a:off x="1785918" y="1118764"/>
            <a:ext cx="7000924" cy="386464"/>
          </a:xfrm>
          <a:prstGeom prst="rect">
            <a:avLst/>
          </a:prstGeom>
          <a:noFill/>
        </p:spPr>
        <p:txBody>
          <a:bodyPr wrap="square" lIns="77925" tIns="38963" rIns="77925" bIns="38963" rtlCol="0">
            <a:spAutoFit/>
          </a:bodyPr>
          <a:lstStyle/>
          <a:p>
            <a:r>
              <a:rPr lang="zh-CN" altLang="en-US" sz="2000" dirty="0">
                <a:solidFill>
                  <a:schemeClr val="bg1"/>
                </a:solidFill>
                <a:latin typeface="微软雅黑" pitchFamily="34" charset="-122"/>
                <a:ea typeface="微软雅黑" pitchFamily="34" charset="-122"/>
              </a:rPr>
              <a:t>读取股息红利扣税成功明细报表数据</a:t>
            </a:r>
            <a:endParaRPr lang="en-US" altLang="zh-CN" sz="2000" dirty="0">
              <a:solidFill>
                <a:schemeClr val="bg1"/>
              </a:solidFill>
              <a:latin typeface="微软雅黑" pitchFamily="34" charset="-122"/>
              <a:ea typeface="微软雅黑" pitchFamily="34" charset="-122"/>
            </a:endParaRPr>
          </a:p>
        </p:txBody>
      </p:sp>
      <p:graphicFrame>
        <p:nvGraphicFramePr>
          <p:cNvPr id="12" name="表格 11"/>
          <p:cNvGraphicFramePr>
            <a:graphicFrameLocks noGrp="1"/>
          </p:cNvGraphicFramePr>
          <p:nvPr/>
        </p:nvGraphicFramePr>
        <p:xfrm>
          <a:off x="470060" y="2366247"/>
          <a:ext cx="6622220" cy="3336064"/>
        </p:xfrm>
        <a:graphic>
          <a:graphicData uri="http://schemas.openxmlformats.org/drawingml/2006/table">
            <a:tbl>
              <a:tblPr firstRow="1" bandRow="1">
                <a:tableStyleId>{21E4AEA4-8DFA-4A89-87EB-49C32662AFE0}</a:tableStyleId>
              </a:tblPr>
              <a:tblGrid>
                <a:gridCol w="1655555">
                  <a:extLst>
                    <a:ext uri="{9D8B030D-6E8A-4147-A177-3AD203B41FA5}">
                      <a16:colId xmlns="" xmlns:a16="http://schemas.microsoft.com/office/drawing/2014/main" val="20000"/>
                    </a:ext>
                  </a:extLst>
                </a:gridCol>
                <a:gridCol w="1655555">
                  <a:extLst>
                    <a:ext uri="{9D8B030D-6E8A-4147-A177-3AD203B41FA5}">
                      <a16:colId xmlns="" xmlns:a16="http://schemas.microsoft.com/office/drawing/2014/main" val="20001"/>
                    </a:ext>
                  </a:extLst>
                </a:gridCol>
                <a:gridCol w="1655555">
                  <a:extLst>
                    <a:ext uri="{9D8B030D-6E8A-4147-A177-3AD203B41FA5}">
                      <a16:colId xmlns="" xmlns:a16="http://schemas.microsoft.com/office/drawing/2014/main" val="20002"/>
                    </a:ext>
                  </a:extLst>
                </a:gridCol>
                <a:gridCol w="1655555">
                  <a:extLst>
                    <a:ext uri="{9D8B030D-6E8A-4147-A177-3AD203B41FA5}">
                      <a16:colId xmlns="" xmlns:a16="http://schemas.microsoft.com/office/drawing/2014/main" val="20003"/>
                    </a:ext>
                  </a:extLst>
                </a:gridCol>
              </a:tblGrid>
              <a:tr h="417008">
                <a:tc>
                  <a:txBody>
                    <a:bodyPr/>
                    <a:lstStyle/>
                    <a:p>
                      <a:pPr algn="ctr"/>
                      <a:r>
                        <a:rPr lang="zh-CN" altLang="en-US" sz="1500" dirty="0">
                          <a:latin typeface="微软雅黑" pitchFamily="34" charset="-122"/>
                          <a:ea typeface="微软雅黑" pitchFamily="34" charset="-122"/>
                        </a:rPr>
                        <a:t>拼音简写 </a:t>
                      </a:r>
                    </a:p>
                  </a:txBody>
                  <a:tcPr/>
                </a:tc>
                <a:tc>
                  <a:txBody>
                    <a:bodyPr/>
                    <a:lstStyle/>
                    <a:p>
                      <a:pPr algn="ctr"/>
                      <a:r>
                        <a:rPr lang="zh-CN" altLang="en-US" sz="1500" dirty="0">
                          <a:latin typeface="微软雅黑" pitchFamily="34" charset="-122"/>
                          <a:ea typeface="微软雅黑" pitchFamily="34" charset="-122"/>
                        </a:rPr>
                        <a:t>中文名称</a:t>
                      </a:r>
                    </a:p>
                  </a:txBody>
                  <a:tcPr/>
                </a:tc>
                <a:tc>
                  <a:txBody>
                    <a:bodyPr/>
                    <a:lstStyle/>
                    <a:p>
                      <a:pPr algn="ctr"/>
                      <a:r>
                        <a:rPr lang="zh-CN" altLang="en-US" sz="1500" dirty="0">
                          <a:latin typeface="微软雅黑" pitchFamily="34" charset="-122"/>
                          <a:ea typeface="微软雅黑" pitchFamily="34" charset="-122"/>
                        </a:rPr>
                        <a:t>拼音简写</a:t>
                      </a:r>
                    </a:p>
                  </a:txBody>
                  <a:tcPr/>
                </a:tc>
                <a:tc>
                  <a:txBody>
                    <a:bodyPr/>
                    <a:lstStyle/>
                    <a:p>
                      <a:pPr algn="ctr"/>
                      <a:r>
                        <a:rPr lang="zh-CN" altLang="en-US" sz="1500" dirty="0">
                          <a:latin typeface="微软雅黑" pitchFamily="34" charset="-122"/>
                          <a:ea typeface="微软雅黑" pitchFamily="34" charset="-122"/>
                        </a:rPr>
                        <a:t>中文名称</a:t>
                      </a:r>
                    </a:p>
                  </a:txBody>
                  <a:tcPr/>
                </a:tc>
                <a:extLst>
                  <a:ext uri="{0D108BD9-81ED-4DB2-BD59-A6C34878D82A}">
                    <a16:rowId xmlns="" xmlns:a16="http://schemas.microsoft.com/office/drawing/2014/main" val="10000"/>
                  </a:ext>
                </a:extLst>
              </a:tr>
              <a:tr h="417008">
                <a:tc>
                  <a:txBody>
                    <a:bodyPr/>
                    <a:lstStyle/>
                    <a:p>
                      <a:pPr algn="ctr"/>
                      <a:r>
                        <a:rPr lang="en-US" altLang="zh-CN" sz="1500" dirty="0">
                          <a:latin typeface="微软雅黑" pitchFamily="34" charset="-122"/>
                          <a:ea typeface="微软雅黑" pitchFamily="34" charset="-122"/>
                        </a:rPr>
                        <a:t>ZQDM</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证券代码</a:t>
                      </a:r>
                    </a:p>
                  </a:txBody>
                  <a:tcPr/>
                </a:tc>
                <a:tc>
                  <a:txBody>
                    <a:bodyPr/>
                    <a:lstStyle/>
                    <a:p>
                      <a:pPr algn="ctr"/>
                      <a:r>
                        <a:rPr lang="en-US" altLang="zh-CN" sz="1500" dirty="0">
                          <a:latin typeface="微软雅黑" pitchFamily="34" charset="-122"/>
                          <a:ea typeface="微软雅黑" pitchFamily="34" charset="-122"/>
                        </a:rPr>
                        <a:t>JCGS</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减持股数</a:t>
                      </a:r>
                    </a:p>
                  </a:txBody>
                  <a:tcPr/>
                </a:tc>
                <a:extLst>
                  <a:ext uri="{0D108BD9-81ED-4DB2-BD59-A6C34878D82A}">
                    <a16:rowId xmlns="" xmlns:a16="http://schemas.microsoft.com/office/drawing/2014/main" val="10001"/>
                  </a:ext>
                </a:extLst>
              </a:tr>
              <a:tr h="417008">
                <a:tc>
                  <a:txBody>
                    <a:bodyPr/>
                    <a:lstStyle/>
                    <a:p>
                      <a:pPr algn="ctr"/>
                      <a:r>
                        <a:rPr lang="en-US" altLang="zh-CN" sz="1500" dirty="0">
                          <a:latin typeface="微软雅黑" pitchFamily="34" charset="-122"/>
                          <a:ea typeface="微软雅黑" pitchFamily="34" charset="-122"/>
                        </a:rPr>
                        <a:t>XWDM</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席位代码</a:t>
                      </a:r>
                    </a:p>
                  </a:txBody>
                  <a:tcPr/>
                </a:tc>
                <a:tc>
                  <a:txBody>
                    <a:bodyPr/>
                    <a:lstStyle/>
                    <a:p>
                      <a:pPr algn="ctr"/>
                      <a:r>
                        <a:rPr lang="en-US" altLang="zh-CN" sz="1500" dirty="0">
                          <a:latin typeface="微软雅黑" pitchFamily="34" charset="-122"/>
                          <a:ea typeface="微软雅黑" pitchFamily="34" charset="-122"/>
                        </a:rPr>
                        <a:t>SYSL</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适用税率</a:t>
                      </a:r>
                    </a:p>
                  </a:txBody>
                  <a:tcPr/>
                </a:tc>
                <a:extLst>
                  <a:ext uri="{0D108BD9-81ED-4DB2-BD59-A6C34878D82A}">
                    <a16:rowId xmlns="" xmlns:a16="http://schemas.microsoft.com/office/drawing/2014/main" val="10002"/>
                  </a:ext>
                </a:extLst>
              </a:tr>
              <a:tr h="417008">
                <a:tc>
                  <a:txBody>
                    <a:bodyPr/>
                    <a:lstStyle/>
                    <a:p>
                      <a:pPr algn="ctr"/>
                      <a:r>
                        <a:rPr lang="en-US" altLang="zh-CN" sz="1500" dirty="0">
                          <a:latin typeface="微软雅黑" pitchFamily="34" charset="-122"/>
                          <a:ea typeface="微软雅黑" pitchFamily="34" charset="-122"/>
                        </a:rPr>
                        <a:t>XWMC</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席位名称</a:t>
                      </a:r>
                    </a:p>
                  </a:txBody>
                  <a:tcPr/>
                </a:tc>
                <a:tc>
                  <a:txBody>
                    <a:bodyPr/>
                    <a:lstStyle/>
                    <a:p>
                      <a:pPr algn="ctr"/>
                      <a:r>
                        <a:rPr lang="en-US" altLang="zh-CN" sz="1500" dirty="0">
                          <a:latin typeface="微软雅黑" pitchFamily="34" charset="-122"/>
                          <a:ea typeface="微软雅黑" pitchFamily="34" charset="-122"/>
                        </a:rPr>
                        <a:t>SKZE</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税款金额</a:t>
                      </a:r>
                    </a:p>
                  </a:txBody>
                  <a:tcPr/>
                </a:tc>
                <a:extLst>
                  <a:ext uri="{0D108BD9-81ED-4DB2-BD59-A6C34878D82A}">
                    <a16:rowId xmlns="" xmlns:a16="http://schemas.microsoft.com/office/drawing/2014/main" val="10003"/>
                  </a:ext>
                </a:extLst>
              </a:tr>
              <a:tr h="417008">
                <a:tc>
                  <a:txBody>
                    <a:bodyPr/>
                    <a:lstStyle/>
                    <a:p>
                      <a:pPr algn="ctr"/>
                      <a:r>
                        <a:rPr lang="en-US" altLang="zh-CN" sz="1500" dirty="0">
                          <a:latin typeface="微软雅黑" pitchFamily="34" charset="-122"/>
                          <a:ea typeface="微软雅黑" pitchFamily="34" charset="-122"/>
                        </a:rPr>
                        <a:t>ZQZH</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证券账户</a:t>
                      </a:r>
                    </a:p>
                  </a:txBody>
                  <a:tcPr/>
                </a:tc>
                <a:tc>
                  <a:txBody>
                    <a:bodyPr/>
                    <a:lstStyle/>
                    <a:p>
                      <a:pPr algn="ctr"/>
                      <a:r>
                        <a:rPr lang="en-US" altLang="zh-CN" sz="1500" dirty="0">
                          <a:latin typeface="微软雅黑" pitchFamily="34" charset="-122"/>
                          <a:ea typeface="微软雅黑" pitchFamily="34" charset="-122"/>
                        </a:rPr>
                        <a:t>CJRQ</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成交日期</a:t>
                      </a:r>
                    </a:p>
                  </a:txBody>
                  <a:tcPr/>
                </a:tc>
                <a:extLst>
                  <a:ext uri="{0D108BD9-81ED-4DB2-BD59-A6C34878D82A}">
                    <a16:rowId xmlns="" xmlns:a16="http://schemas.microsoft.com/office/drawing/2014/main" val="10004"/>
                  </a:ext>
                </a:extLst>
              </a:tr>
              <a:tr h="417008">
                <a:tc>
                  <a:txBody>
                    <a:bodyPr/>
                    <a:lstStyle/>
                    <a:p>
                      <a:pPr algn="ctr"/>
                      <a:r>
                        <a:rPr lang="en-US" altLang="zh-CN" sz="1500" dirty="0">
                          <a:latin typeface="微软雅黑" pitchFamily="34" charset="-122"/>
                          <a:ea typeface="微软雅黑" pitchFamily="34" charset="-122"/>
                        </a:rPr>
                        <a:t>GDMC</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股东名称</a:t>
                      </a:r>
                    </a:p>
                  </a:txBody>
                  <a:tcPr/>
                </a:tc>
                <a:tc>
                  <a:txBody>
                    <a:bodyPr/>
                    <a:lstStyle/>
                    <a:p>
                      <a:pPr algn="ctr"/>
                      <a:r>
                        <a:rPr lang="en-US" altLang="zh-CN" sz="1500" dirty="0">
                          <a:latin typeface="微软雅黑" pitchFamily="34" charset="-122"/>
                          <a:ea typeface="微软雅黑" pitchFamily="34" charset="-122"/>
                        </a:rPr>
                        <a:t>JSRQ</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计税日期</a:t>
                      </a:r>
                    </a:p>
                  </a:txBody>
                  <a:tcPr/>
                </a:tc>
                <a:extLst>
                  <a:ext uri="{0D108BD9-81ED-4DB2-BD59-A6C34878D82A}">
                    <a16:rowId xmlns="" xmlns:a16="http://schemas.microsoft.com/office/drawing/2014/main" val="10005"/>
                  </a:ext>
                </a:extLst>
              </a:tr>
              <a:tr h="417008">
                <a:tc>
                  <a:txBody>
                    <a:bodyPr/>
                    <a:lstStyle/>
                    <a:p>
                      <a:pPr algn="ctr"/>
                      <a:r>
                        <a:rPr lang="en-US" altLang="zh-CN" sz="1500" dirty="0">
                          <a:latin typeface="微软雅黑" pitchFamily="34" charset="-122"/>
                          <a:ea typeface="微软雅黑" pitchFamily="34" charset="-122"/>
                        </a:rPr>
                        <a:t>ZJHM</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证件号码</a:t>
                      </a:r>
                    </a:p>
                  </a:txBody>
                  <a:tcPr/>
                </a:tc>
                <a:tc>
                  <a:txBody>
                    <a:bodyPr/>
                    <a:lstStyle/>
                    <a:p>
                      <a:pPr algn="ctr"/>
                      <a:r>
                        <a:rPr lang="en-US" altLang="zh-CN" sz="1500" dirty="0">
                          <a:latin typeface="微软雅黑" pitchFamily="34" charset="-122"/>
                          <a:ea typeface="微软雅黑" pitchFamily="34" charset="-122"/>
                        </a:rPr>
                        <a:t>JSLS</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计税流水</a:t>
                      </a:r>
                    </a:p>
                  </a:txBody>
                  <a:tcPr/>
                </a:tc>
                <a:extLst>
                  <a:ext uri="{0D108BD9-81ED-4DB2-BD59-A6C34878D82A}">
                    <a16:rowId xmlns="" xmlns:a16="http://schemas.microsoft.com/office/drawing/2014/main" val="10006"/>
                  </a:ext>
                </a:extLst>
              </a:tr>
              <a:tr h="417008">
                <a:tc>
                  <a:txBody>
                    <a:bodyPr/>
                    <a:lstStyle/>
                    <a:p>
                      <a:pPr algn="ctr"/>
                      <a:r>
                        <a:rPr lang="en-US" altLang="zh-CN" sz="1500" dirty="0">
                          <a:latin typeface="微软雅黑" pitchFamily="34" charset="-122"/>
                          <a:ea typeface="微软雅黑" pitchFamily="34" charset="-122"/>
                        </a:rPr>
                        <a:t>GJDM</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国家代码</a:t>
                      </a:r>
                    </a:p>
                  </a:txBody>
                  <a:tcPr/>
                </a:tc>
                <a:tc>
                  <a:txBody>
                    <a:bodyPr/>
                    <a:lstStyle/>
                    <a:p>
                      <a:pPr algn="ctr"/>
                      <a:r>
                        <a:rPr lang="en-US" altLang="zh-CN" sz="1500" dirty="0">
                          <a:latin typeface="微软雅黑" pitchFamily="34" charset="-122"/>
                          <a:ea typeface="微软雅黑" pitchFamily="34" charset="-122"/>
                        </a:rPr>
                        <a:t>KKRQ</a:t>
                      </a:r>
                      <a:endParaRPr lang="zh-CN" altLang="en-US" sz="1500" dirty="0">
                        <a:latin typeface="微软雅黑" pitchFamily="34" charset="-122"/>
                        <a:ea typeface="微软雅黑" pitchFamily="34" charset="-122"/>
                      </a:endParaRPr>
                    </a:p>
                  </a:txBody>
                  <a:tcPr/>
                </a:tc>
                <a:tc>
                  <a:txBody>
                    <a:bodyPr/>
                    <a:lstStyle/>
                    <a:p>
                      <a:pPr algn="ctr"/>
                      <a:r>
                        <a:rPr lang="zh-CN" altLang="en-US" sz="1500" dirty="0">
                          <a:latin typeface="微软雅黑" pitchFamily="34" charset="-122"/>
                          <a:ea typeface="微软雅黑" pitchFamily="34" charset="-122"/>
                        </a:rPr>
                        <a:t>扣款日期</a:t>
                      </a:r>
                    </a:p>
                  </a:txBody>
                  <a:tcPr/>
                </a:tc>
                <a:extLst>
                  <a:ext uri="{0D108BD9-81ED-4DB2-BD59-A6C34878D82A}">
                    <a16:rowId xmlns="" xmlns:a16="http://schemas.microsoft.com/office/drawing/2014/main" val="10007"/>
                  </a:ext>
                </a:extLst>
              </a:tr>
            </a:tbl>
          </a:graphicData>
        </a:graphic>
      </p:graphicFrame>
      <p:sp>
        <p:nvSpPr>
          <p:cNvPr id="13" name="矩形 12"/>
          <p:cNvSpPr/>
          <p:nvPr/>
        </p:nvSpPr>
        <p:spPr>
          <a:xfrm>
            <a:off x="1428729" y="1794742"/>
            <a:ext cx="6429420" cy="340297"/>
          </a:xfrm>
          <a:prstGeom prst="rect">
            <a:avLst/>
          </a:prstGeom>
        </p:spPr>
        <p:txBody>
          <a:bodyPr wrap="square" lIns="77925" tIns="38963" rIns="77925" bIns="38963">
            <a:spAutoFit/>
          </a:bodyPr>
          <a:lstStyle/>
          <a:p>
            <a:r>
              <a:rPr lang="zh-CN" altLang="en-US" sz="1700" dirty="0">
                <a:latin typeface="微软雅黑" pitchFamily="34" charset="-122"/>
                <a:ea typeface="微软雅黑" pitchFamily="34" charset="-122"/>
              </a:rPr>
              <a:t>股息红利扣税成功明细报表相关字段中英文对应关系</a:t>
            </a:r>
          </a:p>
        </p:txBody>
      </p:sp>
      <p:sp>
        <p:nvSpPr>
          <p:cNvPr id="16" name="TextBox 15"/>
          <p:cNvSpPr txBox="1"/>
          <p:nvPr/>
        </p:nvSpPr>
        <p:spPr>
          <a:xfrm>
            <a:off x="7380312" y="2674291"/>
            <a:ext cx="1569660" cy="646331"/>
          </a:xfrm>
          <a:prstGeom prst="rect">
            <a:avLst/>
          </a:prstGeom>
          <a:noFill/>
        </p:spPr>
        <p:txBody>
          <a:bodyPr wrap="none" rtlCol="0">
            <a:spAutoFit/>
          </a:bodyPr>
          <a:lstStyle/>
          <a:p>
            <a:r>
              <a:rPr lang="zh-CN" altLang="en-US" dirty="0">
                <a:latin typeface="微软雅黑" pitchFamily="34" charset="-122"/>
                <a:ea typeface="微软雅黑" pitchFamily="34" charset="-122"/>
              </a:rPr>
              <a:t>具体内容请</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参考</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指南</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8" name="Rectangle 32"/>
          <p:cNvSpPr>
            <a:spLocks noChangeArrowheads="1"/>
          </p:cNvSpPr>
          <p:nvPr/>
        </p:nvSpPr>
        <p:spPr bwMode="auto">
          <a:xfrm>
            <a:off x="525498" y="99127"/>
            <a:ext cx="8075610" cy="533400"/>
          </a:xfrm>
          <a:prstGeom prst="rect">
            <a:avLst/>
          </a:prstGeom>
          <a:noFill/>
          <a:ln w="9525">
            <a:noFill/>
            <a:miter lim="800000"/>
          </a:ln>
        </p:spPr>
        <p:txBody>
          <a:bodyPr lIns="77925" tIns="38963" rIns="77925" bIns="38963" anchor="b"/>
          <a:lstStyle/>
          <a:p>
            <a:pPr eaLnBrk="1" hangingPunct="1"/>
            <a:r>
              <a:rPr lang="zh-CN" altLang="en-US" sz="2800" b="1" dirty="0" smtClean="0">
                <a:solidFill>
                  <a:schemeClr val="bg1"/>
                </a:solidFill>
                <a:latin typeface="微软雅黑" pitchFamily="34" charset="-122"/>
                <a:ea typeface="微软雅黑" pitchFamily="34" charset="-122"/>
              </a:rPr>
              <a:t>（六）股息</a:t>
            </a:r>
            <a:r>
              <a:rPr lang="zh-CN" altLang="en-US" sz="2800" b="1" dirty="0">
                <a:solidFill>
                  <a:schemeClr val="bg1"/>
                </a:solidFill>
                <a:latin typeface="微软雅黑" pitchFamily="34" charset="-122"/>
                <a:ea typeface="微软雅黑" pitchFamily="34" charset="-122"/>
              </a:rPr>
              <a:t>红利差异化</a:t>
            </a:r>
            <a:r>
              <a:rPr lang="zh-CN" altLang="en-US" sz="2800" b="1" dirty="0" smtClean="0">
                <a:solidFill>
                  <a:schemeClr val="bg1"/>
                </a:solidFill>
                <a:latin typeface="微软雅黑" pitchFamily="34" charset="-122"/>
                <a:ea typeface="微软雅黑" pitchFamily="34" charset="-122"/>
              </a:rPr>
              <a:t>征税明细报表下载流程</a:t>
            </a:r>
            <a:endParaRPr lang="en-GB" altLang="en-GB" sz="2800" b="1" dirty="0">
              <a:solidFill>
                <a:schemeClr val="bg1"/>
              </a:solidFill>
              <a:ea typeface="黑体" pitchFamily="49" charset="-122"/>
            </a:endParaRPr>
          </a:p>
        </p:txBody>
      </p:sp>
      <p:sp>
        <p:nvSpPr>
          <p:cNvPr id="21"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42</a:t>
            </a:fld>
            <a:endParaRPr lang="en-US" altLang="zh-CN"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6000771"/>
            <a:ext cx="1785918" cy="714380"/>
          </a:xfrm>
          <a:prstGeom prst="rect">
            <a:avLst/>
          </a:prstGeom>
          <a:solidFill>
            <a:schemeClr val="bg1"/>
          </a:solid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496918" y="116632"/>
            <a:ext cx="8647082" cy="533400"/>
          </a:xfrm>
          <a:prstGeom prst="rect">
            <a:avLst/>
          </a:prstGeom>
          <a:noFill/>
          <a:ln w="9525">
            <a:noFill/>
            <a:miter lim="800000"/>
            <a:headEnd/>
            <a:tailEnd/>
          </a:ln>
        </p:spPr>
        <p:txBody>
          <a:bodyPr lIns="107275" tIns="53637" rIns="107275" bIns="53637" anchor="b"/>
          <a:lstStyle/>
          <a:p>
            <a:pPr algn="ctr"/>
            <a:r>
              <a:rPr lang="zh-CN" altLang="en-US" sz="2700" b="1" dirty="0">
                <a:solidFill>
                  <a:schemeClr val="bg1"/>
                </a:solidFill>
                <a:latin typeface="微软雅黑" pitchFamily="34" charset="-122"/>
                <a:ea typeface="微软雅黑" pitchFamily="34" charset="-122"/>
              </a:rPr>
              <a:t>业务咨询方式</a:t>
            </a:r>
          </a:p>
        </p:txBody>
      </p:sp>
      <p:sp>
        <p:nvSpPr>
          <p:cNvPr id="10" name="TextBox 9"/>
          <p:cNvSpPr txBox="1"/>
          <p:nvPr/>
        </p:nvSpPr>
        <p:spPr>
          <a:xfrm>
            <a:off x="642914" y="2221048"/>
            <a:ext cx="3571901" cy="816208"/>
          </a:xfrm>
          <a:prstGeom prst="rect">
            <a:avLst/>
          </a:prstGeom>
          <a:noFill/>
        </p:spPr>
        <p:txBody>
          <a:bodyPr wrap="square" lIns="107275" tIns="53637" rIns="107275" bIns="53637" rtlCol="0">
            <a:spAutoFit/>
          </a:bodyPr>
          <a:lstStyle/>
          <a:p>
            <a:pPr algn="ctr"/>
            <a:r>
              <a:rPr lang="zh-CN" altLang="en-US" sz="2300" b="1" dirty="0">
                <a:latin typeface="微软雅黑" pitchFamily="34" charset="-122"/>
                <a:ea typeface="微软雅黑" pitchFamily="34" charset="-122"/>
              </a:rPr>
              <a:t>微信公众号：新三板股份登记</a:t>
            </a:r>
            <a:r>
              <a:rPr lang="en-US" altLang="zh-CN" sz="2300" b="1" dirty="0">
                <a:solidFill>
                  <a:srgbClr val="C00000"/>
                </a:solidFill>
                <a:latin typeface="微软雅黑" pitchFamily="34" charset="-122"/>
                <a:ea typeface="微软雅黑" pitchFamily="34" charset="-122"/>
              </a:rPr>
              <a:t>(</a:t>
            </a:r>
            <a:r>
              <a:rPr lang="en-US" altLang="zh-CN" sz="2300" b="1" dirty="0" err="1">
                <a:solidFill>
                  <a:srgbClr val="C00000"/>
                </a:solidFill>
                <a:latin typeface="微软雅黑" pitchFamily="34" charset="-122"/>
                <a:ea typeface="微软雅黑" pitchFamily="34" charset="-122"/>
              </a:rPr>
              <a:t>xsbgfdj</a:t>
            </a:r>
            <a:r>
              <a:rPr lang="en-US" altLang="zh-CN" sz="2300" b="1" dirty="0">
                <a:solidFill>
                  <a:srgbClr val="C00000"/>
                </a:solidFill>
                <a:latin typeface="微软雅黑" pitchFamily="34" charset="-122"/>
                <a:ea typeface="微软雅黑" pitchFamily="34" charset="-122"/>
              </a:rPr>
              <a:t>)</a:t>
            </a:r>
            <a:endParaRPr lang="zh-CN" altLang="en-US" sz="2300" b="1" dirty="0">
              <a:solidFill>
                <a:srgbClr val="C00000"/>
              </a:solidFill>
              <a:latin typeface="微软雅黑" pitchFamily="34" charset="-122"/>
              <a:ea typeface="微软雅黑" pitchFamily="34" charset="-122"/>
            </a:endParaRPr>
          </a:p>
        </p:txBody>
      </p:sp>
      <p:sp>
        <p:nvSpPr>
          <p:cNvPr id="12" name="椭圆 11"/>
          <p:cNvSpPr/>
          <p:nvPr/>
        </p:nvSpPr>
        <p:spPr bwMode="gray">
          <a:xfrm>
            <a:off x="2000232"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72200"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786315" y="2000241"/>
            <a:ext cx="4137908" cy="1843540"/>
          </a:xfrm>
          <a:prstGeom prst="rect">
            <a:avLst/>
          </a:prstGeom>
          <a:noFill/>
        </p:spPr>
        <p:txBody>
          <a:bodyPr wrap="square" lIns="107275" tIns="53637" rIns="107275" bIns="53637" rtlCol="0">
            <a:spAutoFit/>
          </a:bodyPr>
          <a:lstStyle/>
          <a:p>
            <a:pPr>
              <a:lnSpc>
                <a:spcPct val="120000"/>
              </a:lnSpc>
            </a:pPr>
            <a:r>
              <a:rPr lang="zh-CN" altLang="en-US" sz="2400" b="1" dirty="0">
                <a:latin typeface="微软雅黑" pitchFamily="34" charset="-122"/>
                <a:ea typeface="微软雅黑" pitchFamily="34" charset="-122"/>
                <a:cs typeface="微软雅黑"/>
              </a:rPr>
              <a:t>综合服务热线：</a:t>
            </a:r>
            <a:endParaRPr lang="en-US" altLang="zh-CN" sz="2400" b="1" dirty="0">
              <a:latin typeface="微软雅黑" pitchFamily="34" charset="-122"/>
              <a:ea typeface="微软雅黑" pitchFamily="34" charset="-122"/>
              <a:cs typeface="微软雅黑"/>
            </a:endParaRPr>
          </a:p>
          <a:p>
            <a:pPr>
              <a:lnSpc>
                <a:spcPct val="120000"/>
              </a:lnSpc>
            </a:pPr>
            <a:r>
              <a:rPr lang="en-US" altLang="zh-CN" sz="2400" b="1" dirty="0">
                <a:latin typeface="微软雅黑" pitchFamily="34" charset="-122"/>
                <a:ea typeface="微软雅黑" pitchFamily="34" charset="-122"/>
                <a:cs typeface="微软雅黑"/>
              </a:rPr>
              <a:t>4008-058-058</a:t>
            </a:r>
            <a:r>
              <a:rPr lang="zh-CN" altLang="en-US" sz="2400" b="1" dirty="0">
                <a:latin typeface="微软雅黑" pitchFamily="34" charset="-122"/>
                <a:ea typeface="微软雅黑" pitchFamily="34" charset="-122"/>
                <a:cs typeface="微软雅黑"/>
              </a:rPr>
              <a:t>转</a:t>
            </a:r>
            <a:r>
              <a:rPr lang="en-US" altLang="zh-CN" sz="2400" b="1" dirty="0">
                <a:latin typeface="微软雅黑" pitchFamily="34" charset="-122"/>
                <a:ea typeface="微软雅黑" pitchFamily="34" charset="-122"/>
                <a:cs typeface="微软雅黑"/>
              </a:rPr>
              <a:t>3</a:t>
            </a:r>
            <a:r>
              <a:rPr lang="zh-CN" altLang="en-US" sz="2400" b="1" dirty="0">
                <a:latin typeface="微软雅黑" pitchFamily="34" charset="-122"/>
                <a:ea typeface="微软雅黑" pitchFamily="34" charset="-122"/>
                <a:cs typeface="微软雅黑"/>
              </a:rPr>
              <a:t>（全国股转系统）</a:t>
            </a:r>
            <a:endParaRPr lang="en-US" altLang="zh-CN" sz="2400" b="1" dirty="0">
              <a:latin typeface="微软雅黑" pitchFamily="34" charset="-122"/>
              <a:ea typeface="微软雅黑" pitchFamily="34" charset="-122"/>
              <a:cs typeface="微软雅黑"/>
            </a:endParaRPr>
          </a:p>
          <a:p>
            <a:pPr>
              <a:lnSpc>
                <a:spcPct val="120000"/>
              </a:lnSpc>
            </a:pPr>
            <a:endParaRPr lang="en-US" altLang="zh-CN" sz="2400" b="1" dirty="0">
              <a:latin typeface="微软雅黑" pitchFamily="34" charset="-122"/>
              <a:ea typeface="微软雅黑" pitchFamily="34" charset="-122"/>
              <a:cs typeface="微软雅黑"/>
            </a:endParaRPr>
          </a:p>
        </p:txBody>
      </p:sp>
      <p:pic>
        <p:nvPicPr>
          <p:cNvPr id="9" name="Picture 12"/>
          <p:cNvPicPr>
            <a:picLocks noChangeAspect="1" noChangeArrowheads="1"/>
          </p:cNvPicPr>
          <p:nvPr/>
        </p:nvPicPr>
        <p:blipFill>
          <a:blip r:embed="rId3"/>
          <a:srcRect/>
          <a:stretch>
            <a:fillRect/>
          </a:stretch>
        </p:blipFill>
        <p:spPr bwMode="auto">
          <a:xfrm>
            <a:off x="1409692" y="3371863"/>
            <a:ext cx="1947862" cy="1866900"/>
          </a:xfrm>
          <a:prstGeom prst="rect">
            <a:avLst/>
          </a:prstGeom>
          <a:noFill/>
          <a:ln w="9525" algn="ctr">
            <a:noFill/>
            <a:miter lim="800000"/>
            <a:headEnd/>
            <a:tailEnd/>
          </a:ln>
        </p:spPr>
      </p:pic>
      <p:pic>
        <p:nvPicPr>
          <p:cNvPr id="11" name="Picture 9" descr="D:\2015.1.23\中国结算VI系统(2015.3)\主标-透明背景.png"/>
          <p:cNvPicPr>
            <a:picLocks noChangeAspect="1" noChangeArrowheads="1"/>
          </p:cNvPicPr>
          <p:nvPr/>
        </p:nvPicPr>
        <p:blipFill>
          <a:blip r:embed="rId4" cstate="print"/>
          <a:srcRect/>
          <a:stretch>
            <a:fillRect/>
          </a:stretch>
        </p:blipFill>
        <p:spPr bwMode="auto">
          <a:xfrm>
            <a:off x="7524330" y="6093299"/>
            <a:ext cx="1475656" cy="662085"/>
          </a:xfrm>
          <a:prstGeom prst="rect">
            <a:avLst/>
          </a:prstGeom>
          <a:noFill/>
          <a:ln w="9525">
            <a:noFill/>
            <a:miter lim="800000"/>
            <a:headEnd/>
            <a:tailEnd/>
          </a:ln>
        </p:spPr>
      </p:pic>
      <p:sp>
        <p:nvSpPr>
          <p:cNvPr id="17"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43</a:t>
            </a:fld>
            <a:endParaRPr lang="en-US" altLang="zh-CN" dirty="0"/>
          </a:p>
        </p:txBody>
      </p:sp>
    </p:spTree>
    <p:extLst>
      <p:ext uri="{BB962C8B-B14F-4D97-AF65-F5344CB8AC3E}">
        <p14:creationId xmlns:p14="http://schemas.microsoft.com/office/powerpoint/2010/main" xmlns="" val="11982717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srcRect/>
          <a:stretch>
            <a:fillRect/>
          </a:stretch>
        </p:blipFill>
        <p:spPr bwMode="auto">
          <a:xfrm>
            <a:off x="0" y="1714488"/>
            <a:ext cx="9144000" cy="1144587"/>
          </a:xfrm>
          <a:prstGeom prst="rect">
            <a:avLst/>
          </a:prstGeom>
          <a:noFill/>
          <a:ln w="9525">
            <a:noFill/>
            <a:miter lim="800000"/>
            <a:headEnd/>
            <a:tailEnd/>
          </a:ln>
        </p:spPr>
      </p:pic>
      <p:sp>
        <p:nvSpPr>
          <p:cNvPr id="46084" name="Text Box 7"/>
          <p:cNvSpPr txBox="1">
            <a:spLocks noChangeArrowheads="1"/>
          </p:cNvSpPr>
          <p:nvPr/>
        </p:nvSpPr>
        <p:spPr bwMode="auto">
          <a:xfrm>
            <a:off x="5367148" y="4325175"/>
            <a:ext cx="3744913" cy="385321"/>
          </a:xfrm>
          <a:prstGeom prst="rect">
            <a:avLst/>
          </a:prstGeom>
          <a:noFill/>
          <a:ln w="9525">
            <a:noFill/>
            <a:miter lim="800000"/>
            <a:headEnd/>
            <a:tailEnd/>
          </a:ln>
        </p:spPr>
        <p:txBody>
          <a:bodyPr lIns="107275" tIns="53637" rIns="107275" bIns="53637">
            <a:spAutoFit/>
          </a:bodyPr>
          <a:lstStyle/>
          <a:p>
            <a:pPr algn="l" rtl="0" fontAlgn="base">
              <a:spcBef>
                <a:spcPct val="5000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公司微信：</a:t>
            </a:r>
            <a:r>
              <a:rPr lang="en-US" altLang="en-US" kern="1200" dirty="0" err="1">
                <a:solidFill>
                  <a:srgbClr val="5F5F5F"/>
                </a:solidFill>
                <a:latin typeface="微软雅黑" panose="020B0503020204020204" pitchFamily="34" charset="-122"/>
                <a:ea typeface="微软雅黑" panose="020B0503020204020204" pitchFamily="34" charset="-122"/>
                <a:cs typeface="方正兰亭黑简体"/>
              </a:rPr>
              <a:t>zhongguojiesuan</a:t>
            </a:r>
            <a:endParaRPr lang="en-US" altLang="en-US" sz="1600" dirty="0">
              <a:solidFill>
                <a:srgbClr val="5F5F5F"/>
              </a:solidFill>
              <a:latin typeface="黑体" pitchFamily="49" charset="-122"/>
              <a:ea typeface="黑体" pitchFamily="49" charset="-122"/>
            </a:endParaRPr>
          </a:p>
        </p:txBody>
      </p:sp>
      <p:pic>
        <p:nvPicPr>
          <p:cNvPr id="46085" name="图片 6" descr="捕获.PNG"/>
          <p:cNvPicPr>
            <a:picLocks noChangeAspect="1"/>
          </p:cNvPicPr>
          <p:nvPr/>
        </p:nvPicPr>
        <p:blipFill>
          <a:blip r:embed="rId4"/>
          <a:srcRect/>
          <a:stretch>
            <a:fillRect/>
          </a:stretch>
        </p:blipFill>
        <p:spPr bwMode="auto">
          <a:xfrm>
            <a:off x="5367148" y="4716466"/>
            <a:ext cx="2301196" cy="1766887"/>
          </a:xfrm>
          <a:prstGeom prst="rect">
            <a:avLst/>
          </a:prstGeom>
          <a:noFill/>
          <a:ln w="9525">
            <a:noFill/>
            <a:miter lim="800000"/>
            <a:headEnd/>
            <a:tailEnd/>
          </a:ln>
        </p:spPr>
      </p:pic>
      <p:sp>
        <p:nvSpPr>
          <p:cNvPr id="46086" name="Text Box 6"/>
          <p:cNvSpPr txBox="1">
            <a:spLocks noChangeArrowheads="1"/>
          </p:cNvSpPr>
          <p:nvPr/>
        </p:nvSpPr>
        <p:spPr bwMode="auto">
          <a:xfrm>
            <a:off x="611560" y="2962013"/>
            <a:ext cx="6357938" cy="1604116"/>
          </a:xfrm>
          <a:prstGeom prst="rect">
            <a:avLst/>
          </a:prstGeom>
          <a:noFill/>
          <a:ln w="9525">
            <a:noFill/>
            <a:miter lim="800000"/>
            <a:headEnd/>
            <a:tailEnd/>
          </a:ln>
        </p:spPr>
        <p:txBody>
          <a:bodyPr lIns="107275" tIns="53637" rIns="107275" bIns="53637">
            <a:spAutoFit/>
          </a:bodyPr>
          <a:lstStyle/>
          <a:p>
            <a:pPr algn="l" rtl="0" fontAlgn="base">
              <a:lnSpc>
                <a:spcPct val="120000"/>
              </a:lnSpc>
              <a:spcBef>
                <a:spcPct val="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中国证券登记结算有限责任公司北京分公司</a:t>
            </a:r>
            <a:endParaRPr lang="en-US" altLang="zh-CN" kern="1200" dirty="0">
              <a:solidFill>
                <a:srgbClr val="5F5F5F"/>
              </a:solidFill>
              <a:latin typeface="微软雅黑" panose="020B0503020204020204" pitchFamily="34" charset="-122"/>
              <a:ea typeface="微软雅黑" panose="020B0503020204020204" pitchFamily="34" charset="-122"/>
              <a:cs typeface="方正兰亭黑简体"/>
            </a:endParaRPr>
          </a:p>
          <a:p>
            <a:pPr>
              <a:lnSpc>
                <a:spcPct val="150000"/>
              </a:lnSpc>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北京分公司地址：北京市西城区金融大街</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26</a:t>
            </a: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号金阳大厦</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5</a:t>
            </a: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层</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（营业厅已迁至投资广场</a:t>
            </a:r>
            <a:r>
              <a:rPr lang="en-US" altLang="zh-CN" dirty="0">
                <a:solidFill>
                  <a:srgbClr val="5F5F5F"/>
                </a:solidFill>
                <a:latin typeface="微软雅黑" panose="020B0503020204020204" pitchFamily="34" charset="-122"/>
                <a:ea typeface="微软雅黑" panose="020B0503020204020204" pitchFamily="34" charset="-122"/>
                <a:cs typeface="方正兰亭黑简体"/>
              </a:rPr>
              <a:t>B</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座</a:t>
            </a:r>
            <a:r>
              <a:rPr lang="en-US" altLang="zh-CN" dirty="0">
                <a:solidFill>
                  <a:srgbClr val="5F5F5F"/>
                </a:solidFill>
                <a:latin typeface="微软雅黑" panose="020B0503020204020204" pitchFamily="34" charset="-122"/>
                <a:ea typeface="微软雅黑" panose="020B0503020204020204" pitchFamily="34" charset="-122"/>
                <a:cs typeface="方正兰亭黑简体"/>
              </a:rPr>
              <a:t>23</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层）</a:t>
            </a:r>
            <a:endParaRPr lang="zh-CN" altLang="en-US" kern="1200" dirty="0">
              <a:solidFill>
                <a:srgbClr val="5F5F5F"/>
              </a:solidFill>
              <a:latin typeface="微软雅黑" panose="020B0503020204020204" pitchFamily="34" charset="-122"/>
              <a:ea typeface="微软雅黑" panose="020B0503020204020204" pitchFamily="34" charset="-122"/>
              <a:cs typeface="方正兰亭黑简体"/>
            </a:endParaRPr>
          </a:p>
          <a:p>
            <a:pPr algn="l" rtl="0" fontAlgn="base">
              <a:lnSpc>
                <a:spcPct val="120000"/>
              </a:lnSpc>
              <a:spcBef>
                <a:spcPct val="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服务热线：</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4008-058-058 </a:t>
            </a:r>
          </a:p>
        </p:txBody>
      </p:sp>
      <p:sp>
        <p:nvSpPr>
          <p:cNvPr id="8" name="灯片编号占位符 11"/>
          <p:cNvSpPr>
            <a:spLocks noGrp="1"/>
          </p:cNvSpPr>
          <p:nvPr>
            <p:ph type="sldNum" sz="quarter" idx="12"/>
          </p:nvPr>
        </p:nvSpPr>
        <p:spPr>
          <a:xfrm>
            <a:off x="3500430" y="6223873"/>
            <a:ext cx="2133600" cy="476251"/>
          </a:xfrm>
        </p:spPr>
        <p:txBody>
          <a:bodyPr/>
          <a:lstStyle/>
          <a:p>
            <a:pPr algn="ctr">
              <a:defRPr/>
            </a:pPr>
            <a:fld id="{FE3BD6D3-954F-4E8F-9C28-753B300D2996}" type="slidenum">
              <a:rPr lang="en-US" altLang="zh-CN" smtClean="0"/>
              <a:pPr algn="ctr">
                <a:defRPr/>
              </a:pPr>
              <a:t>44</a:t>
            </a:fld>
            <a:endParaRPr lang="en-US" altLang="zh-CN"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p>
            <a:pPr>
              <a:defRPr/>
            </a:pPr>
            <a:r>
              <a:rPr lang="en-US" altLang="zh-CN" dirty="0"/>
              <a:t>5</a:t>
            </a:r>
          </a:p>
        </p:txBody>
      </p:sp>
      <p:grpSp>
        <p:nvGrpSpPr>
          <p:cNvPr id="6" name="组合 5"/>
          <p:cNvGrpSpPr/>
          <p:nvPr/>
        </p:nvGrpSpPr>
        <p:grpSpPr>
          <a:xfrm>
            <a:off x="105509" y="3899352"/>
            <a:ext cx="1292470" cy="1043714"/>
            <a:chOff x="6845768" y="2811913"/>
            <a:chExt cx="1796719" cy="1043714"/>
          </a:xfrm>
        </p:grpSpPr>
        <p:sp>
          <p:nvSpPr>
            <p:cNvPr id="7" name="文本框 13"/>
            <p:cNvSpPr txBox="1"/>
            <p:nvPr/>
          </p:nvSpPr>
          <p:spPr>
            <a:xfrm>
              <a:off x="6857992" y="2811913"/>
              <a:ext cx="1784495" cy="523220"/>
            </a:xfrm>
            <a:prstGeom prst="rect">
              <a:avLst/>
            </a:prstGeom>
            <a:gradFill flip="none" rotWithShape="1">
              <a:gsLst>
                <a:gs pos="0">
                  <a:schemeClr val="accent2"/>
                </a:gs>
                <a:gs pos="100000">
                  <a:schemeClr val="accent1"/>
                </a:gs>
              </a:gsLst>
              <a:lin ang="5400000" scaled="1"/>
              <a:tileRect/>
            </a:grad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制定权益分派预案</a:t>
              </a:r>
            </a:p>
          </p:txBody>
        </p:sp>
        <p:sp>
          <p:nvSpPr>
            <p:cNvPr id="8" name="文本框 14"/>
            <p:cNvSpPr txBox="1"/>
            <p:nvPr/>
          </p:nvSpPr>
          <p:spPr>
            <a:xfrm>
              <a:off x="6845768" y="3332407"/>
              <a:ext cx="1784496" cy="523220"/>
            </a:xfrm>
            <a:prstGeom prst="rect">
              <a:avLst/>
            </a:prstGeom>
            <a:noFill/>
          </p:spPr>
          <p:txBody>
            <a:bodyPr wrap="square" rtlCol="0">
              <a:spAutoFit/>
            </a:bodyPr>
            <a:lstStyle/>
            <a:p>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董事会拟定</a:t>
              </a:r>
              <a:r>
                <a:rPr lang="zh-CN" altLang="en-US" sz="1400" b="1" dirty="0">
                  <a:solidFill>
                    <a:srgbClr val="C00000"/>
                  </a:solidFill>
                  <a:latin typeface="微软雅黑" panose="020B0503020204020204" pitchFamily="34" charset="-122"/>
                  <a:ea typeface="微软雅黑" panose="020B0503020204020204" pitchFamily="34" charset="-122"/>
                </a:rPr>
                <a:t>权益分派预案</a:t>
              </a:r>
            </a:p>
          </p:txBody>
        </p:sp>
      </p:grpSp>
      <p:grpSp>
        <p:nvGrpSpPr>
          <p:cNvPr id="9" name="组合 8"/>
          <p:cNvGrpSpPr/>
          <p:nvPr/>
        </p:nvGrpSpPr>
        <p:grpSpPr>
          <a:xfrm>
            <a:off x="1820759" y="2532181"/>
            <a:ext cx="1547005" cy="1062624"/>
            <a:chOff x="6977090" y="2817367"/>
            <a:chExt cx="1685702" cy="1062624"/>
          </a:xfrm>
        </p:grpSpPr>
        <p:sp>
          <p:nvSpPr>
            <p:cNvPr id="10" name="文本框 16"/>
            <p:cNvSpPr txBox="1"/>
            <p:nvPr/>
          </p:nvSpPr>
          <p:spPr>
            <a:xfrm>
              <a:off x="7041532" y="2817367"/>
              <a:ext cx="1441859" cy="307777"/>
            </a:xfrm>
            <a:prstGeom prst="rect">
              <a:avLst/>
            </a:prstGeom>
            <a:gradFill flip="none" rotWithShape="1">
              <a:gsLst>
                <a:gs pos="0">
                  <a:schemeClr val="accent2"/>
                </a:gs>
                <a:gs pos="100000">
                  <a:schemeClr val="accent1"/>
                </a:gs>
              </a:gsLst>
              <a:lin ang="5400000" scaled="1"/>
              <a:tileRect/>
            </a:grad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股东大会表决</a:t>
              </a:r>
            </a:p>
          </p:txBody>
        </p:sp>
        <p:sp>
          <p:nvSpPr>
            <p:cNvPr id="11" name="文本框 17"/>
            <p:cNvSpPr txBox="1"/>
            <p:nvPr/>
          </p:nvSpPr>
          <p:spPr>
            <a:xfrm>
              <a:off x="6977090" y="3141327"/>
              <a:ext cx="1685702" cy="738664"/>
            </a:xfrm>
            <a:prstGeom prst="rect">
              <a:avLst/>
            </a:prstGeom>
            <a:noFill/>
          </p:spPr>
          <p:txBody>
            <a:bodyPr wrap="square" rtlCol="0">
              <a:spAutoFit/>
            </a:bodyPr>
            <a:lstStyle/>
            <a:p>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提交股东大会</a:t>
              </a:r>
              <a:r>
                <a:rPr lang="zh-CN" altLang="en-US" sz="1400" b="1" dirty="0">
                  <a:solidFill>
                    <a:srgbClr val="C00000"/>
                  </a:solidFill>
                  <a:latin typeface="微软雅黑" panose="020B0503020204020204" pitchFamily="34" charset="-122"/>
                  <a:ea typeface="微软雅黑" panose="020B0503020204020204" pitchFamily="34" charset="-122"/>
                </a:rPr>
                <a:t>审议</a:t>
              </a: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预案并披露相关决议公告</a:t>
              </a:r>
            </a:p>
          </p:txBody>
        </p:sp>
      </p:grpSp>
      <p:grpSp>
        <p:nvGrpSpPr>
          <p:cNvPr id="12" name="组合 11"/>
          <p:cNvGrpSpPr/>
          <p:nvPr/>
        </p:nvGrpSpPr>
        <p:grpSpPr>
          <a:xfrm>
            <a:off x="3429001" y="3607251"/>
            <a:ext cx="2031023" cy="1712065"/>
            <a:chOff x="6568901" y="2811913"/>
            <a:chExt cx="2213115" cy="1712065"/>
          </a:xfrm>
        </p:grpSpPr>
        <p:sp>
          <p:nvSpPr>
            <p:cNvPr id="13" name="文本框 19"/>
            <p:cNvSpPr txBox="1"/>
            <p:nvPr/>
          </p:nvSpPr>
          <p:spPr>
            <a:xfrm>
              <a:off x="6664706" y="2811913"/>
              <a:ext cx="2107728" cy="307777"/>
            </a:xfrm>
            <a:prstGeom prst="rect">
              <a:avLst/>
            </a:prstGeom>
            <a:gradFill flip="none" rotWithShape="1">
              <a:gsLst>
                <a:gs pos="0">
                  <a:schemeClr val="accent2"/>
                </a:gs>
                <a:gs pos="100000">
                  <a:schemeClr val="accent1"/>
                </a:gs>
              </a:gsLst>
              <a:lin ang="5400000" scaled="1"/>
              <a:tileRect/>
            </a:grad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权益分派实施</a:t>
              </a:r>
            </a:p>
          </p:txBody>
        </p:sp>
        <p:sp>
          <p:nvSpPr>
            <p:cNvPr id="14" name="文本框 20"/>
            <p:cNvSpPr txBox="1"/>
            <p:nvPr/>
          </p:nvSpPr>
          <p:spPr>
            <a:xfrm>
              <a:off x="6568901" y="3138983"/>
              <a:ext cx="2213115" cy="1384995"/>
            </a:xfrm>
            <a:prstGeom prst="rect">
              <a:avLst/>
            </a:prstGeom>
            <a:noFill/>
          </p:spPr>
          <p:txBody>
            <a:bodyPr wrap="square" rtlCol="0">
              <a:spAutoFit/>
            </a:bodyPr>
            <a:lstStyle/>
            <a:p>
              <a:pPr>
                <a:buFont typeface="Wingdings" pitchFamily="2" charset="2"/>
                <a:buChar char="n"/>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送转股需向中国结算网上提交权益分派</a:t>
              </a:r>
              <a:r>
                <a:rPr lang="zh-CN" altLang="en-US" sz="1400" b="1" dirty="0">
                  <a:solidFill>
                    <a:srgbClr val="C00000"/>
                  </a:solidFill>
                  <a:latin typeface="微软雅黑" panose="020B0503020204020204" pitchFamily="34" charset="-122"/>
                  <a:ea typeface="微软雅黑" panose="020B0503020204020204" pitchFamily="34" charset="-122"/>
                </a:rPr>
                <a:t>申请，现金红利</a:t>
              </a: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可委托中国结算</a:t>
              </a:r>
              <a:r>
                <a:rPr lang="zh-CN" altLang="en-US" sz="1400" b="1" dirty="0">
                  <a:solidFill>
                    <a:srgbClr val="C00000"/>
                  </a:solidFill>
                  <a:latin typeface="微软雅黑" panose="020B0503020204020204" pitchFamily="34" charset="-122"/>
                  <a:ea typeface="微软雅黑" panose="020B0503020204020204" pitchFamily="34" charset="-122"/>
                </a:rPr>
                <a:t>代派</a:t>
              </a:r>
              <a:endParaRPr lang="en-US" altLang="zh-CN" sz="1400" b="1" dirty="0">
                <a:solidFill>
                  <a:srgbClr val="C00000"/>
                </a:solidFill>
                <a:latin typeface="微软雅黑" panose="020B0503020204020204" pitchFamily="34" charset="-122"/>
                <a:ea typeface="微软雅黑" panose="020B0503020204020204" pitchFamily="34" charset="-122"/>
              </a:endParaRPr>
            </a:p>
            <a:p>
              <a:pPr>
                <a:buFont typeface="Wingdings" pitchFamily="2" charset="2"/>
                <a:buChar char="n"/>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挂牌公司可</a:t>
              </a:r>
              <a:r>
                <a:rPr lang="zh-CN" altLang="en-US" sz="1400" b="1" dirty="0">
                  <a:solidFill>
                    <a:srgbClr val="C00000"/>
                  </a:solidFill>
                  <a:latin typeface="微软雅黑" panose="020B0503020204020204" pitchFamily="34" charset="-122"/>
                  <a:ea typeface="微软雅黑" panose="020B0503020204020204" pitchFamily="34" charset="-122"/>
                </a:rPr>
                <a:t>自行派发</a:t>
              </a: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现金红利</a:t>
              </a:r>
            </a:p>
          </p:txBody>
        </p:sp>
      </p:grpSp>
      <p:grpSp>
        <p:nvGrpSpPr>
          <p:cNvPr id="15" name="组合 14"/>
          <p:cNvGrpSpPr/>
          <p:nvPr/>
        </p:nvGrpSpPr>
        <p:grpSpPr>
          <a:xfrm>
            <a:off x="6011051" y="4254590"/>
            <a:ext cx="1637670" cy="1448225"/>
            <a:chOff x="6879793" y="2811913"/>
            <a:chExt cx="1784496" cy="1448225"/>
          </a:xfrm>
        </p:grpSpPr>
        <p:sp>
          <p:nvSpPr>
            <p:cNvPr id="16" name="文本框 22"/>
            <p:cNvSpPr txBox="1"/>
            <p:nvPr/>
          </p:nvSpPr>
          <p:spPr>
            <a:xfrm>
              <a:off x="6959400" y="2811913"/>
              <a:ext cx="1606127" cy="523220"/>
            </a:xfrm>
            <a:prstGeom prst="rect">
              <a:avLst/>
            </a:prstGeom>
            <a:gradFill flip="none" rotWithShape="1">
              <a:gsLst>
                <a:gs pos="0">
                  <a:schemeClr val="accent2"/>
                </a:gs>
                <a:gs pos="100000">
                  <a:schemeClr val="accent1"/>
                </a:gs>
              </a:gsLst>
              <a:lin ang="5400000" scaled="1"/>
              <a:tileRect/>
            </a:grad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披露实施公告并支付款项</a:t>
              </a:r>
            </a:p>
          </p:txBody>
        </p:sp>
        <p:sp>
          <p:nvSpPr>
            <p:cNvPr id="17" name="文本框 23"/>
            <p:cNvSpPr txBox="1"/>
            <p:nvPr/>
          </p:nvSpPr>
          <p:spPr>
            <a:xfrm>
              <a:off x="6879793" y="3306031"/>
              <a:ext cx="1784496" cy="954107"/>
            </a:xfrm>
            <a:prstGeom prst="rect">
              <a:avLst/>
            </a:prstGeom>
            <a:noFill/>
          </p:spPr>
          <p:txBody>
            <a:bodyPr wrap="square" rtlCol="0">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披露</a:t>
              </a: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权益分派</a:t>
              </a:r>
              <a:r>
                <a:rPr lang="zh-CN" altLang="en-US" sz="1400" b="1" dirty="0">
                  <a:solidFill>
                    <a:srgbClr val="C00000"/>
                  </a:solidFill>
                  <a:latin typeface="微软雅黑" panose="020B0503020204020204" pitchFamily="34" charset="-122"/>
                  <a:ea typeface="微软雅黑" panose="020B0503020204020204" pitchFamily="34" charset="-122"/>
                </a:rPr>
                <a:t>实施公告</a:t>
              </a: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，并在规定时间内向中国结算</a:t>
              </a:r>
              <a:r>
                <a:rPr lang="zh-CN" altLang="en-US" sz="1400" b="1" dirty="0">
                  <a:solidFill>
                    <a:srgbClr val="C00000"/>
                  </a:solidFill>
                  <a:latin typeface="微软雅黑" panose="020B0503020204020204" pitchFamily="34" charset="-122"/>
                  <a:ea typeface="微软雅黑" panose="020B0503020204020204" pitchFamily="34" charset="-122"/>
                </a:rPr>
                <a:t>支付相应款项</a:t>
              </a:r>
            </a:p>
          </p:txBody>
        </p:sp>
      </p:grpSp>
      <p:grpSp>
        <p:nvGrpSpPr>
          <p:cNvPr id="18" name="组合 17"/>
          <p:cNvGrpSpPr/>
          <p:nvPr/>
        </p:nvGrpSpPr>
        <p:grpSpPr>
          <a:xfrm>
            <a:off x="7589493" y="2828876"/>
            <a:ext cx="1449002" cy="1154040"/>
            <a:chOff x="7129900" y="2811913"/>
            <a:chExt cx="1437088" cy="1301105"/>
          </a:xfrm>
        </p:grpSpPr>
        <p:sp>
          <p:nvSpPr>
            <p:cNvPr id="19" name="文本框 25"/>
            <p:cNvSpPr txBox="1"/>
            <p:nvPr/>
          </p:nvSpPr>
          <p:spPr>
            <a:xfrm>
              <a:off x="7250262" y="2811913"/>
              <a:ext cx="1285449" cy="346999"/>
            </a:xfrm>
            <a:prstGeom prst="rect">
              <a:avLst/>
            </a:prstGeom>
            <a:gradFill flip="none" rotWithShape="1">
              <a:gsLst>
                <a:gs pos="0">
                  <a:schemeClr val="accent2"/>
                </a:gs>
                <a:gs pos="100000">
                  <a:schemeClr val="accent1"/>
                </a:gs>
              </a:gsLst>
              <a:lin ang="5400000" scaled="1"/>
              <a:tileRect/>
            </a:grad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完成权益分派</a:t>
              </a:r>
            </a:p>
          </p:txBody>
        </p:sp>
        <p:sp>
          <p:nvSpPr>
            <p:cNvPr id="20" name="文本框 26"/>
            <p:cNvSpPr txBox="1"/>
            <p:nvPr/>
          </p:nvSpPr>
          <p:spPr>
            <a:xfrm>
              <a:off x="7129900" y="3158911"/>
              <a:ext cx="1437088" cy="954107"/>
            </a:xfrm>
            <a:prstGeom prst="rect">
              <a:avLst/>
            </a:prstGeom>
            <a:noFill/>
          </p:spPr>
          <p:txBody>
            <a:bodyPr wrap="square" rtlCol="0">
              <a:spAutoFit/>
            </a:bodyPr>
            <a:lstStyle/>
            <a:p>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完成权益分派，后续进行股息红利</a:t>
              </a:r>
              <a:r>
                <a:rPr lang="zh-CN" altLang="en-US" sz="1400" b="1" dirty="0">
                  <a:solidFill>
                    <a:srgbClr val="C00000"/>
                  </a:solidFill>
                  <a:latin typeface="微软雅黑" panose="020B0503020204020204" pitchFamily="34" charset="-122"/>
                  <a:ea typeface="微软雅黑" panose="020B0503020204020204" pitchFamily="34" charset="-122"/>
                </a:rPr>
                <a:t>差异化征税</a:t>
              </a:r>
              <a:endParaRPr lang="en-US" altLang="zh-CN" sz="1400" b="1"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8600" y="2625070"/>
            <a:ext cx="1071487" cy="1167553"/>
            <a:chOff x="1642053" y="2625068"/>
            <a:chExt cx="1167552" cy="1167553"/>
          </a:xfrm>
        </p:grpSpPr>
        <p:sp>
          <p:nvSpPr>
            <p:cNvPr id="22" name="椭圆 21"/>
            <p:cNvSpPr/>
            <p:nvPr/>
          </p:nvSpPr>
          <p:spPr>
            <a:xfrm>
              <a:off x="1642053" y="2625068"/>
              <a:ext cx="1167552" cy="1167553"/>
            </a:xfrm>
            <a:prstGeom prst="ellipse">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8"/>
            <p:cNvGrpSpPr>
              <a:grpSpLocks noChangeAspect="1"/>
            </p:cNvGrpSpPr>
            <p:nvPr/>
          </p:nvGrpSpPr>
          <p:grpSpPr bwMode="auto">
            <a:xfrm>
              <a:off x="2005561" y="2967492"/>
              <a:ext cx="440537" cy="482709"/>
              <a:chOff x="3437" y="2282"/>
              <a:chExt cx="679" cy="744"/>
            </a:xfrm>
            <a:solidFill>
              <a:schemeClr val="tx1">
                <a:lumMod val="50000"/>
                <a:lumOff val="50000"/>
              </a:schemeClr>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6" name="组合 25"/>
          <p:cNvGrpSpPr/>
          <p:nvPr/>
        </p:nvGrpSpPr>
        <p:grpSpPr>
          <a:xfrm>
            <a:off x="2034779" y="1481029"/>
            <a:ext cx="816382" cy="889575"/>
            <a:chOff x="3463375" y="1481027"/>
            <a:chExt cx="889574" cy="889575"/>
          </a:xfrm>
        </p:grpSpPr>
        <p:sp>
          <p:nvSpPr>
            <p:cNvPr id="27" name="椭圆 26"/>
            <p:cNvSpPr/>
            <p:nvPr/>
          </p:nvSpPr>
          <p:spPr>
            <a:xfrm>
              <a:off x="3463375" y="1481027"/>
              <a:ext cx="889574" cy="889575"/>
            </a:xfrm>
            <a:prstGeom prst="ellipse">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13"/>
            <p:cNvGrpSpPr>
              <a:grpSpLocks noChangeAspect="1"/>
            </p:cNvGrpSpPr>
            <p:nvPr/>
          </p:nvGrpSpPr>
          <p:grpSpPr bwMode="auto">
            <a:xfrm>
              <a:off x="3706880" y="1717752"/>
              <a:ext cx="399240" cy="403953"/>
              <a:chOff x="2426" y="2781"/>
              <a:chExt cx="593" cy="600"/>
            </a:xfrm>
            <a:solidFill>
              <a:schemeClr val="tx1">
                <a:lumMod val="50000"/>
                <a:lumOff val="50000"/>
              </a:schemeClr>
            </a:solidFill>
          </p:grpSpPr>
          <p:sp>
            <p:nvSpPr>
              <p:cNvPr id="2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1" name="组合 30"/>
          <p:cNvGrpSpPr/>
          <p:nvPr/>
        </p:nvGrpSpPr>
        <p:grpSpPr>
          <a:xfrm>
            <a:off x="3863982" y="2009085"/>
            <a:ext cx="1311261" cy="1428823"/>
            <a:chOff x="5263199" y="2009083"/>
            <a:chExt cx="1428823" cy="1428823"/>
          </a:xfrm>
        </p:grpSpPr>
        <p:sp>
          <p:nvSpPr>
            <p:cNvPr id="32" name="椭圆 31"/>
            <p:cNvSpPr/>
            <p:nvPr/>
          </p:nvSpPr>
          <p:spPr>
            <a:xfrm>
              <a:off x="5263199" y="2009083"/>
              <a:ext cx="1428823" cy="1428823"/>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18"/>
            <p:cNvGrpSpPr>
              <a:grpSpLocks noChangeAspect="1"/>
            </p:cNvGrpSpPr>
            <p:nvPr/>
          </p:nvGrpSpPr>
          <p:grpSpPr bwMode="auto">
            <a:xfrm>
              <a:off x="5734482" y="2492706"/>
              <a:ext cx="501820" cy="467606"/>
              <a:chOff x="3802" y="2858"/>
              <a:chExt cx="616" cy="574"/>
            </a:xfrm>
            <a:solidFill>
              <a:schemeClr val="tx1">
                <a:lumMod val="50000"/>
                <a:lumOff val="50000"/>
              </a:schemeClr>
            </a:solidFill>
          </p:grpSpPr>
          <p:sp>
            <p:nvSpPr>
              <p:cNvPr id="34" name="Rectangle 19"/>
              <p:cNvSpPr>
                <a:spLocks noChangeArrowheads="1"/>
              </p:cNvSpPr>
              <p:nvPr/>
            </p:nvSpPr>
            <p:spPr bwMode="auto">
              <a:xfrm>
                <a:off x="3802" y="3205"/>
                <a:ext cx="129" cy="22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5" name="Rectangle 20"/>
              <p:cNvSpPr>
                <a:spLocks noChangeArrowheads="1"/>
              </p:cNvSpPr>
              <p:nvPr/>
            </p:nvSpPr>
            <p:spPr bwMode="auto">
              <a:xfrm>
                <a:off x="3964" y="3174"/>
                <a:ext cx="129" cy="25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6" name="Rectangle 21"/>
              <p:cNvSpPr>
                <a:spLocks noChangeArrowheads="1"/>
              </p:cNvSpPr>
              <p:nvPr/>
            </p:nvSpPr>
            <p:spPr bwMode="auto">
              <a:xfrm>
                <a:off x="4129" y="3131"/>
                <a:ext cx="129" cy="30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7" name="Rectangle 22"/>
              <p:cNvSpPr>
                <a:spLocks noChangeArrowheads="1"/>
              </p:cNvSpPr>
              <p:nvPr/>
            </p:nvSpPr>
            <p:spPr bwMode="auto">
              <a:xfrm>
                <a:off x="4289" y="3078"/>
                <a:ext cx="129" cy="354"/>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9" name="组合 38"/>
          <p:cNvGrpSpPr/>
          <p:nvPr/>
        </p:nvGrpSpPr>
        <p:grpSpPr>
          <a:xfrm>
            <a:off x="6216313" y="2875895"/>
            <a:ext cx="1178636" cy="1284308"/>
            <a:chOff x="7623404" y="2875895"/>
            <a:chExt cx="1284308" cy="1284308"/>
          </a:xfrm>
        </p:grpSpPr>
        <p:sp>
          <p:nvSpPr>
            <p:cNvPr id="40" name="椭圆 39"/>
            <p:cNvSpPr/>
            <p:nvPr/>
          </p:nvSpPr>
          <p:spPr>
            <a:xfrm>
              <a:off x="7623404" y="2875895"/>
              <a:ext cx="1284308" cy="1284308"/>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Group 26"/>
            <p:cNvGrpSpPr>
              <a:grpSpLocks noChangeAspect="1"/>
            </p:cNvGrpSpPr>
            <p:nvPr/>
          </p:nvGrpSpPr>
          <p:grpSpPr bwMode="auto">
            <a:xfrm>
              <a:off x="7940859" y="3354631"/>
              <a:ext cx="649384" cy="321939"/>
              <a:chOff x="5676" y="2597"/>
              <a:chExt cx="1061" cy="526"/>
            </a:xfrm>
            <a:solidFill>
              <a:schemeClr val="tx1">
                <a:lumMod val="50000"/>
                <a:lumOff val="50000"/>
              </a:schemeClr>
            </a:solidFill>
          </p:grpSpPr>
          <p:sp>
            <p:nvSpPr>
              <p:cNvPr id="4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57" name="组合 28"/>
          <p:cNvGrpSpPr/>
          <p:nvPr/>
        </p:nvGrpSpPr>
        <p:grpSpPr>
          <a:xfrm>
            <a:off x="7912052" y="1646536"/>
            <a:ext cx="898020" cy="978532"/>
            <a:chOff x="9335803" y="1646536"/>
            <a:chExt cx="978532" cy="978532"/>
          </a:xfrm>
        </p:grpSpPr>
        <p:sp>
          <p:nvSpPr>
            <p:cNvPr id="58" name="椭圆 57"/>
            <p:cNvSpPr/>
            <p:nvPr/>
          </p:nvSpPr>
          <p:spPr>
            <a:xfrm>
              <a:off x="9335803" y="1646536"/>
              <a:ext cx="978532" cy="978532"/>
            </a:xfrm>
            <a:prstGeom prst="ellipse">
              <a:avLst/>
            </a:prstGeom>
            <a:gradFill flip="none" rotWithShape="1">
              <a:gsLst>
                <a:gs pos="0">
                  <a:schemeClr val="bg1">
                    <a:lumMod val="85000"/>
                  </a:schemeClr>
                </a:gs>
                <a:gs pos="100000">
                  <a:prstClr val="white"/>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108"/>
            <p:cNvSpPr>
              <a:spLocks noEditPoints="1"/>
            </p:cNvSpPr>
            <p:nvPr/>
          </p:nvSpPr>
          <p:spPr bwMode="auto">
            <a:xfrm>
              <a:off x="9600918" y="1912376"/>
              <a:ext cx="445251" cy="44685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0" name="矩形 59"/>
          <p:cNvSpPr/>
          <p:nvPr/>
        </p:nvSpPr>
        <p:spPr>
          <a:xfrm>
            <a:off x="553913"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提问：权益分派业务包括哪些环节？</a:t>
            </a:r>
            <a:endParaRPr lang="en-GB" altLang="en-GB" sz="2800" b="1" dirty="0">
              <a:solidFill>
                <a:schemeClr val="bg1"/>
              </a:solidFill>
              <a:latin typeface="微软雅黑" pitchFamily="34" charset="-122"/>
              <a:ea typeface="微软雅黑" pitchFamily="34" charset="-122"/>
            </a:endParaRPr>
          </a:p>
        </p:txBody>
      </p:sp>
      <p:cxnSp>
        <p:nvCxnSpPr>
          <p:cNvPr id="64" name="直接连接符 63"/>
          <p:cNvCxnSpPr/>
          <p:nvPr/>
        </p:nvCxnSpPr>
        <p:spPr bwMode="auto">
          <a:xfrm flipV="1">
            <a:off x="1257300" y="2136533"/>
            <a:ext cx="773726" cy="747344"/>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0" name="直接连接符 69"/>
          <p:cNvCxnSpPr>
            <a:stCxn id="27" idx="6"/>
          </p:cNvCxnSpPr>
          <p:nvPr/>
        </p:nvCxnSpPr>
        <p:spPr bwMode="auto">
          <a:xfrm>
            <a:off x="2851161" y="1925817"/>
            <a:ext cx="991077" cy="615160"/>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2" name="直接连接符 71"/>
          <p:cNvCxnSpPr>
            <a:endCxn id="40" idx="2"/>
          </p:cNvCxnSpPr>
          <p:nvPr/>
        </p:nvCxnSpPr>
        <p:spPr bwMode="auto">
          <a:xfrm>
            <a:off x="5187462" y="2892669"/>
            <a:ext cx="1028851" cy="625380"/>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9" name="直接连接符 78"/>
          <p:cNvCxnSpPr/>
          <p:nvPr/>
        </p:nvCxnSpPr>
        <p:spPr bwMode="auto">
          <a:xfrm rot="5400000" flipH="1" flipV="1">
            <a:off x="7302014" y="2545375"/>
            <a:ext cx="729760" cy="650629"/>
          </a:xfrm>
          <a:prstGeom prst="line">
            <a:avLst/>
          </a:prstGeom>
          <a:ln w="22225">
            <a:solidFill>
              <a:schemeClr val="bg1">
                <a:lumMod val="65000"/>
              </a:schemeClr>
            </a:solidFill>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896816" y="5714999"/>
            <a:ext cx="5398477" cy="400110"/>
          </a:xfrm>
          <a:prstGeom prst="rect">
            <a:avLst/>
          </a:prstGeom>
          <a:noFill/>
        </p:spPr>
        <p:txBody>
          <a:bodyPr wrap="square" rtlCol="0">
            <a:spAutoFit/>
          </a:bodyPr>
          <a:lstStyle/>
          <a:p>
            <a:r>
              <a:rPr lang="zh-CN" altLang="en-US" sz="2000" dirty="0">
                <a:solidFill>
                  <a:srgbClr val="C00000"/>
                </a:solidFill>
                <a:latin typeface="微软雅黑" pitchFamily="34" charset="-122"/>
                <a:ea typeface="微软雅黑" pitchFamily="34" charset="-122"/>
              </a:rPr>
              <a:t>思考：何种情况下挂牌公司可以选择全部自派？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37"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16" presetClass="entr" presetSubtype="37"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70"/>
                                        </p:tgtEl>
                                        <p:attrNameLst>
                                          <p:attrName>style.visibility</p:attrName>
                                        </p:attrNameLst>
                                      </p:cBhvr>
                                      <p:to>
                                        <p:strVal val="visible"/>
                                      </p:to>
                                    </p:set>
                                    <p:anim calcmode="lin" valueType="num">
                                      <p:cBhvr additive="base">
                                        <p:cTn id="36" dur="500" fill="hold"/>
                                        <p:tgtEl>
                                          <p:spTgt spid="70"/>
                                        </p:tgtEl>
                                        <p:attrNameLst>
                                          <p:attrName>ppt_x</p:attrName>
                                        </p:attrNameLst>
                                      </p:cBhvr>
                                      <p:tavLst>
                                        <p:tav tm="0">
                                          <p:val>
                                            <p:strVal val="0-#ppt_w/2"/>
                                          </p:val>
                                        </p:tav>
                                        <p:tav tm="100000">
                                          <p:val>
                                            <p:strVal val="#ppt_x"/>
                                          </p:val>
                                        </p:tav>
                                      </p:tavLst>
                                    </p:anim>
                                    <p:anim calcmode="lin" valueType="num">
                                      <p:cBhvr additive="base">
                                        <p:cTn id="37" dur="500" fill="hold"/>
                                        <p:tgtEl>
                                          <p:spTgt spid="7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16" presetClass="entr" presetSubtype="37"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out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ppt_x"/>
                                          </p:val>
                                        </p:tav>
                                        <p:tav tm="100000">
                                          <p:val>
                                            <p:strVal val="#ppt_x"/>
                                          </p:val>
                                        </p:tav>
                                      </p:tavLst>
                                    </p:anim>
                                    <p:anim calcmode="lin" valueType="num">
                                      <p:cBhvr additive="base">
                                        <p:cTn id="55" dur="500" fill="hold"/>
                                        <p:tgtEl>
                                          <p:spTgt spid="39"/>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16" presetClass="entr" presetSubtype="37"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outVertical)">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1+#ppt_w/2"/>
                                          </p:val>
                                        </p:tav>
                                        <p:tav tm="100000">
                                          <p:val>
                                            <p:strVal val="#ppt_x"/>
                                          </p:val>
                                        </p:tav>
                                      </p:tavLst>
                                    </p:anim>
                                    <p:anim calcmode="lin" valueType="num">
                                      <p:cBhvr additive="base">
                                        <p:cTn id="69" dur="500" fill="hold"/>
                                        <p:tgtEl>
                                          <p:spTgt spid="57"/>
                                        </p:tgtEl>
                                        <p:attrNameLst>
                                          <p:attrName>ppt_y</p:attrName>
                                        </p:attrNameLst>
                                      </p:cBhvr>
                                      <p:tavLst>
                                        <p:tav tm="0">
                                          <p:val>
                                            <p:strVal val="#ppt_y"/>
                                          </p:val>
                                        </p:tav>
                                        <p:tav tm="100000">
                                          <p:val>
                                            <p:strVal val="#ppt_y"/>
                                          </p:val>
                                        </p:tav>
                                      </p:tavLst>
                                    </p:anim>
                                  </p:childTnLst>
                                </p:cTn>
                              </p:par>
                            </p:childTnLst>
                          </p:cTn>
                        </p:par>
                        <p:par>
                          <p:cTn id="70" fill="hold">
                            <p:stCondLst>
                              <p:cond delay="500"/>
                            </p:stCondLst>
                            <p:childTnLst>
                              <p:par>
                                <p:cTn id="71" presetID="16" presetClass="entr" presetSubtype="37"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arn(outVertical)">
                                      <p:cBhvr>
                                        <p:cTn id="73" dur="5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27" presetClass="entr" presetSubtype="0" fill="hold" grpId="0" nodeType="clickEffect">
                                  <p:stCondLst>
                                    <p:cond delay="0"/>
                                  </p:stCondLst>
                                  <p:iterate type="lt">
                                    <p:tmPct val="50000"/>
                                  </p:iterate>
                                  <p:childTnLst>
                                    <p:set>
                                      <p:cBhvr>
                                        <p:cTn id="77" dur="1" fill="hold">
                                          <p:stCondLst>
                                            <p:cond delay="0"/>
                                          </p:stCondLst>
                                        </p:cTn>
                                        <p:tgtEl>
                                          <p:spTgt spid="81"/>
                                        </p:tgtEl>
                                        <p:attrNameLst>
                                          <p:attrName>style.visibility</p:attrName>
                                        </p:attrNameLst>
                                      </p:cBhvr>
                                      <p:to>
                                        <p:strVal val="visible"/>
                                      </p:to>
                                    </p:set>
                                    <p:anim calcmode="discrete" valueType="clr">
                                      <p:cBhvr override="childStyle">
                                        <p:cTn id="78" dur="80"/>
                                        <p:tgtEl>
                                          <p:spTgt spid="81"/>
                                        </p:tgtEl>
                                        <p:attrNameLst>
                                          <p:attrName>style.color</p:attrName>
                                        </p:attrNameLst>
                                      </p:cBhvr>
                                      <p:tavLst>
                                        <p:tav tm="0">
                                          <p:val>
                                            <p:clrVal>
                                              <a:schemeClr val="accent2"/>
                                            </p:clrVal>
                                          </p:val>
                                        </p:tav>
                                        <p:tav tm="50000">
                                          <p:val>
                                            <p:clrVal>
                                              <a:schemeClr val="hlink"/>
                                            </p:clrVal>
                                          </p:val>
                                        </p:tav>
                                      </p:tavLst>
                                    </p:anim>
                                    <p:anim calcmode="discrete" valueType="clr">
                                      <p:cBhvr>
                                        <p:cTn id="79" dur="80"/>
                                        <p:tgtEl>
                                          <p:spTgt spid="81"/>
                                        </p:tgtEl>
                                        <p:attrNameLst>
                                          <p:attrName>fillcolor</p:attrName>
                                        </p:attrNameLst>
                                      </p:cBhvr>
                                      <p:tavLst>
                                        <p:tav tm="0">
                                          <p:val>
                                            <p:clrVal>
                                              <a:schemeClr val="accent2"/>
                                            </p:clrVal>
                                          </p:val>
                                        </p:tav>
                                        <p:tav tm="50000">
                                          <p:val>
                                            <p:clrVal>
                                              <a:schemeClr val="hlink"/>
                                            </p:clrVal>
                                          </p:val>
                                        </p:tav>
                                      </p:tavLst>
                                    </p:anim>
                                    <p:set>
                                      <p:cBhvr>
                                        <p:cTn id="80" dur="80"/>
                                        <p:tgtEl>
                                          <p:spTgt spid="8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6</a:t>
            </a:r>
          </a:p>
        </p:txBody>
      </p:sp>
      <p:sp>
        <p:nvSpPr>
          <p:cNvPr id="3" name="矩形 2"/>
          <p:cNvSpPr/>
          <p:nvPr/>
        </p:nvSpPr>
        <p:spPr>
          <a:xfrm>
            <a:off x="606665"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公司利润应该如何分配？</a:t>
            </a:r>
            <a:endParaRPr lang="en-GB" altLang="en-GB" sz="2800" b="1" dirty="0">
              <a:solidFill>
                <a:schemeClr val="bg1"/>
              </a:solidFill>
              <a:latin typeface="微软雅黑" pitchFamily="34" charset="-122"/>
              <a:ea typeface="微软雅黑" pitchFamily="34" charset="-122"/>
            </a:endParaRPr>
          </a:p>
        </p:txBody>
      </p:sp>
      <p:grpSp>
        <p:nvGrpSpPr>
          <p:cNvPr id="4" name="组合 3"/>
          <p:cNvGrpSpPr/>
          <p:nvPr/>
        </p:nvGrpSpPr>
        <p:grpSpPr>
          <a:xfrm>
            <a:off x="369277" y="1223030"/>
            <a:ext cx="4339248" cy="4765162"/>
            <a:chOff x="812574" y="1261130"/>
            <a:chExt cx="4521649" cy="4765162"/>
          </a:xfrm>
        </p:grpSpPr>
        <p:sp>
          <p:nvSpPr>
            <p:cNvPr id="5" name="椭圆 4"/>
            <p:cNvSpPr/>
            <p:nvPr/>
          </p:nvSpPr>
          <p:spPr>
            <a:xfrm>
              <a:off x="812574" y="5486542"/>
              <a:ext cx="4521649" cy="539750"/>
            </a:xfrm>
            <a:prstGeom prst="ellipse">
              <a:avLst/>
            </a:prstGeom>
            <a:gradFill flip="none" rotWithShape="1">
              <a:gsLst>
                <a:gs pos="33000">
                  <a:srgbClr val="8E8D8C"/>
                </a:gs>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822133" y="1261130"/>
              <a:ext cx="2502533" cy="4551642"/>
              <a:chOff x="1136333" y="1299230"/>
              <a:chExt cx="2502533" cy="4551642"/>
            </a:xfrm>
          </p:grpSpPr>
          <p:pic>
            <p:nvPicPr>
              <p:cNvPr id="7"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36333" y="1299230"/>
                <a:ext cx="2502533" cy="4551642"/>
              </a:xfrm>
              <a:prstGeom prst="rect">
                <a:avLst/>
              </a:prstGeom>
            </p:spPr>
          </p:pic>
          <p:sp>
            <p:nvSpPr>
              <p:cNvPr id="8" name="矩形 3"/>
              <p:cNvSpPr/>
              <p:nvPr/>
            </p:nvSpPr>
            <p:spPr>
              <a:xfrm>
                <a:off x="1392300" y="2080794"/>
                <a:ext cx="1975357" cy="2970732"/>
              </a:xfrm>
              <a:prstGeom prst="rect">
                <a:avLst/>
              </a:prstGeom>
              <a:gradFill flip="none" rotWithShape="1">
                <a:gsLst>
                  <a:gs pos="100000">
                    <a:schemeClr val="accent1"/>
                  </a:gs>
                  <a:gs pos="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7"/>
          <p:cNvSpPr txBox="1"/>
          <p:nvPr/>
        </p:nvSpPr>
        <p:spPr>
          <a:xfrm>
            <a:off x="1783077" y="2188216"/>
            <a:ext cx="615553" cy="2621269"/>
          </a:xfrm>
          <a:prstGeom prst="rect">
            <a:avLst/>
          </a:prstGeom>
          <a:noFill/>
        </p:spPr>
        <p:txBody>
          <a:bodyPr vert="eaVert" wrap="square" rtlCol="0">
            <a:spAutoFit/>
          </a:bodyPr>
          <a:lstStyle/>
          <a:p>
            <a:pPr algn="ctr"/>
            <a:r>
              <a:rPr lang="en-US" altLang="zh-CN" sz="2800" b="1" dirty="0">
                <a:solidFill>
                  <a:srgbClr val="CC0000"/>
                </a:solidFill>
                <a:latin typeface="微软雅黑" pitchFamily="34" charset="-122"/>
                <a:ea typeface="微软雅黑" pitchFamily="34" charset="-122"/>
              </a:rPr>
              <a:t>《</a:t>
            </a:r>
            <a:r>
              <a:rPr lang="zh-CN" altLang="en-US" sz="2800" b="1" dirty="0">
                <a:solidFill>
                  <a:srgbClr val="CC0000"/>
                </a:solidFill>
                <a:latin typeface="微软雅黑" pitchFamily="34" charset="-122"/>
                <a:ea typeface="微软雅黑" pitchFamily="34" charset="-122"/>
              </a:rPr>
              <a:t>公司法</a:t>
            </a:r>
            <a:r>
              <a:rPr lang="en-US" altLang="zh-CN" sz="2800" b="1" dirty="0">
                <a:solidFill>
                  <a:srgbClr val="CC0000"/>
                </a:solidFill>
                <a:latin typeface="微软雅黑" pitchFamily="34" charset="-122"/>
                <a:ea typeface="微软雅黑" pitchFamily="34" charset="-122"/>
              </a:rPr>
              <a:t>》</a:t>
            </a:r>
            <a:endParaRPr lang="zh-CN" altLang="en-US" sz="2800" b="1" dirty="0">
              <a:solidFill>
                <a:srgbClr val="CC0000"/>
              </a:solidFill>
              <a:latin typeface="微软雅黑" pitchFamily="34" charset="-122"/>
              <a:ea typeface="微软雅黑" pitchFamily="34" charset="-122"/>
            </a:endParaRPr>
          </a:p>
        </p:txBody>
      </p:sp>
      <p:grpSp>
        <p:nvGrpSpPr>
          <p:cNvPr id="10" name="组合 9"/>
          <p:cNvGrpSpPr/>
          <p:nvPr/>
        </p:nvGrpSpPr>
        <p:grpSpPr>
          <a:xfrm>
            <a:off x="2670463" y="3976425"/>
            <a:ext cx="733592" cy="764429"/>
            <a:chOff x="3255066" y="3976425"/>
            <a:chExt cx="764429" cy="764429"/>
          </a:xfrm>
        </p:grpSpPr>
        <p:sp>
          <p:nvSpPr>
            <p:cNvPr id="11" name="椭圆 10"/>
            <p:cNvSpPr/>
            <p:nvPr/>
          </p:nvSpPr>
          <p:spPr>
            <a:xfrm>
              <a:off x="3255066" y="3976425"/>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8"/>
            <p:cNvGrpSpPr/>
            <p:nvPr/>
          </p:nvGrpSpPr>
          <p:grpSpPr>
            <a:xfrm>
              <a:off x="3441727" y="4182272"/>
              <a:ext cx="393623" cy="352733"/>
              <a:chOff x="7384500" y="4999605"/>
              <a:chExt cx="576302" cy="516437"/>
            </a:xfrm>
            <a:solidFill>
              <a:schemeClr val="accent1"/>
            </a:solidFill>
          </p:grpSpPr>
          <p:sp>
            <p:nvSpPr>
              <p:cNvPr id="13" name="Freeform 387"/>
              <p:cNvSpPr>
                <a:spLocks/>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88"/>
              <p:cNvSpPr>
                <a:spLocks/>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0"/>
          <p:cNvGrpSpPr/>
          <p:nvPr/>
        </p:nvGrpSpPr>
        <p:grpSpPr>
          <a:xfrm>
            <a:off x="2670463" y="3068376"/>
            <a:ext cx="733592" cy="764429"/>
            <a:chOff x="3255066" y="3068376"/>
            <a:chExt cx="764429" cy="764429"/>
          </a:xfrm>
        </p:grpSpPr>
        <p:sp>
          <p:nvSpPr>
            <p:cNvPr id="16" name="椭圆 15"/>
            <p:cNvSpPr/>
            <p:nvPr/>
          </p:nvSpPr>
          <p:spPr>
            <a:xfrm>
              <a:off x="3255066" y="3068376"/>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21"/>
            <p:cNvGrpSpPr/>
            <p:nvPr/>
          </p:nvGrpSpPr>
          <p:grpSpPr>
            <a:xfrm>
              <a:off x="3410326" y="3280802"/>
              <a:ext cx="456407" cy="339557"/>
              <a:chOff x="6233338" y="4924592"/>
              <a:chExt cx="808555" cy="601547"/>
            </a:xfrm>
            <a:solidFill>
              <a:schemeClr val="accent1"/>
            </a:solidFill>
          </p:grpSpPr>
          <p:sp>
            <p:nvSpPr>
              <p:cNvPr id="18"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2670463" y="2160326"/>
            <a:ext cx="733592" cy="764429"/>
            <a:chOff x="3255066" y="2160326"/>
            <a:chExt cx="764429" cy="764429"/>
          </a:xfrm>
        </p:grpSpPr>
        <p:sp>
          <p:nvSpPr>
            <p:cNvPr id="23" name="椭圆 22"/>
            <p:cNvSpPr/>
            <p:nvPr/>
          </p:nvSpPr>
          <p:spPr>
            <a:xfrm>
              <a:off x="3255066" y="2160326"/>
              <a:ext cx="764429" cy="764429"/>
            </a:xfrm>
            <a:prstGeom prst="ellipse">
              <a:avLst/>
            </a:prstGeom>
            <a:gradFill>
              <a:gsLst>
                <a:gs pos="100000">
                  <a:schemeClr val="bg1"/>
                </a:gs>
                <a:gs pos="0">
                  <a:schemeClr val="bg1">
                    <a:lumMod val="70000"/>
                  </a:schemeClr>
                </a:gs>
              </a:gsLst>
              <a:lin ang="2700000" scaled="1"/>
            </a:gradFill>
            <a:ln w="15875">
              <a:gradFill flip="none" rotWithShape="1">
                <a:gsLst>
                  <a:gs pos="0">
                    <a:schemeClr val="bg1"/>
                  </a:gs>
                  <a:gs pos="100000">
                    <a:schemeClr val="bg1">
                      <a:lumMod val="80000"/>
                    </a:schemeClr>
                  </a:gs>
                </a:gsLst>
                <a:lin ang="2700000" scaled="1"/>
                <a:tileRect/>
              </a:gradFill>
            </a:ln>
            <a:effectLst>
              <a:outerShdw blurRad="152400" dist="762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4" name="组合 26"/>
            <p:cNvGrpSpPr/>
            <p:nvPr/>
          </p:nvGrpSpPr>
          <p:grpSpPr>
            <a:xfrm>
              <a:off x="3480325" y="2346907"/>
              <a:ext cx="313908" cy="391265"/>
              <a:chOff x="5307937" y="4890692"/>
              <a:chExt cx="556107" cy="693150"/>
            </a:xfrm>
            <a:solidFill>
              <a:schemeClr val="accent1"/>
            </a:solidFill>
          </p:grpSpPr>
          <p:sp>
            <p:nvSpPr>
              <p:cNvPr id="25"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94"/>
              <p:cNvSpPr>
                <a:spLocks/>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95"/>
              <p:cNvSpPr>
                <a:spLocks/>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solidFill>
                <a:srgbClr val="3399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9" name="文本框 31"/>
          <p:cNvSpPr txBox="1"/>
          <p:nvPr/>
        </p:nvSpPr>
        <p:spPr>
          <a:xfrm>
            <a:off x="4061803" y="4108126"/>
            <a:ext cx="4775476" cy="830997"/>
          </a:xfrm>
          <a:prstGeom prst="rect">
            <a:avLst/>
          </a:prstGeom>
          <a:noFill/>
        </p:spPr>
        <p:txBody>
          <a:bodyPr wrap="square" rtlCol="0">
            <a:spAutoFit/>
          </a:bodyPr>
          <a:lstStyle/>
          <a:p>
            <a:pPr algn="just"/>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168</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条：</a:t>
            </a:r>
            <a:r>
              <a:rPr lang="zh-CN" altLang="en-US" sz="1600" b="1" dirty="0">
                <a:solidFill>
                  <a:srgbClr val="CC0000"/>
                </a:solidFill>
                <a:latin typeface="微软雅黑" panose="020B0503020204020204" pitchFamily="34" charset="-122"/>
                <a:ea typeface="微软雅黑" panose="020B0503020204020204" pitchFamily="34" charset="-122"/>
              </a:rPr>
              <a:t>法定公积金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转为资本时，所留存的该项公积金</a:t>
            </a:r>
            <a:r>
              <a:rPr lang="zh-CN" altLang="en-US" sz="1600" b="1" dirty="0">
                <a:solidFill>
                  <a:srgbClr val="CC0000"/>
                </a:solidFill>
                <a:latin typeface="微软雅黑" panose="020B0503020204020204" pitchFamily="34" charset="-122"/>
                <a:ea typeface="微软雅黑" panose="020B0503020204020204" pitchFamily="34" charset="-122"/>
              </a:rPr>
              <a:t>不得少于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转增前公司注册资本的</a:t>
            </a:r>
            <a:r>
              <a:rPr lang="zh-CN" altLang="en-US" sz="1600" b="1" dirty="0">
                <a:solidFill>
                  <a:srgbClr val="CC0000"/>
                </a:solidFill>
                <a:latin typeface="微软雅黑" panose="020B0503020204020204" pitchFamily="34" charset="-122"/>
                <a:ea typeface="微软雅黑" panose="020B0503020204020204" pitchFamily="34" charset="-122"/>
              </a:rPr>
              <a:t>百分之二十五</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36"/>
          <p:cNvSpPr txBox="1"/>
          <p:nvPr/>
        </p:nvSpPr>
        <p:spPr>
          <a:xfrm>
            <a:off x="4061803" y="3028626"/>
            <a:ext cx="4775476" cy="830997"/>
          </a:xfrm>
          <a:prstGeom prst="rect">
            <a:avLst/>
          </a:prstGeom>
          <a:noFill/>
        </p:spPr>
        <p:txBody>
          <a:bodyPr wrap="square" rtlCol="0">
            <a:spAutoFit/>
          </a:bodyPr>
          <a:lstStyle/>
          <a:p>
            <a:pPr algn="just"/>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166</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条：股份有限公司按照</a:t>
            </a:r>
            <a:r>
              <a:rPr lang="zh-CN" altLang="en-US" sz="1600" b="1" dirty="0">
                <a:solidFill>
                  <a:srgbClr val="CC0000"/>
                </a:solidFill>
                <a:latin typeface="微软雅黑" panose="020B0503020204020204" pitchFamily="34" charset="-122"/>
                <a:ea typeface="微软雅黑" panose="020B0503020204020204" pitchFamily="34" charset="-122"/>
              </a:rPr>
              <a:t>股东持有的股份比例分配</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，但股份有限公司章程规定不按持股比例分配的除外。</a:t>
            </a:r>
            <a:r>
              <a:rPr lang="zh-CN" altLang="en-US" sz="1600" b="1" dirty="0">
                <a:solidFill>
                  <a:srgbClr val="CC0000"/>
                </a:solidFill>
                <a:latin typeface="微软雅黑" panose="020B0503020204020204" pitchFamily="34" charset="-122"/>
                <a:ea typeface="微软雅黑" panose="020B0503020204020204" pitchFamily="34" charset="-122"/>
              </a:rPr>
              <a:t>公司持有的本公司股份不得分配利润。</a:t>
            </a:r>
            <a:endParaRPr lang="en-US" altLang="zh-CN" sz="1600" b="1" dirty="0">
              <a:solidFill>
                <a:srgbClr val="CC0000"/>
              </a:solidFill>
              <a:latin typeface="微软雅黑" panose="020B0503020204020204" pitchFamily="34" charset="-122"/>
              <a:ea typeface="微软雅黑" panose="020B0503020204020204" pitchFamily="34" charset="-122"/>
            </a:endParaRPr>
          </a:p>
        </p:txBody>
      </p:sp>
      <p:sp>
        <p:nvSpPr>
          <p:cNvPr id="31" name="文本框 37"/>
          <p:cNvSpPr txBox="1"/>
          <p:nvPr/>
        </p:nvSpPr>
        <p:spPr>
          <a:xfrm>
            <a:off x="4061803" y="2081006"/>
            <a:ext cx="4775476" cy="584775"/>
          </a:xfrm>
          <a:prstGeom prst="rect">
            <a:avLst/>
          </a:prstGeom>
          <a:noFill/>
        </p:spPr>
        <p:txBody>
          <a:bodyPr wrap="square" rtlCol="0">
            <a:spAutoFit/>
          </a:bodyPr>
          <a:lstStyle/>
          <a:p>
            <a:pPr algn="just"/>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81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条：股份有限公司</a:t>
            </a:r>
            <a:r>
              <a:rPr lang="zh-CN" altLang="en-US" sz="1600" b="1" dirty="0">
                <a:solidFill>
                  <a:srgbClr val="C00000"/>
                </a:solidFill>
                <a:latin typeface="微软雅黑" panose="020B0503020204020204" pitchFamily="34" charset="-122"/>
                <a:ea typeface="微软雅黑" panose="020B0503020204020204" pitchFamily="34" charset="-122"/>
              </a:rPr>
              <a:t>章程</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中应载明公司</a:t>
            </a:r>
            <a:r>
              <a:rPr lang="zh-CN" altLang="en-US" sz="1600" b="1" dirty="0">
                <a:solidFill>
                  <a:srgbClr val="C00000"/>
                </a:solidFill>
                <a:latin typeface="微软雅黑" panose="020B0503020204020204" pitchFamily="34" charset="-122"/>
                <a:ea typeface="微软雅黑" panose="020B0503020204020204" pitchFamily="34" charset="-122"/>
              </a:rPr>
              <a:t>利润分配方法</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4053254" y="4923697"/>
            <a:ext cx="4897316" cy="830997"/>
          </a:xfrm>
          <a:prstGeom prst="rect">
            <a:avLst/>
          </a:prstGeom>
          <a:noFill/>
        </p:spPr>
        <p:txBody>
          <a:bodyPr wrap="square" rtlCol="0">
            <a:spAutoFit/>
          </a:bodyPr>
          <a:lstStyle/>
          <a:p>
            <a:r>
              <a:rPr lang="zh-CN" altLang="en-US" sz="1600" dirty="0">
                <a:latin typeface="微软雅黑" pitchFamily="34" charset="-122"/>
                <a:ea typeface="微软雅黑" pitchFamily="34" charset="-122"/>
              </a:rPr>
              <a:t>公司分配当年税后利润时，应当提取利润的</a:t>
            </a:r>
            <a:r>
              <a:rPr lang="en-US" altLang="zh-CN" sz="1600" b="1" dirty="0">
                <a:solidFill>
                  <a:srgbClr val="CC0000"/>
                </a:solidFill>
                <a:latin typeface="微软雅黑" pitchFamily="34" charset="-122"/>
                <a:ea typeface="微软雅黑" pitchFamily="34" charset="-122"/>
              </a:rPr>
              <a:t>10%</a:t>
            </a:r>
            <a:r>
              <a:rPr lang="zh-CN" altLang="en-US" sz="1600" b="1" dirty="0">
                <a:solidFill>
                  <a:srgbClr val="CC0000"/>
                </a:solidFill>
                <a:latin typeface="微软雅黑" pitchFamily="34" charset="-122"/>
                <a:ea typeface="微软雅黑" pitchFamily="34" charset="-122"/>
              </a:rPr>
              <a:t>列入公司法定公积金</a:t>
            </a:r>
            <a:r>
              <a:rPr lang="zh-CN" altLang="en-US" sz="1600" dirty="0">
                <a:latin typeface="微软雅黑" pitchFamily="34" charset="-122"/>
                <a:ea typeface="微软雅黑" pitchFamily="34" charset="-122"/>
              </a:rPr>
              <a:t>。公司法定公积金累计额为公司注册资本的</a:t>
            </a:r>
            <a:r>
              <a:rPr lang="en-US" altLang="zh-CN" sz="1600" b="1" dirty="0">
                <a:solidFill>
                  <a:srgbClr val="CC0000"/>
                </a:solidFill>
                <a:latin typeface="微软雅黑" pitchFamily="34" charset="-122"/>
                <a:ea typeface="微软雅黑" pitchFamily="34" charset="-122"/>
              </a:rPr>
              <a:t>50%</a:t>
            </a:r>
            <a:r>
              <a:rPr lang="zh-CN" altLang="en-US" sz="1600" dirty="0">
                <a:latin typeface="微软雅黑" pitchFamily="34" charset="-122"/>
                <a:ea typeface="微软雅黑" pitchFamily="34" charset="-122"/>
              </a:rPr>
              <a:t>以上可不再提取。</a:t>
            </a:r>
          </a:p>
        </p:txBody>
      </p:sp>
      <p:sp>
        <p:nvSpPr>
          <p:cNvPr id="40" name="TextBox 39"/>
          <p:cNvSpPr txBox="1"/>
          <p:nvPr/>
        </p:nvSpPr>
        <p:spPr>
          <a:xfrm>
            <a:off x="4237893" y="1222129"/>
            <a:ext cx="4352193" cy="369332"/>
          </a:xfrm>
          <a:prstGeom prst="rect">
            <a:avLst/>
          </a:prstGeom>
          <a:noFill/>
        </p:spPr>
        <p:txBody>
          <a:bodyPr wrap="square" rtlCol="0">
            <a:spAutoFit/>
          </a:bodyPr>
          <a:lstStyle/>
          <a:p>
            <a:r>
              <a:rPr lang="zh-CN" altLang="en-US" b="1" dirty="0">
                <a:solidFill>
                  <a:srgbClr val="CC0000"/>
                </a:solidFill>
                <a:latin typeface="微软雅黑" pitchFamily="34" charset="-122"/>
                <a:ea typeface="微软雅黑" pitchFamily="34" charset="-122"/>
              </a:rPr>
              <a:t>同股同权</a:t>
            </a:r>
            <a:r>
              <a:rPr lang="zh-CN" altLang="en-US" dirty="0">
                <a:latin typeface="微软雅黑" pitchFamily="34" charset="-122"/>
                <a:ea typeface="微软雅黑" pitchFamily="34" charset="-122"/>
              </a:rPr>
              <a:t>：按股东持有股份的比例分配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600"/>
                                        <p:tgtEl>
                                          <p:spTgt spid="4"/>
                                        </p:tgtEl>
                                      </p:cBhvr>
                                    </p:animEffect>
                                    <p:anim calcmode="lin" valueType="num">
                                      <p:cBhvr>
                                        <p:cTn id="12" dur="600" fill="hold"/>
                                        <p:tgtEl>
                                          <p:spTgt spid="4"/>
                                        </p:tgtEl>
                                        <p:attrNameLst>
                                          <p:attrName>ppt_x</p:attrName>
                                        </p:attrNameLst>
                                      </p:cBhvr>
                                      <p:tavLst>
                                        <p:tav tm="0">
                                          <p:val>
                                            <p:strVal val="#ppt_x"/>
                                          </p:val>
                                        </p:tav>
                                        <p:tav tm="100000">
                                          <p:val>
                                            <p:strVal val="#ppt_x"/>
                                          </p:val>
                                        </p:tav>
                                      </p:tavLst>
                                    </p:anim>
                                    <p:anim calcmode="lin" valueType="num">
                                      <p:cBhvr>
                                        <p:cTn id="13" dur="6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1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fade">
                                      <p:cBhvr>
                                        <p:cTn id="33" dur="1000"/>
                                        <p:tgtEl>
                                          <p:spTgt spid="3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32"/>
                                        </p:tgtEl>
                                        <p:attrNameLst>
                                          <p:attrName>style.visibility</p:attrName>
                                        </p:attrNameLst>
                                      </p:cBhvr>
                                      <p:to>
                                        <p:strVal val="visible"/>
                                      </p:to>
                                    </p:set>
                                    <p:anim calcmode="discrete" valueType="clr">
                                      <p:cBhvr override="childStyle">
                                        <p:cTn id="46"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2"/>
                                        </p:tgtEl>
                                        <p:attrNameLst>
                                          <p:attrName>fillcolor</p:attrName>
                                        </p:attrNameLst>
                                      </p:cBhvr>
                                      <p:tavLst>
                                        <p:tav tm="0">
                                          <p:val>
                                            <p:clrVal>
                                              <a:schemeClr val="accent2"/>
                                            </p:clrVal>
                                          </p:val>
                                        </p:tav>
                                        <p:tav tm="50000">
                                          <p:val>
                                            <p:clrVal>
                                              <a:schemeClr val="hlink"/>
                                            </p:clrVal>
                                          </p:val>
                                        </p:tav>
                                      </p:tavLst>
                                    </p:anim>
                                    <p:set>
                                      <p:cBhvr>
                                        <p:cTn id="48" dur="80"/>
                                        <p:tgtEl>
                                          <p:spTgt spid="32"/>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1"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1000"/>
                                        <p:tgtEl>
                                          <p:spTgt spid="40"/>
                                        </p:tgtEl>
                                      </p:cBhvr>
                                    </p:animEffect>
                                  </p:childTnLst>
                                </p:cTn>
                              </p:par>
                            </p:childTnLst>
                          </p:cTn>
                        </p:par>
                        <p:par>
                          <p:cTn id="54" fill="hold">
                            <p:stCondLst>
                              <p:cond delay="1000"/>
                            </p:stCondLst>
                            <p:childTnLst>
                              <p:par>
                                <p:cTn id="55" presetID="6" presetClass="emph" presetSubtype="0" fill="hold" grpId="0" nodeType="afterEffect">
                                  <p:stCondLst>
                                    <p:cond delay="0"/>
                                  </p:stCondLst>
                                  <p:childTnLst>
                                    <p:animScale>
                                      <p:cBhvr>
                                        <p:cTn id="56" dur="1000" fill="hold"/>
                                        <p:tgtEl>
                                          <p:spTgt spid="4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29" grpId="0"/>
      <p:bldP spid="30" grpId="0" build="allAtOnce"/>
      <p:bldP spid="31" grpId="0"/>
      <p:bldP spid="32" grpId="0"/>
      <p:bldP spid="40" grpId="0"/>
      <p:bldP spid="4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7</a:t>
            </a:r>
          </a:p>
        </p:txBody>
      </p:sp>
      <p:sp>
        <p:nvSpPr>
          <p:cNvPr id="3" name="矩形 2"/>
          <p:cNvSpPr/>
          <p:nvPr/>
        </p:nvSpPr>
        <p:spPr>
          <a:xfrm>
            <a:off x="589081"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权益分派有几种方案？</a:t>
            </a:r>
            <a:endParaRPr lang="en-GB" altLang="en-GB" sz="2800" b="1" dirty="0">
              <a:solidFill>
                <a:schemeClr val="bg1"/>
              </a:solidFill>
              <a:latin typeface="微软雅黑" pitchFamily="34" charset="-122"/>
              <a:ea typeface="微软雅黑" pitchFamily="34" charset="-122"/>
            </a:endParaRPr>
          </a:p>
        </p:txBody>
      </p:sp>
      <p:sp>
        <p:nvSpPr>
          <p:cNvPr id="10" name="椭圆 10"/>
          <p:cNvSpPr/>
          <p:nvPr/>
        </p:nvSpPr>
        <p:spPr>
          <a:xfrm>
            <a:off x="0" y="2178917"/>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63688" y="981160"/>
            <a:ext cx="2232248" cy="22322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35696" y="1053168"/>
            <a:ext cx="2088232" cy="20882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未分配利润</a:t>
            </a:r>
          </a:p>
        </p:txBody>
      </p:sp>
      <p:sp>
        <p:nvSpPr>
          <p:cNvPr id="13" name="圆角矩形 12"/>
          <p:cNvSpPr/>
          <p:nvPr/>
        </p:nvSpPr>
        <p:spPr>
          <a:xfrm>
            <a:off x="4427984" y="1890885"/>
            <a:ext cx="2006343" cy="576064"/>
          </a:xfrm>
          <a:prstGeom prst="roundRect">
            <a:avLst>
              <a:gd name="adj" fmla="val 368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派发股票股利（送红股）</a:t>
            </a:r>
          </a:p>
        </p:txBody>
      </p:sp>
      <p:sp>
        <p:nvSpPr>
          <p:cNvPr id="14" name="圆角矩形 13"/>
          <p:cNvSpPr/>
          <p:nvPr/>
        </p:nvSpPr>
        <p:spPr>
          <a:xfrm>
            <a:off x="6732240" y="1890885"/>
            <a:ext cx="2006343" cy="576064"/>
          </a:xfrm>
          <a:prstGeom prst="roundRect">
            <a:avLst>
              <a:gd name="adj" fmla="val 368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派发现金红利</a:t>
            </a:r>
          </a:p>
        </p:txBody>
      </p:sp>
      <p:sp>
        <p:nvSpPr>
          <p:cNvPr id="16" name="TextBox 15"/>
          <p:cNvSpPr txBox="1"/>
          <p:nvPr/>
        </p:nvSpPr>
        <p:spPr>
          <a:xfrm>
            <a:off x="4176346" y="2747492"/>
            <a:ext cx="4703885" cy="1532727"/>
          </a:xfrm>
          <a:prstGeom prst="rect">
            <a:avLst/>
          </a:prstGeom>
          <a:noFill/>
        </p:spPr>
        <p:txBody>
          <a:bodyPr wrap="square" rtlCol="0">
            <a:spAutoFit/>
          </a:bodyPr>
          <a:lstStyle/>
          <a:p>
            <a:pPr>
              <a:lnSpc>
                <a:spcPct val="130000"/>
              </a:lnSpc>
            </a:pPr>
            <a:r>
              <a:rPr lang="zh-CN" altLang="en-US" sz="1400" b="1" dirty="0">
                <a:solidFill>
                  <a:schemeClr val="bg1">
                    <a:lumMod val="50000"/>
                  </a:schemeClr>
                </a:solidFill>
                <a:latin typeface="微软雅黑" pitchFamily="34" charset="-122"/>
                <a:ea typeface="微软雅黑" pitchFamily="34" charset="-122"/>
              </a:rPr>
              <a:t>挂牌公司制定利润分配方案时，应当以</a:t>
            </a:r>
            <a:r>
              <a:rPr lang="zh-CN" altLang="en-US" sz="1400" b="1" dirty="0">
                <a:solidFill>
                  <a:srgbClr val="C00000"/>
                </a:solidFill>
                <a:latin typeface="微软雅黑" pitchFamily="34" charset="-122"/>
                <a:ea typeface="微软雅黑" pitchFamily="34" charset="-122"/>
              </a:rPr>
              <a:t>母公司报表</a:t>
            </a:r>
            <a:r>
              <a:rPr lang="zh-CN" altLang="en-US" sz="1400" b="1" dirty="0">
                <a:solidFill>
                  <a:schemeClr val="bg1">
                    <a:lumMod val="50000"/>
                  </a:schemeClr>
                </a:solidFill>
                <a:latin typeface="微软雅黑" pitchFamily="34" charset="-122"/>
                <a:ea typeface="微软雅黑" pitchFamily="34" charset="-122"/>
              </a:rPr>
              <a:t>中可供分配利润为依据。同时，为</a:t>
            </a:r>
            <a:r>
              <a:rPr lang="zh-CN" altLang="en-US" sz="1400" b="1" dirty="0">
                <a:solidFill>
                  <a:srgbClr val="C00000"/>
                </a:solidFill>
                <a:latin typeface="微软雅黑" pitchFamily="34" charset="-122"/>
                <a:ea typeface="微软雅黑" pitchFamily="34" charset="-122"/>
              </a:rPr>
              <a:t>避免出现超分配</a:t>
            </a:r>
            <a:r>
              <a:rPr lang="zh-CN" altLang="en-US" sz="1400" b="1" dirty="0">
                <a:solidFill>
                  <a:schemeClr val="bg1">
                    <a:lumMod val="50000"/>
                  </a:schemeClr>
                </a:solidFill>
                <a:latin typeface="微软雅黑" pitchFamily="34" charset="-122"/>
                <a:ea typeface="微软雅黑" pitchFamily="34" charset="-122"/>
              </a:rPr>
              <a:t>的情况，公司</a:t>
            </a:r>
            <a:r>
              <a:rPr lang="zh-CN" altLang="en-US" sz="1400" b="1" dirty="0">
                <a:solidFill>
                  <a:srgbClr val="CC0000"/>
                </a:solidFill>
                <a:latin typeface="微软雅黑" pitchFamily="34" charset="-122"/>
                <a:ea typeface="微软雅黑" pitchFamily="34" charset="-122"/>
              </a:rPr>
              <a:t>应当以合并报表、母公司报表中可供分配利润孰低的原则</a:t>
            </a:r>
            <a:r>
              <a:rPr lang="zh-CN" altLang="en-US" sz="1400" b="1" dirty="0">
                <a:solidFill>
                  <a:schemeClr val="bg1">
                    <a:lumMod val="50000"/>
                  </a:schemeClr>
                </a:solidFill>
                <a:latin typeface="微软雅黑" pitchFamily="34" charset="-122"/>
                <a:ea typeface="微软雅黑" pitchFamily="34" charset="-122"/>
              </a:rPr>
              <a:t>来确定具体分配比例。</a:t>
            </a:r>
            <a:endParaRPr lang="en-US" altLang="zh-CN" sz="1400" b="1" dirty="0">
              <a:solidFill>
                <a:schemeClr val="bg1">
                  <a:lumMod val="50000"/>
                </a:schemeClr>
              </a:solidFill>
              <a:latin typeface="微软雅黑" pitchFamily="34" charset="-122"/>
              <a:ea typeface="微软雅黑" pitchFamily="34" charset="-122"/>
            </a:endParaRPr>
          </a:p>
          <a:p>
            <a:pPr>
              <a:lnSpc>
                <a:spcPct val="130000"/>
              </a:lnSpc>
            </a:pPr>
            <a:r>
              <a:rPr lang="zh-CN" altLang="en-US" sz="1600" b="1" dirty="0">
                <a:solidFill>
                  <a:schemeClr val="bg1">
                    <a:lumMod val="50000"/>
                  </a:schemeClr>
                </a:solidFill>
                <a:latin typeface="微软雅黑" pitchFamily="34" charset="-122"/>
                <a:ea typeface="微软雅黑" pitchFamily="34" charset="-122"/>
              </a:rPr>
              <a:t>（参考</a:t>
            </a:r>
            <a:r>
              <a:rPr lang="en-US" altLang="zh-CN" sz="1600" b="1" dirty="0">
                <a:solidFill>
                  <a:schemeClr val="bg1">
                    <a:lumMod val="50000"/>
                  </a:schemeClr>
                </a:solidFill>
                <a:latin typeface="微软雅黑" pitchFamily="34" charset="-122"/>
                <a:ea typeface="微软雅黑" pitchFamily="34" charset="-122"/>
              </a:rPr>
              <a:t>《</a:t>
            </a:r>
            <a:r>
              <a:rPr lang="zh-CN" altLang="en-US" sz="1600" b="1" dirty="0">
                <a:solidFill>
                  <a:schemeClr val="bg1">
                    <a:lumMod val="50000"/>
                  </a:schemeClr>
                </a:solidFill>
                <a:latin typeface="微软雅黑" pitchFamily="34" charset="-122"/>
                <a:ea typeface="微软雅黑" pitchFamily="34" charset="-122"/>
              </a:rPr>
              <a:t>深圳证券交易所上市公司规范运作指引</a:t>
            </a:r>
            <a:r>
              <a:rPr lang="en-US" altLang="zh-CN" sz="1600" b="1" dirty="0">
                <a:solidFill>
                  <a:schemeClr val="bg1">
                    <a:lumMod val="50000"/>
                  </a:schemeClr>
                </a:solidFill>
                <a:latin typeface="微软雅黑" pitchFamily="34" charset="-122"/>
                <a:ea typeface="微软雅黑" pitchFamily="34" charset="-122"/>
              </a:rPr>
              <a:t>》</a:t>
            </a:r>
            <a:r>
              <a:rPr lang="zh-CN" altLang="en-US" sz="1400" b="1" dirty="0">
                <a:solidFill>
                  <a:schemeClr val="bg1">
                    <a:lumMod val="50000"/>
                  </a:schemeClr>
                </a:solidFill>
                <a:latin typeface="微软雅黑" pitchFamily="34" charset="-122"/>
                <a:ea typeface="微软雅黑" pitchFamily="34" charset="-122"/>
              </a:rPr>
              <a:t>）</a:t>
            </a:r>
            <a:endParaRPr lang="en-US" altLang="zh-CN" sz="1400" b="1" dirty="0">
              <a:solidFill>
                <a:schemeClr val="bg1">
                  <a:lumMod val="50000"/>
                </a:schemeClr>
              </a:solidFill>
              <a:latin typeface="微软雅黑" pitchFamily="34" charset="-122"/>
              <a:ea typeface="微软雅黑" pitchFamily="34" charset="-122"/>
            </a:endParaRPr>
          </a:p>
        </p:txBody>
      </p:sp>
      <p:sp>
        <p:nvSpPr>
          <p:cNvPr id="17" name="椭圆 16"/>
          <p:cNvSpPr/>
          <p:nvPr/>
        </p:nvSpPr>
        <p:spPr>
          <a:xfrm>
            <a:off x="1777081" y="3614661"/>
            <a:ext cx="2088232" cy="20882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公积金转增股本</a:t>
            </a:r>
          </a:p>
        </p:txBody>
      </p:sp>
      <p:sp>
        <p:nvSpPr>
          <p:cNvPr id="18" name="椭圆 10"/>
          <p:cNvSpPr/>
          <p:nvPr/>
        </p:nvSpPr>
        <p:spPr>
          <a:xfrm>
            <a:off x="-23450" y="4749203"/>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05074" y="3533860"/>
            <a:ext cx="2232248" cy="22322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369777" y="1239708"/>
            <a:ext cx="3824654"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股息红利差别化所得税政策执行</a:t>
            </a:r>
          </a:p>
        </p:txBody>
      </p:sp>
      <p:sp>
        <p:nvSpPr>
          <p:cNvPr id="21" name="TextBox 20"/>
          <p:cNvSpPr txBox="1"/>
          <p:nvPr/>
        </p:nvSpPr>
        <p:spPr>
          <a:xfrm>
            <a:off x="4275992" y="4882654"/>
            <a:ext cx="3824654" cy="400110"/>
          </a:xfrm>
          <a:prstGeom prst="rect">
            <a:avLst/>
          </a:prstGeom>
          <a:noFill/>
        </p:spPr>
        <p:txBody>
          <a:bodyPr wrap="square" rtlCol="0">
            <a:spAutoFit/>
          </a:bodyPr>
          <a:lstStyle/>
          <a:p>
            <a:r>
              <a:rPr lang="zh-CN" altLang="en-US" sz="2000" b="1" dirty="0">
                <a:solidFill>
                  <a:srgbClr val="C00000"/>
                </a:solidFill>
                <a:latin typeface="微软雅黑" pitchFamily="34" charset="-122"/>
                <a:ea typeface="微软雅黑" pitchFamily="34" charset="-122"/>
              </a:rPr>
              <a:t>区分公积金来源判断是否涉税</a:t>
            </a:r>
          </a:p>
        </p:txBody>
      </p:sp>
      <p:sp>
        <p:nvSpPr>
          <p:cNvPr id="15" name="矩形 14"/>
          <p:cNvSpPr/>
          <p:nvPr/>
        </p:nvSpPr>
        <p:spPr>
          <a:xfrm>
            <a:off x="4273062" y="5469486"/>
            <a:ext cx="4457699" cy="694240"/>
          </a:xfrm>
          <a:prstGeom prst="rect">
            <a:avLst/>
          </a:prstGeom>
        </p:spPr>
        <p:txBody>
          <a:bodyPr wrap="square" lIns="77925" tIns="38963" rIns="77925" bIns="38963">
            <a:spAutoFit/>
          </a:bodyPr>
          <a:lstStyle/>
          <a:p>
            <a:r>
              <a:rPr lang="zh-CN" altLang="en-US" sz="2000" b="1" dirty="0">
                <a:solidFill>
                  <a:srgbClr val="C00000"/>
                </a:solidFill>
                <a:latin typeface="微软雅黑" pitchFamily="34" charset="-122"/>
                <a:ea typeface="微软雅黑" pitchFamily="34" charset="-122"/>
              </a:rPr>
              <a:t>权益分派方案类型：</a:t>
            </a:r>
            <a:endParaRPr lang="en-US" altLang="zh-CN" sz="2000" b="1" dirty="0">
              <a:solidFill>
                <a:srgbClr val="C00000"/>
              </a:solidFill>
              <a:latin typeface="微软雅黑" pitchFamily="34" charset="-122"/>
              <a:ea typeface="微软雅黑" pitchFamily="34" charset="-122"/>
            </a:endParaRPr>
          </a:p>
          <a:p>
            <a:r>
              <a:rPr lang="zh-CN" altLang="en-US" sz="2000" b="1" dirty="0">
                <a:solidFill>
                  <a:srgbClr val="C00000"/>
                </a:solidFill>
                <a:latin typeface="微软雅黑" pitchFamily="34" charset="-122"/>
                <a:ea typeface="微软雅黑" pitchFamily="34" charset="-122"/>
              </a:rPr>
              <a:t>上述任意一种或两种、三种的组合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outVertical)">
                                      <p:cBhvr>
                                        <p:cTn id="32" dur="500"/>
                                        <p:tgtEl>
                                          <p:spTgt spid="13"/>
                                        </p:tgtEl>
                                      </p:cBhvr>
                                    </p:animEffect>
                                  </p:childTnLst>
                                </p:cTn>
                              </p:par>
                            </p:childTnLst>
                          </p:cTn>
                        </p:par>
                        <p:par>
                          <p:cTn id="33" fill="hold">
                            <p:stCondLst>
                              <p:cond delay="500"/>
                            </p:stCondLst>
                            <p:childTnLst>
                              <p:par>
                                <p:cTn id="34" presetID="16" presetClass="entr" presetSubtype="2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Horizontal)">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6"/>
                                        </p:tgtEl>
                                        <p:attrNameLst>
                                          <p:attrName>style.visibility</p:attrName>
                                        </p:attrNameLst>
                                      </p:cBhvr>
                                      <p:to>
                                        <p:strVal val="visible"/>
                                      </p:to>
                                    </p:set>
                                    <p:anim calcmode="discrete" valueType="clr">
                                      <p:cBhvr override="childStyle">
                                        <p:cTn id="41"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6"/>
                                        </p:tgtEl>
                                        <p:attrNameLst>
                                          <p:attrName>fillcolor</p:attrName>
                                        </p:attrNameLst>
                                      </p:cBhvr>
                                      <p:tavLst>
                                        <p:tav tm="0">
                                          <p:val>
                                            <p:clrVal>
                                              <a:schemeClr val="accent2"/>
                                            </p:clrVal>
                                          </p:val>
                                        </p:tav>
                                        <p:tav tm="50000">
                                          <p:val>
                                            <p:clrVal>
                                              <a:schemeClr val="hlink"/>
                                            </p:clrVal>
                                          </p:val>
                                        </p:tav>
                                      </p:tavLst>
                                    </p:anim>
                                    <p:set>
                                      <p:cBhvr>
                                        <p:cTn id="43" dur="80"/>
                                        <p:tgtEl>
                                          <p:spTgt spid="16"/>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0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0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15"/>
                                        </p:tgtEl>
                                        <p:attrNameLst>
                                          <p:attrName>style.visibility</p:attrName>
                                        </p:attrNameLst>
                                      </p:cBhvr>
                                      <p:to>
                                        <p:strVal val="visible"/>
                                      </p:to>
                                    </p:set>
                                    <p:anim calcmode="discrete" valueType="clr">
                                      <p:cBhvr override="childStyle">
                                        <p:cTn id="58"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15"/>
                                        </p:tgtEl>
                                        <p:attrNameLst>
                                          <p:attrName>fillcolor</p:attrName>
                                        </p:attrNameLst>
                                      </p:cBhvr>
                                      <p:tavLst>
                                        <p:tav tm="0">
                                          <p:val>
                                            <p:clrVal>
                                              <a:schemeClr val="accent2"/>
                                            </p:clrVal>
                                          </p:val>
                                        </p:tav>
                                        <p:tav tm="50000">
                                          <p:val>
                                            <p:clrVal>
                                              <a:schemeClr val="hlink"/>
                                            </p:clrVal>
                                          </p:val>
                                        </p:tav>
                                      </p:tavLst>
                                    </p:anim>
                                    <p:set>
                                      <p:cBhvr>
                                        <p:cTn id="60"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2" grpId="0" animBg="1"/>
      <p:bldP spid="13" grpId="0" animBg="1"/>
      <p:bldP spid="14" grpId="0" animBg="1"/>
      <p:bldP spid="16" grpId="0"/>
      <p:bldP spid="17" grpId="0" animBg="1"/>
      <p:bldP spid="18" grpId="0" animBg="1"/>
      <p:bldP spid="19" grpId="0" animBg="1"/>
      <p:bldP spid="20" grpId="0"/>
      <p:bldP spid="21"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9200" y="2957513"/>
            <a:ext cx="2286000" cy="2667000"/>
            <a:chOff x="1219200" y="2957513"/>
            <a:chExt cx="2286000" cy="2667000"/>
          </a:xfrm>
        </p:grpSpPr>
        <p:sp>
          <p:nvSpPr>
            <p:cNvPr id="3" name="AutoShape 4"/>
            <p:cNvSpPr>
              <a:spLocks noChangeArrowheads="1"/>
            </p:cNvSpPr>
            <p:nvPr/>
          </p:nvSpPr>
          <p:spPr bwMode="grayWhite">
            <a:xfrm>
              <a:off x="1219200" y="2957513"/>
              <a:ext cx="2286000" cy="2667000"/>
            </a:xfrm>
            <a:prstGeom prst="roundRect">
              <a:avLst>
                <a:gd name="adj" fmla="val 16667"/>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Text Box 5"/>
            <p:cNvSpPr txBox="1">
              <a:spLocks noChangeArrowheads="1"/>
            </p:cNvSpPr>
            <p:nvPr/>
          </p:nvSpPr>
          <p:spPr bwMode="auto">
            <a:xfrm>
              <a:off x="1314450" y="3157538"/>
              <a:ext cx="2038350" cy="20467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0" fontAlgn="auto" latinLnBrk="0" hangingPunct="0">
                <a:spcBef>
                  <a:spcPts val="0"/>
                </a:spcBef>
                <a:spcAft>
                  <a:spcPts val="0"/>
                </a:spcAft>
                <a:buClrTx/>
                <a:buSzTx/>
                <a:buFontTx/>
                <a:buNone/>
                <a:tabLst/>
                <a:defRPr/>
              </a:pPr>
              <a:r>
                <a:rPr lang="zh-CN" altLang="en-US" sz="2000" b="1" kern="0" dirty="0">
                  <a:solidFill>
                    <a:srgbClr val="333333"/>
                  </a:solidFill>
                  <a:latin typeface="微软雅黑" pitchFamily="34" charset="-122"/>
                  <a:ea typeface="微软雅黑" pitchFamily="34" charset="-122"/>
                </a:rPr>
                <a:t>股票发行溢价形成的资本公积</a:t>
              </a:r>
              <a:endParaRPr kumimoji="0" lang="en-US" altLang="zh-CN" sz="2000" b="1"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C0000"/>
                  </a:solidFill>
                  <a:effectLst/>
                  <a:uLnTx/>
                  <a:uFillTx/>
                  <a:latin typeface="微软雅黑" pitchFamily="34" charset="-122"/>
                  <a:ea typeface="微软雅黑" pitchFamily="34" charset="-122"/>
                </a:rPr>
                <a:t>无需纳税</a:t>
              </a:r>
              <a:endParaRPr kumimoji="0" lang="en-US" altLang="zh-CN" sz="1600" b="1" i="0" u="none" strike="noStrike" kern="0" cap="none" spc="0" normalizeH="0" baseline="0" noProof="0" dirty="0">
                <a:ln>
                  <a:noFill/>
                </a:ln>
                <a:solidFill>
                  <a:srgbClr val="CC0000"/>
                </a:solidFill>
                <a:effectLst/>
                <a:uLnTx/>
                <a:uFillTx/>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r>
                <a:rPr lang="zh-CN" altLang="en-US" sz="1400" kern="0" dirty="0">
                  <a:solidFill>
                    <a:srgbClr val="333333"/>
                  </a:solidFill>
                  <a:latin typeface="微软雅黑" pitchFamily="34" charset="-122"/>
                  <a:ea typeface="微软雅黑" pitchFamily="34" charset="-122"/>
                </a:rPr>
                <a:t>国税发</a:t>
              </a:r>
              <a:r>
                <a:rPr lang="en-US" altLang="zh-CN" sz="1400" kern="0" dirty="0">
                  <a:solidFill>
                    <a:srgbClr val="333333"/>
                  </a:solidFill>
                  <a:latin typeface="微软雅黑" pitchFamily="34" charset="-122"/>
                  <a:ea typeface="微软雅黑" pitchFamily="34" charset="-122"/>
                </a:rPr>
                <a:t>【1997】198</a:t>
              </a:r>
              <a:r>
                <a:rPr lang="zh-CN" altLang="en-US" sz="1400" kern="0" dirty="0">
                  <a:solidFill>
                    <a:srgbClr val="333333"/>
                  </a:solidFill>
                  <a:latin typeface="微软雅黑" pitchFamily="34" charset="-122"/>
                  <a:ea typeface="微软雅黑" pitchFamily="34" charset="-122"/>
                </a:rPr>
                <a:t>号</a:t>
              </a:r>
              <a:endParaRPr lang="en-US" altLang="zh-CN" sz="1400" kern="0" dirty="0">
                <a:solidFill>
                  <a:srgbClr val="333333"/>
                </a:solidFill>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国税函</a:t>
              </a:r>
              <a:r>
                <a:rPr kumimoji="0" lang="en-US" altLang="zh-CN"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【1998】289</a:t>
              </a:r>
              <a:r>
                <a:rPr kumimoji="0" lang="zh-CN" altLang="en-US"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rPr>
                <a:t>号</a:t>
              </a:r>
              <a:endParaRPr kumimoji="0" lang="en-US" altLang="zh-CN"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914400" eaLnBrk="0" fontAlgn="auto" latinLnBrk="0" hangingPunct="0">
                <a:lnSpc>
                  <a:spcPct val="15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
        <p:nvSpPr>
          <p:cNvPr id="5" name="AutoShape 6"/>
          <p:cNvSpPr>
            <a:spLocks noChangeAspect="1" noChangeArrowheads="1" noTextEdit="1"/>
          </p:cNvSpPr>
          <p:nvPr/>
        </p:nvSpPr>
        <p:spPr bwMode="gray">
          <a:xfrm>
            <a:off x="3298825" y="2857501"/>
            <a:ext cx="909638" cy="124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dirty="0">
              <a:latin typeface="微软雅黑" pitchFamily="34" charset="-122"/>
              <a:ea typeface="微软雅黑" pitchFamily="34" charset="-122"/>
            </a:endParaRPr>
          </a:p>
        </p:txBody>
      </p:sp>
      <p:sp>
        <p:nvSpPr>
          <p:cNvPr id="6" name="Freeform 7"/>
          <p:cNvSpPr>
            <a:spLocks/>
          </p:cNvSpPr>
          <p:nvPr/>
        </p:nvSpPr>
        <p:spPr bwMode="gray">
          <a:xfrm>
            <a:off x="3298825" y="2860675"/>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AutoShape 8"/>
          <p:cNvSpPr>
            <a:spLocks noChangeAspect="1" noChangeArrowheads="1" noTextEdit="1"/>
          </p:cNvSpPr>
          <p:nvPr/>
        </p:nvSpPr>
        <p:spPr bwMode="gray">
          <a:xfrm flipH="1">
            <a:off x="4945063" y="2857501"/>
            <a:ext cx="909637" cy="124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dirty="0">
              <a:latin typeface="微软雅黑" pitchFamily="34" charset="-122"/>
              <a:ea typeface="微软雅黑" pitchFamily="34" charset="-122"/>
            </a:endParaRPr>
          </a:p>
        </p:txBody>
      </p:sp>
      <p:grpSp>
        <p:nvGrpSpPr>
          <p:cNvPr id="8" name="组合 7"/>
          <p:cNvGrpSpPr/>
          <p:nvPr/>
        </p:nvGrpSpPr>
        <p:grpSpPr>
          <a:xfrm>
            <a:off x="3124200" y="1233488"/>
            <a:ext cx="2998788" cy="1601788"/>
            <a:chOff x="3124200" y="1233488"/>
            <a:chExt cx="2998788" cy="1601788"/>
          </a:xfrm>
        </p:grpSpPr>
        <p:sp>
          <p:nvSpPr>
            <p:cNvPr id="9" name="Oval 12"/>
            <p:cNvSpPr>
              <a:spLocks noChangeArrowheads="1"/>
            </p:cNvSpPr>
            <p:nvPr/>
          </p:nvSpPr>
          <p:spPr bwMode="gray">
            <a:xfrm>
              <a:off x="3156897" y="1423073"/>
              <a:ext cx="2966091" cy="1412203"/>
            </a:xfrm>
            <a:prstGeom prst="ellipse">
              <a:avLst/>
            </a:prstGeom>
            <a:gradFill rotWithShape="1">
              <a:gsLst>
                <a:gs pos="0">
                  <a:srgbClr val="0000FF"/>
                </a:gs>
                <a:gs pos="100000">
                  <a:srgbClr val="0000FF">
                    <a:gamma/>
                    <a:shade val="48627"/>
                    <a:invGamma/>
                  </a:srgbClr>
                </a:gs>
              </a:gsLst>
              <a:lin ang="27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Oval 13"/>
            <p:cNvSpPr>
              <a:spLocks noChangeArrowheads="1"/>
            </p:cNvSpPr>
            <p:nvPr/>
          </p:nvSpPr>
          <p:spPr bwMode="gray">
            <a:xfrm>
              <a:off x="3124200" y="1376363"/>
              <a:ext cx="2966091" cy="1412203"/>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Oval 14"/>
            <p:cNvSpPr>
              <a:spLocks noChangeArrowheads="1"/>
            </p:cNvSpPr>
            <p:nvPr/>
          </p:nvSpPr>
          <p:spPr bwMode="gray">
            <a:xfrm>
              <a:off x="3265488" y="1233488"/>
              <a:ext cx="2684463" cy="1341438"/>
            </a:xfrm>
            <a:prstGeom prst="ellipse">
              <a:avLst/>
            </a:prstGeom>
            <a:gradFill rotWithShape="1">
              <a:gsLst>
                <a:gs pos="0">
                  <a:srgbClr val="4F81BD">
                    <a:gamma/>
                    <a:shade val="46275"/>
                    <a:invGamma/>
                  </a:srgbClr>
                </a:gs>
                <a:gs pos="100000">
                  <a:srgbClr val="4F81BD"/>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Oval 15"/>
            <p:cNvSpPr>
              <a:spLocks noChangeArrowheads="1"/>
            </p:cNvSpPr>
            <p:nvPr/>
          </p:nvSpPr>
          <p:spPr bwMode="gray">
            <a:xfrm>
              <a:off x="3300413" y="1241426"/>
              <a:ext cx="2619375" cy="1308100"/>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3" name="Oval 16"/>
            <p:cNvSpPr>
              <a:spLocks noChangeArrowheads="1"/>
            </p:cNvSpPr>
            <p:nvPr/>
          </p:nvSpPr>
          <p:spPr bwMode="gray">
            <a:xfrm>
              <a:off x="3327400" y="1254126"/>
              <a:ext cx="2492375" cy="122237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Oval 17"/>
            <p:cNvSpPr>
              <a:spLocks noChangeArrowheads="1"/>
            </p:cNvSpPr>
            <p:nvPr/>
          </p:nvSpPr>
          <p:spPr bwMode="gray">
            <a:xfrm>
              <a:off x="3459163" y="1281113"/>
              <a:ext cx="2193925" cy="990600"/>
            </a:xfrm>
            <a:prstGeom prst="ellipse">
              <a:avLst/>
            </a:prstGeom>
            <a:gradFill rotWithShape="1">
              <a:gsLst>
                <a:gs pos="0">
                  <a:srgbClr val="4F81BD">
                    <a:gamma/>
                    <a:tint val="0"/>
                    <a:invGamma/>
                  </a:srgbClr>
                </a:gs>
                <a:gs pos="100000">
                  <a:srgbClr val="4F81BD">
                    <a:alpha val="38000"/>
                  </a:srgbClr>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 Box 18"/>
            <p:cNvSpPr txBox="1">
              <a:spLocks noChangeArrowheads="1"/>
            </p:cNvSpPr>
            <p:nvPr/>
          </p:nvSpPr>
          <p:spPr bwMode="auto">
            <a:xfrm>
              <a:off x="3411781" y="1635736"/>
              <a:ext cx="233910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lang="zh-CN" altLang="en-US" sz="2400" b="1" kern="0" dirty="0">
                  <a:solidFill>
                    <a:srgbClr val="333333"/>
                  </a:solidFill>
                  <a:latin typeface="微软雅黑" pitchFamily="34" charset="-122"/>
                  <a:ea typeface="微软雅黑" pitchFamily="34" charset="-122"/>
                </a:rPr>
                <a:t>公积金转增股本</a:t>
              </a:r>
              <a:endParaRPr kumimoji="0" lang="en-US" altLang="zh-CN" sz="2400" b="1"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grpSp>
        <p:nvGrpSpPr>
          <p:cNvPr id="16" name="组合 2"/>
          <p:cNvGrpSpPr/>
          <p:nvPr/>
        </p:nvGrpSpPr>
        <p:grpSpPr>
          <a:xfrm>
            <a:off x="5638800" y="2957513"/>
            <a:ext cx="2300654" cy="2667000"/>
            <a:chOff x="5638800" y="2957513"/>
            <a:chExt cx="2300654" cy="2667000"/>
          </a:xfrm>
        </p:grpSpPr>
        <p:sp>
          <p:nvSpPr>
            <p:cNvPr id="17" name="AutoShape 3"/>
            <p:cNvSpPr>
              <a:spLocks noChangeArrowheads="1"/>
            </p:cNvSpPr>
            <p:nvPr/>
          </p:nvSpPr>
          <p:spPr bwMode="grayWhite">
            <a:xfrm>
              <a:off x="5638800" y="2957513"/>
              <a:ext cx="2286000" cy="2667000"/>
            </a:xfrm>
            <a:prstGeom prst="roundRect">
              <a:avLst>
                <a:gd name="adj" fmla="val 16667"/>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8" name="Text Box 19"/>
            <p:cNvSpPr txBox="1">
              <a:spLocks noChangeArrowheads="1"/>
            </p:cNvSpPr>
            <p:nvPr/>
          </p:nvSpPr>
          <p:spPr bwMode="auto">
            <a:xfrm>
              <a:off x="5791200" y="3050932"/>
              <a:ext cx="2148254" cy="249299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0" fontAlgn="auto" latinLnBrk="0" hangingPunct="0">
                <a:lnSpc>
                  <a:spcPct val="15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其他公积金</a:t>
              </a:r>
              <a:endParaRPr kumimoji="0" lang="en-US" altLang="zh-CN" sz="2000" b="1"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a:p>
              <a:pPr marL="0" marR="0" lvl="0" indent="0" defTabSz="914400" eaLnBrk="0" fontAlgn="auto" latinLnBrk="0" hangingPunct="0">
                <a:spcBef>
                  <a:spcPts val="0"/>
                </a:spcBef>
                <a:spcAft>
                  <a:spcPts val="0"/>
                </a:spcAft>
                <a:buClrTx/>
                <a:buSzTx/>
                <a:buFontTx/>
                <a:buNone/>
                <a:tabLst/>
                <a:defRPr/>
              </a:pPr>
              <a:r>
                <a:rPr lang="zh-CN" altLang="en-US" sz="1400" b="1" kern="0" noProof="0" dirty="0">
                  <a:solidFill>
                    <a:srgbClr val="CC0000"/>
                  </a:solidFill>
                  <a:latin typeface="微软雅黑" pitchFamily="34" charset="-122"/>
                  <a:ea typeface="微软雅黑" pitchFamily="34" charset="-122"/>
                </a:rPr>
                <a:t>国家税务总局公告</a:t>
              </a:r>
              <a:r>
                <a:rPr lang="en-US" altLang="zh-CN" sz="1400" b="1" kern="0" noProof="0" dirty="0">
                  <a:solidFill>
                    <a:srgbClr val="CC0000"/>
                  </a:solidFill>
                  <a:latin typeface="微软雅黑" pitchFamily="34" charset="-122"/>
                  <a:ea typeface="微软雅黑" pitchFamily="34" charset="-122"/>
                </a:rPr>
                <a:t>2015</a:t>
              </a:r>
              <a:r>
                <a:rPr lang="zh-CN" altLang="en-US" sz="1400" b="1" kern="0" noProof="0" dirty="0">
                  <a:solidFill>
                    <a:srgbClr val="CC0000"/>
                  </a:solidFill>
                  <a:latin typeface="微软雅黑" pitchFamily="34" charset="-122"/>
                  <a:ea typeface="微软雅黑" pitchFamily="34" charset="-122"/>
                </a:rPr>
                <a:t>年第</a:t>
              </a:r>
              <a:r>
                <a:rPr lang="en-US" altLang="zh-CN" sz="1400" b="1" kern="0" noProof="0" dirty="0">
                  <a:solidFill>
                    <a:srgbClr val="CC0000"/>
                  </a:solidFill>
                  <a:latin typeface="微软雅黑" pitchFamily="34" charset="-122"/>
                  <a:ea typeface="微软雅黑" pitchFamily="34" charset="-122"/>
                </a:rPr>
                <a:t>80</a:t>
              </a:r>
              <a:r>
                <a:rPr lang="zh-CN" altLang="en-US" sz="1400" b="1" kern="0" dirty="0">
                  <a:solidFill>
                    <a:srgbClr val="CC0000"/>
                  </a:solidFill>
                  <a:latin typeface="微软雅黑" pitchFamily="34" charset="-122"/>
                  <a:ea typeface="微软雅黑" pitchFamily="34" charset="-122"/>
                </a:rPr>
                <a:t>号</a:t>
              </a:r>
              <a:r>
                <a:rPr lang="zh-CN" altLang="en-US" sz="1400" kern="0" dirty="0">
                  <a:solidFill>
                    <a:srgbClr val="333333"/>
                  </a:solidFill>
                  <a:latin typeface="微软雅黑" pitchFamily="34" charset="-122"/>
                  <a:ea typeface="微软雅黑" pitchFamily="34" charset="-122"/>
                </a:rPr>
                <a:t>第二条第二款中规定：上市公司或在全国中小企业股份转让系统挂牌的企业转增股本（</a:t>
              </a:r>
              <a:r>
                <a:rPr lang="zh-CN" altLang="en-US" sz="1400" b="1" kern="0" dirty="0">
                  <a:solidFill>
                    <a:srgbClr val="333333"/>
                  </a:solidFill>
                  <a:latin typeface="微软雅黑" pitchFamily="34" charset="-122"/>
                  <a:ea typeface="微软雅黑" pitchFamily="34" charset="-122"/>
                </a:rPr>
                <a:t>不含以股票发行溢价形成的资本公积转增股本</a:t>
              </a:r>
              <a:r>
                <a:rPr lang="zh-CN" altLang="en-US" sz="1400" kern="0" dirty="0">
                  <a:solidFill>
                    <a:srgbClr val="333333"/>
                  </a:solidFill>
                  <a:latin typeface="微软雅黑" pitchFamily="34" charset="-122"/>
                  <a:ea typeface="微软雅黑" pitchFamily="34" charset="-122"/>
                </a:rPr>
                <a:t>），</a:t>
              </a:r>
              <a:r>
                <a:rPr lang="zh-CN" altLang="en-US" sz="1400" b="1" kern="0" dirty="0">
                  <a:solidFill>
                    <a:srgbClr val="CC0000"/>
                  </a:solidFill>
                  <a:latin typeface="微软雅黑" pitchFamily="34" charset="-122"/>
                  <a:ea typeface="微软雅黑" pitchFamily="34" charset="-122"/>
                </a:rPr>
                <a:t>按现行有关股息红利差别化政策执行</a:t>
              </a:r>
              <a:r>
                <a:rPr lang="zh-CN" altLang="en-US" sz="1400" kern="0" dirty="0">
                  <a:solidFill>
                    <a:srgbClr val="333333"/>
                  </a:solidFill>
                  <a:latin typeface="微软雅黑" pitchFamily="34" charset="-122"/>
                  <a:ea typeface="微软雅黑" pitchFamily="34" charset="-122"/>
                </a:rPr>
                <a:t>。</a:t>
              </a:r>
              <a:endParaRPr kumimoji="0" lang="en-US" altLang="zh-CN" sz="1400" b="0"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grpSp>
      <p:sp>
        <p:nvSpPr>
          <p:cNvPr id="19" name="Freeform 9"/>
          <p:cNvSpPr>
            <a:spLocks/>
          </p:cNvSpPr>
          <p:nvPr/>
        </p:nvSpPr>
        <p:spPr bwMode="gray">
          <a:xfrm flipH="1">
            <a:off x="4951413" y="2860675"/>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页脚占位符 20"/>
          <p:cNvSpPr>
            <a:spLocks noGrp="1"/>
          </p:cNvSpPr>
          <p:nvPr>
            <p:ph type="ftr" sz="quarter" idx="11"/>
          </p:nvPr>
        </p:nvSpPr>
        <p:spPr/>
        <p:txBody>
          <a:bodyPr/>
          <a:lstStyle/>
          <a:p>
            <a:pPr>
              <a:defRPr/>
            </a:pPr>
            <a:r>
              <a:rPr lang="en-US" altLang="zh-CN" dirty="0"/>
              <a:t>8</a:t>
            </a:r>
          </a:p>
        </p:txBody>
      </p:sp>
      <p:sp>
        <p:nvSpPr>
          <p:cNvPr id="22" name="矩形 21"/>
          <p:cNvSpPr/>
          <p:nvPr/>
        </p:nvSpPr>
        <p:spPr>
          <a:xfrm>
            <a:off x="624249" y="123067"/>
            <a:ext cx="5978769"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公积金转增股本涉税问题</a:t>
            </a:r>
            <a:endParaRPr lang="en-GB" altLang="en-GB" sz="28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91787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9</a:t>
            </a:r>
          </a:p>
        </p:txBody>
      </p:sp>
      <p:sp>
        <p:nvSpPr>
          <p:cNvPr id="3" name="椭圆 2"/>
          <p:cNvSpPr/>
          <p:nvPr/>
        </p:nvSpPr>
        <p:spPr>
          <a:xfrm>
            <a:off x="2837044" y="1524000"/>
            <a:ext cx="3124200" cy="3124200"/>
          </a:xfrm>
          <a:prstGeom prst="ellipse">
            <a:avLst/>
          </a:prstGeom>
          <a:blipFill>
            <a:blip r:embed="rId2"/>
            <a:stretch>
              <a:fillRect/>
            </a:stretch>
          </a:blipFill>
          <a:ln w="38100">
            <a:gradFill flip="none" rotWithShape="1">
              <a:gsLst>
                <a:gs pos="0">
                  <a:schemeClr val="bg1"/>
                </a:gs>
                <a:gs pos="100000">
                  <a:schemeClr val="bg1">
                    <a:lumMod val="75000"/>
                  </a:schemeClr>
                </a:gs>
              </a:gsLst>
              <a:lin ang="2700000" scaled="1"/>
              <a:tileRect/>
            </a:gradFill>
          </a:ln>
          <a:effectLst>
            <a:outerShdw blurRad="2794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4"/>
          <p:cNvSpPr txBox="1"/>
          <p:nvPr/>
        </p:nvSpPr>
        <p:spPr>
          <a:xfrm>
            <a:off x="3743824" y="2065655"/>
            <a:ext cx="1310640" cy="1107996"/>
          </a:xfrm>
          <a:prstGeom prst="rect">
            <a:avLst/>
          </a:prstGeom>
          <a:noFill/>
        </p:spPr>
        <p:txBody>
          <a:bodyPr wrap="square" rtlCol="0">
            <a:spAutoFit/>
          </a:bodyPr>
          <a:lstStyle/>
          <a:p>
            <a:pPr algn="ctr"/>
            <a:r>
              <a:rPr lang="en-US" altLang="zh-CN" sz="6600" dirty="0">
                <a:solidFill>
                  <a:srgbClr val="3399FF"/>
                </a:solidFill>
                <a:latin typeface="Impact" panose="020B0806030902050204" pitchFamily="34" charset="0"/>
              </a:rPr>
              <a:t>02</a:t>
            </a:r>
            <a:endParaRPr lang="zh-CN" altLang="en-US" sz="6600" dirty="0">
              <a:solidFill>
                <a:srgbClr val="3399FF"/>
              </a:solidFill>
              <a:latin typeface="Impact" panose="020B0806030902050204" pitchFamily="34" charset="0"/>
            </a:endParaRPr>
          </a:p>
        </p:txBody>
      </p:sp>
      <p:cxnSp>
        <p:nvCxnSpPr>
          <p:cNvPr id="5" name="直接连接符 4"/>
          <p:cNvCxnSpPr/>
          <p:nvPr/>
        </p:nvCxnSpPr>
        <p:spPr>
          <a:xfrm>
            <a:off x="3177404" y="3067050"/>
            <a:ext cx="244348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15"/>
          <p:cNvSpPr txBox="1"/>
          <p:nvPr/>
        </p:nvSpPr>
        <p:spPr>
          <a:xfrm>
            <a:off x="3074325" y="3104852"/>
            <a:ext cx="2649638" cy="954107"/>
          </a:xfrm>
          <a:prstGeom prst="rect">
            <a:avLst/>
          </a:prstGeom>
          <a:noFill/>
        </p:spPr>
        <p:txBody>
          <a:bodyPr wrap="square" rtlCol="0">
            <a:spAutoFit/>
          </a:bodyPr>
          <a:lstStyle/>
          <a:p>
            <a:pPr algn="ctr"/>
            <a:r>
              <a:rPr lang="zh-CN" altLang="en-US" sz="2800" b="1" dirty="0">
                <a:solidFill>
                  <a:prstClr val="black">
                    <a:lumMod val="65000"/>
                    <a:lumOff val="35000"/>
                  </a:prstClr>
                </a:solidFill>
                <a:latin typeface="微软雅黑" pitchFamily="34" charset="-122"/>
                <a:ea typeface="微软雅黑" pitchFamily="34" charset="-122"/>
              </a:rPr>
              <a:t>权益分派方案制定</a:t>
            </a:r>
          </a:p>
        </p:txBody>
      </p:sp>
      <p:grpSp>
        <p:nvGrpSpPr>
          <p:cNvPr id="7" name="组合 6"/>
          <p:cNvGrpSpPr/>
          <p:nvPr/>
        </p:nvGrpSpPr>
        <p:grpSpPr>
          <a:xfrm>
            <a:off x="1323300" y="1007782"/>
            <a:ext cx="6644409" cy="4143925"/>
            <a:chOff x="3020156" y="1007782"/>
            <a:chExt cx="6644409" cy="4143925"/>
          </a:xfrm>
        </p:grpSpPr>
        <p:pic>
          <p:nvPicPr>
            <p:cNvPr id="8" name="图片 7"/>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a:off x="3020156" y="5002661"/>
              <a:ext cx="6644409" cy="149046"/>
            </a:xfrm>
            <a:prstGeom prst="rect">
              <a:avLst/>
            </a:prstGeom>
          </p:spPr>
        </p:pic>
        <p:pic>
          <p:nvPicPr>
            <p:cNvPr id="9" name="图片 8"/>
            <p:cNvPicPr>
              <a:picLocks noChangeAspect="1"/>
            </p:cNvPicPr>
            <p:nvPr/>
          </p:nvPicPr>
          <p:blipFill rotWithShape="1">
            <a:blip r:embed="rId3" cstate="print">
              <a:grayscl/>
              <a:extLst>
                <a:ext uri="{BEBA8EAE-BF5A-486C-A8C5-ECC9F3942E4B}">
                  <a14:imgProps xmlns="" xmlns:a14="http://schemas.microsoft.com/office/drawing/2010/main">
                    <a14:imgLayer r:embed="rId4">
                      <a14:imgEffect>
                        <a14:colorTemperature colorTemp="2000"/>
                      </a14:imgEffect>
                      <a14:imgEffect>
                        <a14:saturation sat="33000"/>
                      </a14:imgEffect>
                    </a14:imgLayer>
                  </a14:imgProps>
                </a:ext>
              </a:extLst>
            </a:blip>
            <a:srcRect b="72279"/>
            <a:stretch/>
          </p:blipFill>
          <p:spPr>
            <a:xfrm rot="10800000" flipH="1" flipV="1">
              <a:off x="3020156" y="1007782"/>
              <a:ext cx="6644409" cy="14904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Effect transition="in" filter="fade">
                                      <p:cBhvr>
                                        <p:cTn id="18" dur="300"/>
                                        <p:tgtEl>
                                          <p:spTgt spid="4"/>
                                        </p:tgtEl>
                                      </p:cBhvr>
                                    </p:animEffect>
                                  </p:childTnLst>
                                </p:cTn>
                              </p:par>
                            </p:childTnLst>
                          </p:cTn>
                        </p:par>
                        <p:par>
                          <p:cTn id="19" fill="hold">
                            <p:stCondLst>
                              <p:cond delay="11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6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2551</TotalTime>
  <Words>4194</Words>
  <Application>Microsoft Office PowerPoint</Application>
  <PresentationFormat>全屏显示(4:3)</PresentationFormat>
  <Paragraphs>512</Paragraphs>
  <Slides>44</Slides>
  <Notes>7</Notes>
  <HiddenSlides>0</HiddenSlides>
  <MMClips>0</MMClips>
  <ScaleCrop>false</ScaleCrop>
  <HeadingPairs>
    <vt:vector size="4" baseType="variant">
      <vt:variant>
        <vt:lpstr>主题</vt:lpstr>
      </vt:variant>
      <vt:variant>
        <vt:i4>2</vt:i4>
      </vt:variant>
      <vt:variant>
        <vt:lpstr>幻灯片标题</vt:lpstr>
      </vt:variant>
      <vt:variant>
        <vt:i4>44</vt:i4>
      </vt:variant>
    </vt:vector>
  </HeadingPairs>
  <TitlesOfParts>
    <vt:vector size="46" baseType="lpstr">
      <vt:lpstr>Office 主题​​</vt: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CN=李海飞/OU=发行人业务部/OU=北京分公司/O=ChinaClear</cp:lastModifiedBy>
  <cp:revision>362</cp:revision>
  <dcterms:created xsi:type="dcterms:W3CDTF">2018-05-29T14:30:38Z</dcterms:created>
  <dcterms:modified xsi:type="dcterms:W3CDTF">2018-06-04T03:26:51Z</dcterms:modified>
</cp:coreProperties>
</file>