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omments/comment1.xml" ContentType="application/vnd.openxmlformats-officedocument.presentationml.comments+xml"/>
  <Override PartName="/ppt/diagrams/layout2.xml" ContentType="application/vnd.openxmlformats-officedocument.drawingml.diagramLayout+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257" r:id="rId2"/>
    <p:sldId id="539" r:id="rId3"/>
    <p:sldId id="540" r:id="rId4"/>
    <p:sldId id="541" r:id="rId5"/>
    <p:sldId id="542" r:id="rId6"/>
    <p:sldId id="543" r:id="rId7"/>
    <p:sldId id="544" r:id="rId8"/>
    <p:sldId id="545" r:id="rId9"/>
    <p:sldId id="546" r:id="rId10"/>
    <p:sldId id="547"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63" r:id="rId27"/>
    <p:sldId id="564" r:id="rId28"/>
    <p:sldId id="565" r:id="rId29"/>
    <p:sldId id="566" r:id="rId30"/>
    <p:sldId id="567" r:id="rId31"/>
    <p:sldId id="568" r:id="rId32"/>
    <p:sldId id="569" r:id="rId33"/>
    <p:sldId id="570" r:id="rId34"/>
    <p:sldId id="571" r:id="rId35"/>
    <p:sldId id="572" r:id="rId36"/>
    <p:sldId id="573" r:id="rId37"/>
    <p:sldId id="574" r:id="rId38"/>
    <p:sldId id="575" r:id="rId39"/>
    <p:sldId id="576" r:id="rId40"/>
    <p:sldId id="577" r:id="rId41"/>
    <p:sldId id="578" r:id="rId42"/>
    <p:sldId id="579" r:id="rId43"/>
    <p:sldId id="580" r:id="rId44"/>
    <p:sldId id="581" r:id="rId45"/>
    <p:sldId id="582" r:id="rId46"/>
    <p:sldId id="583" r:id="rId47"/>
    <p:sldId id="584" r:id="rId48"/>
    <p:sldId id="585" r:id="rId49"/>
    <p:sldId id="586" r:id="rId50"/>
    <p:sldId id="587" r:id="rId51"/>
    <p:sldId id="588" r:id="rId52"/>
    <p:sldId id="589" r:id="rId53"/>
    <p:sldId id="590" r:id="rId54"/>
    <p:sldId id="591" r:id="rId55"/>
    <p:sldId id="592" r:id="rId56"/>
    <p:sldId id="593" r:id="rId57"/>
    <p:sldId id="594" r:id="rId58"/>
    <p:sldId id="595" r:id="rId59"/>
    <p:sldId id="596" r:id="rId60"/>
    <p:sldId id="597" r:id="rId61"/>
    <p:sldId id="598" r:id="rId62"/>
    <p:sldId id="599" r:id="rId63"/>
    <p:sldId id="600" r:id="rId64"/>
    <p:sldId id="601" r:id="rId65"/>
    <p:sldId id="602" r:id="rId66"/>
    <p:sldId id="603" r:id="rId67"/>
    <p:sldId id="604" r:id="rId68"/>
    <p:sldId id="605" r:id="rId69"/>
    <p:sldId id="606" r:id="rId70"/>
    <p:sldId id="607" r:id="rId71"/>
    <p:sldId id="608" r:id="rId72"/>
    <p:sldId id="609" r:id="rId7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jielegal" initials="J-legal" lastIdx="1" clrIdx="0"/>
  <p:cmAuthor id="1" name="微软用户" initials="微软用户" lastIdx="20" clrIdx="1"/>
  <p:cmAuthor id="2" name="wangyizhen" initials="yzwang" lastIdx="6"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4826F"/>
    <a:srgbClr val="D9847C"/>
    <a:srgbClr val="F6AFA8"/>
    <a:srgbClr val="E4012E"/>
    <a:srgbClr val="F1C2AD"/>
    <a:srgbClr val="C81021"/>
    <a:srgbClr val="EC5D50"/>
    <a:srgbClr val="C21727"/>
    <a:srgbClr val="BBE0E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99" autoAdjust="0"/>
    <p:restoredTop sz="94786" autoAdjust="0"/>
  </p:normalViewPr>
  <p:slideViewPr>
    <p:cSldViewPr>
      <p:cViewPr varScale="1">
        <p:scale>
          <a:sx n="86" d="100"/>
          <a:sy n="86" d="100"/>
        </p:scale>
        <p:origin x="-1116" y="-72"/>
      </p:cViewPr>
      <p:guideLst>
        <p:guide orient="horz" pos="2160"/>
        <p:guide pos="2880"/>
      </p:guideLst>
    </p:cSldViewPr>
  </p:slideViewPr>
  <p:outlineViewPr>
    <p:cViewPr>
      <p:scale>
        <a:sx n="33" d="100"/>
        <a:sy n="33" d="100"/>
      </p:scale>
      <p:origin x="0" y="10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1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0-25T17:54:05.072" idx="19">
    <p:pos x="6048" y="1475"/>
    <p:text>只能查沪深A顾，封闭式基金。
变更查询：
只能查某个时间段内股份的增加或减少，不显示对手方及价格。
申报交易数据只留存在券商，无法查询。如单日同一证券多笔卖出，只显示汇总变化数量。</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5-10-25T17:54:05.072" idx="20">
    <p:pos x="6048" y="1475"/>
    <p:text>只能查沪深A顾，封闭式基金。
变更查询：
只能查某个时间段内股份的增加或减少，不显示对手方及价格。
申报交易数据只留存在券商，无法查询。如单日同一证券多笔卖出，只显示汇总变化数量。</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55F78B-A6A6-4D3A-9DEA-D1B43F2D0A5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A2CE9CE6-38ED-477F-B4AB-4400F799F85A}">
      <dgm:prSet phldrT="[文本]" custT="1"/>
      <dgm:spPr>
        <a:solidFill>
          <a:srgbClr val="996795"/>
        </a:solidFill>
      </dgm:spPr>
      <dgm:t>
        <a:bodyPr/>
        <a:lstStyle/>
        <a:p>
          <a:r>
            <a:rPr lang="zh-CN" altLang="en-US" sz="2000" b="1" dirty="0">
              <a:latin typeface="楷体" pitchFamily="49" charset="-122"/>
              <a:ea typeface="楷体" pitchFamily="49" charset="-122"/>
            </a:rPr>
            <a:t>中国结算北分柜台办理</a:t>
          </a:r>
        </a:p>
      </dgm:t>
    </dgm:pt>
    <dgm:pt modelId="{ED74F751-8466-4A95-8024-879971E8160A}" type="parTrans" cxnId="{7A644B15-1D65-477D-AD57-C3B9D0EA21BE}">
      <dgm:prSet/>
      <dgm:spPr/>
      <dgm:t>
        <a:bodyPr/>
        <a:lstStyle/>
        <a:p>
          <a:endParaRPr lang="zh-CN" altLang="en-US"/>
        </a:p>
      </dgm:t>
    </dgm:pt>
    <dgm:pt modelId="{541CEAC9-27D9-4215-9FA6-59867EC14C61}" type="sibTrans" cxnId="{7A644B15-1D65-477D-AD57-C3B9D0EA21BE}">
      <dgm:prSet/>
      <dgm:spPr/>
      <dgm:t>
        <a:bodyPr/>
        <a:lstStyle/>
        <a:p>
          <a:endParaRPr lang="zh-CN" altLang="en-US"/>
        </a:p>
      </dgm:t>
    </dgm:pt>
    <dgm:pt modelId="{39B165BE-3136-471B-A24D-A63D089DA5E4}">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除转托管业务外所有存管类业务 （转托管在证券公司办理）</a:t>
          </a:r>
        </a:p>
      </dgm:t>
    </dgm:pt>
    <dgm:pt modelId="{6794AB58-D24A-4CF0-AA27-57804CE80CC4}" type="parTrans" cxnId="{F1890F03-C43A-427A-8DA5-1DF820151381}">
      <dgm:prSet/>
      <dgm:spPr/>
      <dgm:t>
        <a:bodyPr/>
        <a:lstStyle/>
        <a:p>
          <a:endParaRPr lang="zh-CN" altLang="en-US"/>
        </a:p>
      </dgm:t>
    </dgm:pt>
    <dgm:pt modelId="{2417954C-7A08-448B-A53D-C4A907709D14}" type="sibTrans" cxnId="{F1890F03-C43A-427A-8DA5-1DF820151381}">
      <dgm:prSet/>
      <dgm:spPr/>
      <dgm:t>
        <a:bodyPr/>
        <a:lstStyle/>
        <a:p>
          <a:endParaRPr lang="zh-CN" altLang="en-US"/>
        </a:p>
      </dgm:t>
    </dgm:pt>
    <dgm:pt modelId="{6429C665-0D3A-4F48-A7A4-E375F208F2A0}">
      <dgm:prSet phldrT="[文本]" custT="1"/>
      <dgm:spPr>
        <a:solidFill>
          <a:srgbClr val="FBA293"/>
        </a:solidFill>
      </dgm:spPr>
      <dgm:t>
        <a:bodyPr/>
        <a:lstStyle/>
        <a:p>
          <a:r>
            <a:rPr lang="zh-CN" altLang="en-US" sz="2000" b="1" dirty="0">
              <a:latin typeface="楷体" pitchFamily="49" charset="-122"/>
              <a:ea typeface="楷体" pitchFamily="49" charset="-122"/>
            </a:rPr>
            <a:t>证券公司电子平台远程办理</a:t>
          </a:r>
        </a:p>
      </dgm:t>
    </dgm:pt>
    <dgm:pt modelId="{F5D1B819-CAB4-4927-924E-C9EEC6B75F03}" type="parTrans" cxnId="{3EA77070-4AAE-4946-A647-6515BB6C9327}">
      <dgm:prSet/>
      <dgm:spPr/>
      <dgm:t>
        <a:bodyPr/>
        <a:lstStyle/>
        <a:p>
          <a:endParaRPr lang="zh-CN" altLang="en-US"/>
        </a:p>
      </dgm:t>
    </dgm:pt>
    <dgm:pt modelId="{34D27196-4177-4A3B-90C3-0BA66528B560}" type="sibTrans" cxnId="{3EA77070-4AAE-4946-A647-6515BB6C9327}">
      <dgm:prSet/>
      <dgm:spPr/>
      <dgm:t>
        <a:bodyPr/>
        <a:lstStyle/>
        <a:p>
          <a:endParaRPr lang="zh-CN" altLang="en-US"/>
        </a:p>
      </dgm:t>
    </dgm:pt>
    <dgm:pt modelId="{FA1C1F49-A5BE-434D-8F59-55243FB5E430}">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证券查询业务（包括质押物查询）</a:t>
          </a:r>
        </a:p>
      </dgm:t>
    </dgm:pt>
    <dgm:pt modelId="{BC614DC5-05C2-46FA-96A3-CFD45C770107}" type="parTrans" cxnId="{274CC1F2-76A7-4B7A-888B-D966EB33766F}">
      <dgm:prSet/>
      <dgm:spPr/>
      <dgm:t>
        <a:bodyPr/>
        <a:lstStyle/>
        <a:p>
          <a:endParaRPr lang="zh-CN" altLang="en-US"/>
        </a:p>
      </dgm:t>
    </dgm:pt>
    <dgm:pt modelId="{92979BC1-6D8B-4464-A2A1-EB6CD76D4633}" type="sibTrans" cxnId="{274CC1F2-76A7-4B7A-888B-D966EB33766F}">
      <dgm:prSet/>
      <dgm:spPr/>
      <dgm:t>
        <a:bodyPr/>
        <a:lstStyle/>
        <a:p>
          <a:endParaRPr lang="zh-CN" altLang="en-US"/>
        </a:p>
      </dgm:t>
    </dgm:pt>
    <dgm:pt modelId="{F6BBB268-264A-4753-990C-788037DFF2E4}">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继承、离婚财产分割所涉证券过户</a:t>
          </a:r>
        </a:p>
      </dgm:t>
    </dgm:pt>
    <dgm:pt modelId="{3F82BBB6-854C-40DC-B626-6603BB22CECE}" type="parTrans" cxnId="{A7FCB47B-E004-4DCA-85BF-03119CADB92A}">
      <dgm:prSet/>
      <dgm:spPr/>
      <dgm:t>
        <a:bodyPr/>
        <a:lstStyle/>
        <a:p>
          <a:endParaRPr lang="zh-CN" altLang="en-US"/>
        </a:p>
      </dgm:t>
    </dgm:pt>
    <dgm:pt modelId="{86E24406-FA90-43E9-940B-2FF080031BBE}" type="sibTrans" cxnId="{A7FCB47B-E004-4DCA-85BF-03119CADB92A}">
      <dgm:prSet/>
      <dgm:spPr/>
      <dgm:t>
        <a:bodyPr/>
        <a:lstStyle/>
        <a:p>
          <a:endParaRPr lang="zh-CN" altLang="en-US"/>
        </a:p>
      </dgm:t>
    </dgm:pt>
    <dgm:pt modelId="{FFE89C77-AA71-4B6E-8C20-D79AEA5CC08F}">
      <dgm:prSet phldrT="[文本]" custT="1"/>
      <dgm:spPr>
        <a:solidFill>
          <a:schemeClr val="accent6">
            <a:lumMod val="20000"/>
            <a:lumOff val="80000"/>
            <a:alpha val="90000"/>
          </a:schemeClr>
        </a:solidFill>
      </dgm:spPr>
      <dgm:t>
        <a:bodyPr/>
        <a:lstStyle/>
        <a:p>
          <a:r>
            <a:rPr lang="zh-CN" altLang="en-US" sz="2000" dirty="0">
              <a:latin typeface="楷体" pitchFamily="49" charset="-122"/>
              <a:ea typeface="楷体" pitchFamily="49" charset="-122"/>
            </a:rPr>
            <a:t>证券质押业务（包括解押）</a:t>
          </a:r>
        </a:p>
      </dgm:t>
    </dgm:pt>
    <dgm:pt modelId="{DF0F7ED0-F307-484A-A046-AF716C7CEFB0}" type="parTrans" cxnId="{280C5C73-E367-41AF-B016-488796BE5B17}">
      <dgm:prSet/>
      <dgm:spPr/>
      <dgm:t>
        <a:bodyPr/>
        <a:lstStyle/>
        <a:p>
          <a:endParaRPr lang="zh-CN" altLang="en-US"/>
        </a:p>
      </dgm:t>
    </dgm:pt>
    <dgm:pt modelId="{9AFC0028-184D-415B-AEEF-E74D864D4354}" type="sibTrans" cxnId="{280C5C73-E367-41AF-B016-488796BE5B17}">
      <dgm:prSet/>
      <dgm:spPr/>
      <dgm:t>
        <a:bodyPr/>
        <a:lstStyle/>
        <a:p>
          <a:endParaRPr lang="zh-CN" altLang="en-US"/>
        </a:p>
      </dgm:t>
    </dgm:pt>
    <dgm:pt modelId="{C898B547-1DBE-4810-9B59-8ADC20DEDE89}" type="pres">
      <dgm:prSet presAssocID="{FB55F78B-A6A6-4D3A-9DEA-D1B43F2D0A54}" presName="Name0" presStyleCnt="0">
        <dgm:presLayoutVars>
          <dgm:dir/>
          <dgm:animLvl val="lvl"/>
          <dgm:resizeHandles val="exact"/>
        </dgm:presLayoutVars>
      </dgm:prSet>
      <dgm:spPr/>
      <dgm:t>
        <a:bodyPr/>
        <a:lstStyle/>
        <a:p>
          <a:endParaRPr lang="zh-CN" altLang="en-US"/>
        </a:p>
      </dgm:t>
    </dgm:pt>
    <dgm:pt modelId="{2E32AF36-A88A-4351-BD38-B8DA1D221BA6}" type="pres">
      <dgm:prSet presAssocID="{A2CE9CE6-38ED-477F-B4AB-4400F799F85A}" presName="linNode" presStyleCnt="0"/>
      <dgm:spPr/>
    </dgm:pt>
    <dgm:pt modelId="{EE8A68A1-2053-4C24-BEE4-73103DE80733}" type="pres">
      <dgm:prSet presAssocID="{A2CE9CE6-38ED-477F-B4AB-4400F799F85A}" presName="parentText" presStyleLbl="node1" presStyleIdx="0" presStyleCnt="2" custScaleX="92308" custScaleY="75397" custLinFactNeighborY="84690">
        <dgm:presLayoutVars>
          <dgm:chMax val="1"/>
          <dgm:bulletEnabled val="1"/>
        </dgm:presLayoutVars>
      </dgm:prSet>
      <dgm:spPr/>
      <dgm:t>
        <a:bodyPr/>
        <a:lstStyle/>
        <a:p>
          <a:endParaRPr lang="zh-CN" altLang="en-US"/>
        </a:p>
      </dgm:t>
    </dgm:pt>
    <dgm:pt modelId="{B20459E7-7F3B-4219-A4EC-92E76AF92E13}" type="pres">
      <dgm:prSet presAssocID="{A2CE9CE6-38ED-477F-B4AB-4400F799F85A}" presName="descendantText" presStyleLbl="alignAccFollowNode1" presStyleIdx="0" presStyleCnt="2" custLinFactY="6351" custLinFactNeighborY="100000">
        <dgm:presLayoutVars>
          <dgm:bulletEnabled val="1"/>
        </dgm:presLayoutVars>
      </dgm:prSet>
      <dgm:spPr/>
      <dgm:t>
        <a:bodyPr/>
        <a:lstStyle/>
        <a:p>
          <a:endParaRPr lang="zh-CN" altLang="en-US"/>
        </a:p>
      </dgm:t>
    </dgm:pt>
    <dgm:pt modelId="{797B68FC-E895-4DBB-A107-3157C659B4E2}" type="pres">
      <dgm:prSet presAssocID="{541CEAC9-27D9-4215-9FA6-59867EC14C61}" presName="sp" presStyleCnt="0"/>
      <dgm:spPr/>
    </dgm:pt>
    <dgm:pt modelId="{4DDA3A12-5A8D-4E4D-9D57-07FC6CEA50AF}" type="pres">
      <dgm:prSet presAssocID="{6429C665-0D3A-4F48-A7A4-E375F208F2A0}" presName="linNode" presStyleCnt="0"/>
      <dgm:spPr/>
    </dgm:pt>
    <dgm:pt modelId="{03530266-2ADA-451D-B79A-0F8A9CBDE984}" type="pres">
      <dgm:prSet presAssocID="{6429C665-0D3A-4F48-A7A4-E375F208F2A0}" presName="parentText" presStyleLbl="node1" presStyleIdx="1" presStyleCnt="2" custScaleX="92308" custScaleY="74067" custLinFactNeighborY="-82113">
        <dgm:presLayoutVars>
          <dgm:chMax val="1"/>
          <dgm:bulletEnabled val="1"/>
        </dgm:presLayoutVars>
      </dgm:prSet>
      <dgm:spPr/>
      <dgm:t>
        <a:bodyPr/>
        <a:lstStyle/>
        <a:p>
          <a:endParaRPr lang="zh-CN" altLang="en-US"/>
        </a:p>
      </dgm:t>
    </dgm:pt>
    <dgm:pt modelId="{8253CBC5-5356-4B34-8FD9-9E4D2AAD24B4}" type="pres">
      <dgm:prSet presAssocID="{6429C665-0D3A-4F48-A7A4-E375F208F2A0}" presName="descendantText" presStyleLbl="alignAccFollowNode1" presStyleIdx="1" presStyleCnt="2" custLinFactY="-1958" custLinFactNeighborY="-100000">
        <dgm:presLayoutVars>
          <dgm:bulletEnabled val="1"/>
        </dgm:presLayoutVars>
      </dgm:prSet>
      <dgm:spPr/>
      <dgm:t>
        <a:bodyPr/>
        <a:lstStyle/>
        <a:p>
          <a:endParaRPr lang="zh-CN" altLang="en-US"/>
        </a:p>
      </dgm:t>
    </dgm:pt>
  </dgm:ptLst>
  <dgm:cxnLst>
    <dgm:cxn modelId="{7A644B15-1D65-477D-AD57-C3B9D0EA21BE}" srcId="{FB55F78B-A6A6-4D3A-9DEA-D1B43F2D0A54}" destId="{A2CE9CE6-38ED-477F-B4AB-4400F799F85A}" srcOrd="0" destOrd="0" parTransId="{ED74F751-8466-4A95-8024-879971E8160A}" sibTransId="{541CEAC9-27D9-4215-9FA6-59867EC14C61}"/>
    <dgm:cxn modelId="{91CE3663-0E52-43D4-A9AD-CC27D7A3E901}" type="presOf" srcId="{A2CE9CE6-38ED-477F-B4AB-4400F799F85A}" destId="{EE8A68A1-2053-4C24-BEE4-73103DE80733}" srcOrd="0" destOrd="0" presId="urn:microsoft.com/office/officeart/2005/8/layout/vList5"/>
    <dgm:cxn modelId="{274CC1F2-76A7-4B7A-888B-D966EB33766F}" srcId="{6429C665-0D3A-4F48-A7A4-E375F208F2A0}" destId="{FA1C1F49-A5BE-434D-8F59-55243FB5E430}" srcOrd="0" destOrd="0" parTransId="{BC614DC5-05C2-46FA-96A3-CFD45C770107}" sibTransId="{92979BC1-6D8B-4464-A2A1-EB6CD76D4633}"/>
    <dgm:cxn modelId="{1A8CC1F8-62B0-482D-9812-15308C6B49D8}" type="presOf" srcId="{FFE89C77-AA71-4B6E-8C20-D79AEA5CC08F}" destId="{8253CBC5-5356-4B34-8FD9-9E4D2AAD24B4}" srcOrd="0" destOrd="1" presId="urn:microsoft.com/office/officeart/2005/8/layout/vList5"/>
    <dgm:cxn modelId="{A7FCB47B-E004-4DCA-85BF-03119CADB92A}" srcId="{6429C665-0D3A-4F48-A7A4-E375F208F2A0}" destId="{F6BBB268-264A-4753-990C-788037DFF2E4}" srcOrd="2" destOrd="0" parTransId="{3F82BBB6-854C-40DC-B626-6603BB22CECE}" sibTransId="{86E24406-FA90-43E9-940B-2FF080031BBE}"/>
    <dgm:cxn modelId="{F9B1548A-D16A-42D9-8016-BA1A81BD0FD3}" type="presOf" srcId="{39B165BE-3136-471B-A24D-A63D089DA5E4}" destId="{B20459E7-7F3B-4219-A4EC-92E76AF92E13}" srcOrd="0" destOrd="0" presId="urn:microsoft.com/office/officeart/2005/8/layout/vList5"/>
    <dgm:cxn modelId="{F1890F03-C43A-427A-8DA5-1DF820151381}" srcId="{A2CE9CE6-38ED-477F-B4AB-4400F799F85A}" destId="{39B165BE-3136-471B-A24D-A63D089DA5E4}" srcOrd="0" destOrd="0" parTransId="{6794AB58-D24A-4CF0-AA27-57804CE80CC4}" sibTransId="{2417954C-7A08-448B-A53D-C4A907709D14}"/>
    <dgm:cxn modelId="{3EA77070-4AAE-4946-A647-6515BB6C9327}" srcId="{FB55F78B-A6A6-4D3A-9DEA-D1B43F2D0A54}" destId="{6429C665-0D3A-4F48-A7A4-E375F208F2A0}" srcOrd="1" destOrd="0" parTransId="{F5D1B819-CAB4-4927-924E-C9EEC6B75F03}" sibTransId="{34D27196-4177-4A3B-90C3-0BA66528B560}"/>
    <dgm:cxn modelId="{280C5C73-E367-41AF-B016-488796BE5B17}" srcId="{6429C665-0D3A-4F48-A7A4-E375F208F2A0}" destId="{FFE89C77-AA71-4B6E-8C20-D79AEA5CC08F}" srcOrd="1" destOrd="0" parTransId="{DF0F7ED0-F307-484A-A046-AF716C7CEFB0}" sibTransId="{9AFC0028-184D-415B-AEEF-E74D864D4354}"/>
    <dgm:cxn modelId="{E98A420C-C88A-438F-A644-84D80DDB9802}" type="presOf" srcId="{FA1C1F49-A5BE-434D-8F59-55243FB5E430}" destId="{8253CBC5-5356-4B34-8FD9-9E4D2AAD24B4}" srcOrd="0" destOrd="0" presId="urn:microsoft.com/office/officeart/2005/8/layout/vList5"/>
    <dgm:cxn modelId="{A00517FF-9CBA-4F71-BFC0-64808DB2834B}" type="presOf" srcId="{6429C665-0D3A-4F48-A7A4-E375F208F2A0}" destId="{03530266-2ADA-451D-B79A-0F8A9CBDE984}" srcOrd="0" destOrd="0" presId="urn:microsoft.com/office/officeart/2005/8/layout/vList5"/>
    <dgm:cxn modelId="{38F649C0-5597-4E9E-AAD5-809D08D6858D}" type="presOf" srcId="{F6BBB268-264A-4753-990C-788037DFF2E4}" destId="{8253CBC5-5356-4B34-8FD9-9E4D2AAD24B4}" srcOrd="0" destOrd="2" presId="urn:microsoft.com/office/officeart/2005/8/layout/vList5"/>
    <dgm:cxn modelId="{C743FF9E-DD4D-46A0-9F4D-CCDD7F11C876}" type="presOf" srcId="{FB55F78B-A6A6-4D3A-9DEA-D1B43F2D0A54}" destId="{C898B547-1DBE-4810-9B59-8ADC20DEDE89}" srcOrd="0" destOrd="0" presId="urn:microsoft.com/office/officeart/2005/8/layout/vList5"/>
    <dgm:cxn modelId="{2412977F-8D18-4D57-B16F-C8B614848823}" type="presParOf" srcId="{C898B547-1DBE-4810-9B59-8ADC20DEDE89}" destId="{2E32AF36-A88A-4351-BD38-B8DA1D221BA6}" srcOrd="0" destOrd="0" presId="urn:microsoft.com/office/officeart/2005/8/layout/vList5"/>
    <dgm:cxn modelId="{A1B6A4AD-793A-42E8-96FA-9819926F9FC0}" type="presParOf" srcId="{2E32AF36-A88A-4351-BD38-B8DA1D221BA6}" destId="{EE8A68A1-2053-4C24-BEE4-73103DE80733}" srcOrd="0" destOrd="0" presId="urn:microsoft.com/office/officeart/2005/8/layout/vList5"/>
    <dgm:cxn modelId="{5D5BF29A-35F4-4C7B-9582-5ACCC71F7BB7}" type="presParOf" srcId="{2E32AF36-A88A-4351-BD38-B8DA1D221BA6}" destId="{B20459E7-7F3B-4219-A4EC-92E76AF92E13}" srcOrd="1" destOrd="0" presId="urn:microsoft.com/office/officeart/2005/8/layout/vList5"/>
    <dgm:cxn modelId="{852BE0A1-4A50-4B91-92B0-1DE977541E8A}" type="presParOf" srcId="{C898B547-1DBE-4810-9B59-8ADC20DEDE89}" destId="{797B68FC-E895-4DBB-A107-3157C659B4E2}" srcOrd="1" destOrd="0" presId="urn:microsoft.com/office/officeart/2005/8/layout/vList5"/>
    <dgm:cxn modelId="{B2A2BC2F-58D4-4F49-9AF0-28084BE54963}" type="presParOf" srcId="{C898B547-1DBE-4810-9B59-8ADC20DEDE89}" destId="{4DDA3A12-5A8D-4E4D-9D57-07FC6CEA50AF}" srcOrd="2" destOrd="0" presId="urn:microsoft.com/office/officeart/2005/8/layout/vList5"/>
    <dgm:cxn modelId="{475E1176-CDAD-462F-8E05-594674D97B77}" type="presParOf" srcId="{4DDA3A12-5A8D-4E4D-9D57-07FC6CEA50AF}" destId="{03530266-2ADA-451D-B79A-0F8A9CBDE984}" srcOrd="0" destOrd="0" presId="urn:microsoft.com/office/officeart/2005/8/layout/vList5"/>
    <dgm:cxn modelId="{1C8CF39E-A90B-46AC-8D0D-30AB62268ED7}" type="presParOf" srcId="{4DDA3A12-5A8D-4E4D-9D57-07FC6CEA50AF}" destId="{8253CBC5-5356-4B34-8FD9-9E4D2AAD24B4}" srcOrd="1" destOrd="0" presId="urn:microsoft.com/office/officeart/2005/8/layout/vList5"/>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7BF8D8-C204-435B-8434-4C7E624BA36E}" type="doc">
      <dgm:prSet loTypeId="urn:microsoft.com/office/officeart/2005/8/layout/cycle7" loCatId="cycle" qsTypeId="urn:microsoft.com/office/officeart/2005/8/quickstyle/3d1" qsCatId="3D" csTypeId="urn:microsoft.com/office/officeart/2005/8/colors/colorful1#1" csCatId="colorful" phldr="1"/>
      <dgm:spPr/>
      <dgm:t>
        <a:bodyPr/>
        <a:lstStyle/>
        <a:p>
          <a:endParaRPr lang="zh-CN" altLang="en-US"/>
        </a:p>
      </dgm:t>
    </dgm:pt>
    <dgm:pt modelId="{7236F7A1-0E88-4E5E-AF2A-076873817A9A}">
      <dgm:prSet phldrT="[文本]"/>
      <dgm:spPr>
        <a:solidFill>
          <a:schemeClr val="bg1">
            <a:lumMod val="95000"/>
          </a:schemeClr>
        </a:solidFill>
      </dgm:spPr>
      <dgm:t>
        <a:bodyPr/>
        <a:lstStyle/>
        <a:p>
          <a:r>
            <a:rPr lang="zh-CN" altLang="en-US" b="1"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gm:t>
    </dgm:pt>
    <dgm:pt modelId="{B28C7FEA-A6BC-4398-9A69-CF9334D74E89}" type="par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103216A-CA08-44F7-8DB5-39996E557F95}" type="sibTrans" cxnId="{38107C8F-BBF1-4F15-BA81-704AC92CE8C3}">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70F5D76-70C5-4F2E-8EA0-2E071DC9651E}">
      <dgm:prSet phldrT="[文本]"/>
      <dgm:spPr>
        <a:solidFill>
          <a:schemeClr val="tx1">
            <a:lumMod val="50000"/>
            <a:lumOff val="50000"/>
          </a:schemeClr>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gm:t>
    </dgm:pt>
    <dgm:pt modelId="{9224452B-BBE8-471F-8172-A19ACE697493}" type="parTrans" cxnId="{B9433C3E-4207-459A-A4D5-D42EAEE43ACF}">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266F070-B774-4D2B-A7CD-545B1664A2C5}" type="sibTrans" cxnId="{B9433C3E-4207-459A-A4D5-D42EAEE43ACF}">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89831C56-9F97-4CB2-8D3E-A87FC2E86188}">
      <dgm:prSet phldrT="[文本]"/>
      <dgm:spPr>
        <a:solidFill>
          <a:srgbClr val="002060"/>
        </a:solidFill>
      </dgm:spPr>
      <dgm:t>
        <a:bodyPr/>
        <a:lstStyle/>
        <a:p>
          <a:r>
            <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b="1"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CC3D088A-E2C7-4894-A8C7-B83CD07308FD}" type="par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93EEE175-341A-43E4-B17F-AB356634C10D}" type="sibTrans" cxnId="{5EE03238-D2CB-44AD-9918-A03776494362}">
      <dgm:prSet/>
      <dgm:spPr/>
      <dgm:t>
        <a:bodyPr/>
        <a:lstStyle/>
        <a:p>
          <a:endParaRPr lang="zh-CN" altLang="en-US" b="1">
            <a:solidFill>
              <a:schemeClr val="bg1"/>
            </a:solidFill>
            <a:effectLst>
              <a:outerShdw blurRad="38100" dist="38100" dir="2700000" algn="tl">
                <a:srgbClr val="000000">
                  <a:alpha val="43137"/>
                </a:srgbClr>
              </a:outerShdw>
            </a:effectLst>
            <a:latin typeface="楷体" pitchFamily="49" charset="-122"/>
            <a:ea typeface="楷体" pitchFamily="49" charset="-122"/>
          </a:endParaRPr>
        </a:p>
      </dgm:t>
    </dgm:pt>
    <dgm:pt modelId="{169D2837-C1FB-4E0C-BCF3-54039E19EA58}" type="pres">
      <dgm:prSet presAssocID="{E77BF8D8-C204-435B-8434-4C7E624BA36E}" presName="Name0" presStyleCnt="0">
        <dgm:presLayoutVars>
          <dgm:dir/>
          <dgm:resizeHandles val="exact"/>
        </dgm:presLayoutVars>
      </dgm:prSet>
      <dgm:spPr/>
      <dgm:t>
        <a:bodyPr/>
        <a:lstStyle/>
        <a:p>
          <a:endParaRPr lang="zh-CN" altLang="en-US"/>
        </a:p>
      </dgm:t>
    </dgm:pt>
    <dgm:pt modelId="{B8814EEA-5817-4281-9D49-B7085E344002}" type="pres">
      <dgm:prSet presAssocID="{7236F7A1-0E88-4E5E-AF2A-076873817A9A}" presName="node" presStyleLbl="node1" presStyleIdx="0" presStyleCnt="3" custScaleX="194440">
        <dgm:presLayoutVars>
          <dgm:bulletEnabled val="1"/>
        </dgm:presLayoutVars>
      </dgm:prSet>
      <dgm:spPr/>
      <dgm:t>
        <a:bodyPr/>
        <a:lstStyle/>
        <a:p>
          <a:endParaRPr lang="zh-CN" altLang="en-US"/>
        </a:p>
      </dgm:t>
    </dgm:pt>
    <dgm:pt modelId="{FD063BD4-0C23-4A7D-A106-68C00E4AACAF}" type="pres">
      <dgm:prSet presAssocID="{9103216A-CA08-44F7-8DB5-39996E557F95}" presName="sibTrans" presStyleLbl="sibTrans2D1" presStyleIdx="0" presStyleCnt="3"/>
      <dgm:spPr/>
      <dgm:t>
        <a:bodyPr/>
        <a:lstStyle/>
        <a:p>
          <a:endParaRPr lang="zh-CN" altLang="en-US"/>
        </a:p>
      </dgm:t>
    </dgm:pt>
    <dgm:pt modelId="{5CAA0BA1-101A-4985-9D65-CEC3751AAB84}" type="pres">
      <dgm:prSet presAssocID="{9103216A-CA08-44F7-8DB5-39996E557F95}" presName="connectorText" presStyleLbl="sibTrans2D1" presStyleIdx="0" presStyleCnt="3"/>
      <dgm:spPr/>
      <dgm:t>
        <a:bodyPr/>
        <a:lstStyle/>
        <a:p>
          <a:endParaRPr lang="zh-CN" altLang="en-US"/>
        </a:p>
      </dgm:t>
    </dgm:pt>
    <dgm:pt modelId="{E97708A5-8B6F-4057-B6D9-E40BF56785D1}" type="pres">
      <dgm:prSet presAssocID="{970F5D76-70C5-4F2E-8EA0-2E071DC9651E}" presName="node" presStyleLbl="node1" presStyleIdx="1" presStyleCnt="3" custScaleX="143872" custRadScaleRad="139900" custRadScaleInc="-21074">
        <dgm:presLayoutVars>
          <dgm:bulletEnabled val="1"/>
        </dgm:presLayoutVars>
      </dgm:prSet>
      <dgm:spPr/>
      <dgm:t>
        <a:bodyPr/>
        <a:lstStyle/>
        <a:p>
          <a:endParaRPr lang="zh-CN" altLang="en-US"/>
        </a:p>
      </dgm:t>
    </dgm:pt>
    <dgm:pt modelId="{20B3B280-393D-4679-AB55-585EA9A84767}" type="pres">
      <dgm:prSet presAssocID="{9266F070-B774-4D2B-A7CD-545B1664A2C5}" presName="sibTrans" presStyleLbl="sibTrans2D1" presStyleIdx="1" presStyleCnt="3"/>
      <dgm:spPr/>
      <dgm:t>
        <a:bodyPr/>
        <a:lstStyle/>
        <a:p>
          <a:endParaRPr lang="zh-CN" altLang="en-US"/>
        </a:p>
      </dgm:t>
    </dgm:pt>
    <dgm:pt modelId="{661A393B-51D3-476C-A0B0-19F29AA4DF41}" type="pres">
      <dgm:prSet presAssocID="{9266F070-B774-4D2B-A7CD-545B1664A2C5}" presName="connectorText" presStyleLbl="sibTrans2D1" presStyleIdx="1" presStyleCnt="3"/>
      <dgm:spPr/>
      <dgm:t>
        <a:bodyPr/>
        <a:lstStyle/>
        <a:p>
          <a:endParaRPr lang="zh-CN" altLang="en-US"/>
        </a:p>
      </dgm:t>
    </dgm:pt>
    <dgm:pt modelId="{F725B2AA-E4DD-47F0-9F8B-7CA2C48C7411}" type="pres">
      <dgm:prSet presAssocID="{89831C56-9F97-4CB2-8D3E-A87FC2E86188}" presName="node" presStyleLbl="node1" presStyleIdx="2" presStyleCnt="3" custScaleX="135587" custRadScaleRad="131241" custRadScaleInc="19098">
        <dgm:presLayoutVars>
          <dgm:bulletEnabled val="1"/>
        </dgm:presLayoutVars>
      </dgm:prSet>
      <dgm:spPr/>
      <dgm:t>
        <a:bodyPr/>
        <a:lstStyle/>
        <a:p>
          <a:endParaRPr lang="zh-CN" altLang="en-US"/>
        </a:p>
      </dgm:t>
    </dgm:pt>
    <dgm:pt modelId="{4B8321B3-3F66-4221-A07F-BE801946DBE7}" type="pres">
      <dgm:prSet presAssocID="{93EEE175-341A-43E4-B17F-AB356634C10D}" presName="sibTrans" presStyleLbl="sibTrans2D1" presStyleIdx="2" presStyleCnt="3"/>
      <dgm:spPr/>
      <dgm:t>
        <a:bodyPr/>
        <a:lstStyle/>
        <a:p>
          <a:endParaRPr lang="zh-CN" altLang="en-US"/>
        </a:p>
      </dgm:t>
    </dgm:pt>
    <dgm:pt modelId="{0FABAF8D-F153-4164-9DE8-9F55C14D244F}" type="pres">
      <dgm:prSet presAssocID="{93EEE175-341A-43E4-B17F-AB356634C10D}" presName="connectorText" presStyleLbl="sibTrans2D1" presStyleIdx="2" presStyleCnt="3"/>
      <dgm:spPr/>
      <dgm:t>
        <a:bodyPr/>
        <a:lstStyle/>
        <a:p>
          <a:endParaRPr lang="zh-CN" altLang="en-US"/>
        </a:p>
      </dgm:t>
    </dgm:pt>
  </dgm:ptLst>
  <dgm:cxnLst>
    <dgm:cxn modelId="{BC79D5C0-8002-443B-BA24-C408113FDFBB}" type="presOf" srcId="{9103216A-CA08-44F7-8DB5-39996E557F95}" destId="{5CAA0BA1-101A-4985-9D65-CEC3751AAB84}" srcOrd="1" destOrd="0" presId="urn:microsoft.com/office/officeart/2005/8/layout/cycle7"/>
    <dgm:cxn modelId="{4015D479-3485-406E-AF22-3675BFB14379}" type="presOf" srcId="{9266F070-B774-4D2B-A7CD-545B1664A2C5}" destId="{20B3B280-393D-4679-AB55-585EA9A84767}" srcOrd="0" destOrd="0" presId="urn:microsoft.com/office/officeart/2005/8/layout/cycle7"/>
    <dgm:cxn modelId="{3330C1D9-A5EB-467B-A510-79BD9F6686AC}" type="presOf" srcId="{89831C56-9F97-4CB2-8D3E-A87FC2E86188}" destId="{F725B2AA-E4DD-47F0-9F8B-7CA2C48C7411}" srcOrd="0" destOrd="0" presId="urn:microsoft.com/office/officeart/2005/8/layout/cycle7"/>
    <dgm:cxn modelId="{38107C8F-BBF1-4F15-BA81-704AC92CE8C3}" srcId="{E77BF8D8-C204-435B-8434-4C7E624BA36E}" destId="{7236F7A1-0E88-4E5E-AF2A-076873817A9A}" srcOrd="0" destOrd="0" parTransId="{B28C7FEA-A6BC-4398-9A69-CF9334D74E89}" sibTransId="{9103216A-CA08-44F7-8DB5-39996E557F95}"/>
    <dgm:cxn modelId="{BBC185D0-F00E-46F2-8965-DBF2AA76AA30}" type="presOf" srcId="{9103216A-CA08-44F7-8DB5-39996E557F95}" destId="{FD063BD4-0C23-4A7D-A106-68C00E4AACAF}" srcOrd="0" destOrd="0" presId="urn:microsoft.com/office/officeart/2005/8/layout/cycle7"/>
    <dgm:cxn modelId="{7B5BE5C5-1BC4-479C-AC32-BF10C6F8D668}" type="presOf" srcId="{93EEE175-341A-43E4-B17F-AB356634C10D}" destId="{4B8321B3-3F66-4221-A07F-BE801946DBE7}" srcOrd="0" destOrd="0" presId="urn:microsoft.com/office/officeart/2005/8/layout/cycle7"/>
    <dgm:cxn modelId="{3BA4368A-7541-4984-B290-38A43D4EDE4E}" type="presOf" srcId="{93EEE175-341A-43E4-B17F-AB356634C10D}" destId="{0FABAF8D-F153-4164-9DE8-9F55C14D244F}" srcOrd="1" destOrd="0" presId="urn:microsoft.com/office/officeart/2005/8/layout/cycle7"/>
    <dgm:cxn modelId="{C9B4B4DE-4793-4136-B9D8-9D1C63A01736}" type="presOf" srcId="{970F5D76-70C5-4F2E-8EA0-2E071DC9651E}" destId="{E97708A5-8B6F-4057-B6D9-E40BF56785D1}" srcOrd="0" destOrd="0" presId="urn:microsoft.com/office/officeart/2005/8/layout/cycle7"/>
    <dgm:cxn modelId="{3AD9A113-CA0A-4875-BC73-D1C729D47ABC}" type="presOf" srcId="{E77BF8D8-C204-435B-8434-4C7E624BA36E}" destId="{169D2837-C1FB-4E0C-BCF3-54039E19EA58}" srcOrd="0" destOrd="0" presId="urn:microsoft.com/office/officeart/2005/8/layout/cycle7"/>
    <dgm:cxn modelId="{B9433C3E-4207-459A-A4D5-D42EAEE43ACF}" srcId="{E77BF8D8-C204-435B-8434-4C7E624BA36E}" destId="{970F5D76-70C5-4F2E-8EA0-2E071DC9651E}" srcOrd="1" destOrd="0" parTransId="{9224452B-BBE8-471F-8172-A19ACE697493}" sibTransId="{9266F070-B774-4D2B-A7CD-545B1664A2C5}"/>
    <dgm:cxn modelId="{5EE03238-D2CB-44AD-9918-A03776494362}" srcId="{E77BF8D8-C204-435B-8434-4C7E624BA36E}" destId="{89831C56-9F97-4CB2-8D3E-A87FC2E86188}" srcOrd="2" destOrd="0" parTransId="{CC3D088A-E2C7-4894-A8C7-B83CD07308FD}" sibTransId="{93EEE175-341A-43E4-B17F-AB356634C10D}"/>
    <dgm:cxn modelId="{10F3DDBE-58B2-4A58-AB8B-8EC919914DD3}" type="presOf" srcId="{9266F070-B774-4D2B-A7CD-545B1664A2C5}" destId="{661A393B-51D3-476C-A0B0-19F29AA4DF41}" srcOrd="1" destOrd="0" presId="urn:microsoft.com/office/officeart/2005/8/layout/cycle7"/>
    <dgm:cxn modelId="{9C564BD8-A7DC-46F1-9446-FCCEB8951DC8}" type="presOf" srcId="{7236F7A1-0E88-4E5E-AF2A-076873817A9A}" destId="{B8814EEA-5817-4281-9D49-B7085E344002}" srcOrd="0" destOrd="0" presId="urn:microsoft.com/office/officeart/2005/8/layout/cycle7"/>
    <dgm:cxn modelId="{44951AD0-92B3-48A0-B401-E783790F952E}" type="presParOf" srcId="{169D2837-C1FB-4E0C-BCF3-54039E19EA58}" destId="{B8814EEA-5817-4281-9D49-B7085E344002}" srcOrd="0" destOrd="0" presId="urn:microsoft.com/office/officeart/2005/8/layout/cycle7"/>
    <dgm:cxn modelId="{7CE04D8D-B6B1-4153-B4AE-E814D808DD9E}" type="presParOf" srcId="{169D2837-C1FB-4E0C-BCF3-54039E19EA58}" destId="{FD063BD4-0C23-4A7D-A106-68C00E4AACAF}" srcOrd="1" destOrd="0" presId="urn:microsoft.com/office/officeart/2005/8/layout/cycle7"/>
    <dgm:cxn modelId="{E028910A-8617-4E83-B356-C62C8C40A291}" type="presParOf" srcId="{FD063BD4-0C23-4A7D-A106-68C00E4AACAF}" destId="{5CAA0BA1-101A-4985-9D65-CEC3751AAB84}" srcOrd="0" destOrd="0" presId="urn:microsoft.com/office/officeart/2005/8/layout/cycle7"/>
    <dgm:cxn modelId="{19D16023-B5D9-4E97-9965-0FD34A1A8DEA}" type="presParOf" srcId="{169D2837-C1FB-4E0C-BCF3-54039E19EA58}" destId="{E97708A5-8B6F-4057-B6D9-E40BF56785D1}" srcOrd="2" destOrd="0" presId="urn:microsoft.com/office/officeart/2005/8/layout/cycle7"/>
    <dgm:cxn modelId="{59C94BF8-29CF-4A93-BC34-7623D180612B}" type="presParOf" srcId="{169D2837-C1FB-4E0C-BCF3-54039E19EA58}" destId="{20B3B280-393D-4679-AB55-585EA9A84767}" srcOrd="3" destOrd="0" presId="urn:microsoft.com/office/officeart/2005/8/layout/cycle7"/>
    <dgm:cxn modelId="{A59B9710-BF6F-40B4-877B-49796921C149}" type="presParOf" srcId="{20B3B280-393D-4679-AB55-585EA9A84767}" destId="{661A393B-51D3-476C-A0B0-19F29AA4DF41}" srcOrd="0" destOrd="0" presId="urn:microsoft.com/office/officeart/2005/8/layout/cycle7"/>
    <dgm:cxn modelId="{6B2980E9-660D-4585-8E18-79FD3265CBA2}" type="presParOf" srcId="{169D2837-C1FB-4E0C-BCF3-54039E19EA58}" destId="{F725B2AA-E4DD-47F0-9F8B-7CA2C48C7411}" srcOrd="4" destOrd="0" presId="urn:microsoft.com/office/officeart/2005/8/layout/cycle7"/>
    <dgm:cxn modelId="{8A756AB8-C1A3-4678-9B76-E0E6E13955FD}" type="presParOf" srcId="{169D2837-C1FB-4E0C-BCF3-54039E19EA58}" destId="{4B8321B3-3F66-4221-A07F-BE801946DBE7}" srcOrd="5" destOrd="0" presId="urn:microsoft.com/office/officeart/2005/8/layout/cycle7"/>
    <dgm:cxn modelId="{81199B8D-CD4D-4F4E-834E-A9C5A08C48B0}" type="presParOf" srcId="{4B8321B3-3F66-4221-A07F-BE801946DBE7}" destId="{0FABAF8D-F153-4164-9DE8-9F55C14D244F}" srcOrd="0" destOrd="0" presId="urn:microsoft.com/office/officeart/2005/8/layout/cycle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质押双方</a:t>
          </a:r>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26A79F26-A4BF-4F98-AA6F-74B4876F3E24}">
      <dgm:prSet phldrT="[文本]" custT="1"/>
      <dgm:spPr/>
      <dgm:t>
        <a:bodyPr/>
        <a:lstStyle/>
        <a:p>
          <a:r>
            <a:rPr lang="zh-CN" altLang="en-US" sz="2000" b="1" dirty="0">
              <a:latin typeface="楷体" pitchFamily="49" charset="-122"/>
              <a:ea typeface="楷体" pitchFamily="49" charset="-122"/>
            </a:rPr>
            <a:t>限售流通股</a:t>
          </a:r>
        </a:p>
      </dgm:t>
    </dgm:pt>
    <dgm:pt modelId="{81802193-F342-4BD3-B3F5-3C84EB600563}" type="parTrans" cxnId="{D95EC4D2-4A7F-4594-93F9-90296789E994}">
      <dgm:prSet/>
      <dgm:spPr/>
      <dgm:t>
        <a:bodyPr/>
        <a:lstStyle/>
        <a:p>
          <a:endParaRPr lang="zh-CN" altLang="en-US" sz="2000" b="1">
            <a:latin typeface="楷体" pitchFamily="49" charset="-122"/>
            <a:ea typeface="楷体" pitchFamily="49" charset="-122"/>
          </a:endParaRPr>
        </a:p>
      </dgm:t>
    </dgm:pt>
    <dgm:pt modelId="{384C4CDA-FE22-464F-A4C2-B346023ACC75}" type="sibTrans" cxnId="{D95EC4D2-4A7F-4594-93F9-90296789E994}">
      <dgm:prSet/>
      <dgm:spPr/>
      <dgm:t>
        <a:bodyPr/>
        <a:lstStyle/>
        <a:p>
          <a:endParaRPr lang="zh-CN" altLang="en-US" sz="2000" b="1">
            <a:latin typeface="楷体" pitchFamily="49" charset="-122"/>
            <a:ea typeface="楷体" pitchFamily="49" charset="-122"/>
          </a:endParaRPr>
        </a:p>
      </dgm:t>
    </dgm:pt>
    <dgm:pt modelId="{6CA36C31-3B8E-4B5E-9FA0-1A7877CF24AC}">
      <dgm:prSet phldrT="[文本]" custT="1"/>
      <dgm:spPr/>
      <dgm:t>
        <a:bodyPr/>
        <a:lstStyle/>
        <a:p>
          <a:r>
            <a:rPr lang="zh-CN" altLang="en-US" sz="2000" b="1" dirty="0">
              <a:latin typeface="楷体" pitchFamily="49" charset="-122"/>
              <a:ea typeface="楷体" pitchFamily="49" charset="-122"/>
            </a:rPr>
            <a:t>（含）无限售流通股</a:t>
          </a:r>
        </a:p>
      </dgm:t>
    </dgm:pt>
    <dgm:pt modelId="{D8A24BD4-650E-4B3C-8455-E83928195B74}" type="parTrans" cxnId="{209184E2-8B57-4D87-9110-CBF27C4BE58D}">
      <dgm:prSet/>
      <dgm:spPr/>
      <dgm:t>
        <a:bodyPr/>
        <a:lstStyle/>
        <a:p>
          <a:endParaRPr lang="zh-CN" altLang="en-US" sz="2000" b="1">
            <a:latin typeface="楷体" pitchFamily="49" charset="-122"/>
            <a:ea typeface="楷体" pitchFamily="49" charset="-122"/>
          </a:endParaRPr>
        </a:p>
      </dgm:t>
    </dgm:pt>
    <dgm:pt modelId="{1A84F9BD-920F-42DA-A203-E3FC9C6555AC}" type="sibTrans" cxnId="{209184E2-8B57-4D87-9110-CBF27C4BE58D}">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审核通过并缴纳费用</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chemeClr val="accent6">
            <a:lumMod val="60000"/>
            <a:lumOff val="40000"/>
          </a:schemeClr>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BB897B95-5B97-4C14-B92D-3EAE034E7585}">
      <dgm:prSet phldrT="[文本]" custT="1"/>
      <dgm:spPr/>
      <dgm:t>
        <a:bodyPr/>
        <a:lstStyle/>
        <a:p>
          <a:r>
            <a:rPr lang="zh-CN" altLang="en-US" sz="1800" b="1" dirty="0">
              <a:latin typeface="楷体" pitchFamily="49" charset="-122"/>
              <a:ea typeface="楷体" pitchFamily="49" charset="-122"/>
            </a:rPr>
            <a:t>审核通过日实时生效，可领取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证券质押登记证明</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A88D9195-F2FD-432F-8DB7-3E5914FB9120}" type="parTrans" cxnId="{0BBD3110-A4A0-416D-A168-C1208881554A}">
      <dgm:prSet/>
      <dgm:spPr/>
      <dgm:t>
        <a:bodyPr/>
        <a:lstStyle/>
        <a:p>
          <a:endParaRPr lang="zh-CN" altLang="en-US" sz="2000" b="1">
            <a:latin typeface="楷体" pitchFamily="49" charset="-122"/>
            <a:ea typeface="楷体" pitchFamily="49" charset="-122"/>
          </a:endParaRPr>
        </a:p>
      </dgm:t>
    </dgm:pt>
    <dgm:pt modelId="{16AED169-88C9-4936-A536-2085B9D8E72B}" type="sibTrans" cxnId="{0BBD3110-A4A0-416D-A168-C1208881554A}">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审核通过日下一交易日生效，领取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证券质押登记证明</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custLinFactNeighborY="9043"/>
      <dgm:spPr/>
      <dgm:t>
        <a:bodyPr/>
        <a:lstStyle/>
        <a:p>
          <a:endParaRPr lang="zh-CN" altLang="en-US"/>
        </a:p>
      </dgm:t>
    </dgm:pt>
    <dgm:pt modelId="{560F7543-06A6-4F6D-B99B-A444775877D7}" type="pres">
      <dgm:prSet presAssocID="{93019A5B-2D02-46B1-A37E-9B93B9C5BFD2}" presName="descendantBox" presStyleCnt="0"/>
      <dgm:spPr/>
    </dgm:pt>
    <dgm:pt modelId="{E2D08BE4-5C85-433E-A4E9-E556817F88C3}" type="pres">
      <dgm:prSet presAssocID="{BB897B95-5B97-4C14-B92D-3EAE034E7585}" presName="childTextBox" presStyleLbl="fgAccFollowNode1" presStyleIdx="0" presStyleCnt="4" custScaleY="148731" custLinFactNeighborY="26245">
        <dgm:presLayoutVars>
          <dgm:bulletEnabled val="1"/>
        </dgm:presLayoutVars>
      </dgm:prSet>
      <dgm:spPr/>
      <dgm:t>
        <a:bodyPr/>
        <a:lstStyle/>
        <a:p>
          <a:endParaRPr lang="zh-CN" altLang="en-US"/>
        </a:p>
      </dgm:t>
    </dgm:pt>
    <dgm:pt modelId="{73202E9D-6299-4C6A-9B62-130D8634B96E}" type="pres">
      <dgm:prSet presAssocID="{1B3B6BD3-9AF3-4473-862E-68DFC8E2EC4B}" presName="childTextBox" presStyleLbl="fgAccFollowNode1" presStyleIdx="1" presStyleCnt="4" custScaleY="148731"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1" presStyleCnt="3"/>
      <dgm:spPr/>
      <dgm:t>
        <a:bodyPr/>
        <a:lstStyle/>
        <a:p>
          <a:endParaRPr lang="zh-CN" altLang="en-US"/>
        </a:p>
      </dgm:t>
    </dgm:pt>
    <dgm:pt modelId="{01DB6CAD-3932-4B45-88A4-1025CF6C409B}" type="pres">
      <dgm:prSet presAssocID="{3CCF4AE1-A3F7-486A-8804-2610DE9D41B8}" presName="arrow" presStyleLbl="node1" presStyleIdx="2" presStyleCnt="3"/>
      <dgm:spPr/>
      <dgm:t>
        <a:bodyPr/>
        <a:lstStyle/>
        <a:p>
          <a:endParaRPr lang="zh-CN" altLang="en-US"/>
        </a:p>
      </dgm:t>
    </dgm:pt>
    <dgm:pt modelId="{24942310-691E-4A7C-BD05-8A5B2E18525A}" type="pres">
      <dgm:prSet presAssocID="{3CCF4AE1-A3F7-486A-8804-2610DE9D41B8}" presName="descendantArrow" presStyleCnt="0"/>
      <dgm:spPr/>
    </dgm:pt>
    <dgm:pt modelId="{D69466B5-ACD5-4ECB-B0B4-D08DC2CAB9A0}" type="pres">
      <dgm:prSet presAssocID="{26A79F26-A4BF-4F98-AA6F-74B4876F3E24}" presName="childTextArrow" presStyleLbl="fgAccFollowNode1" presStyleIdx="2" presStyleCnt="4">
        <dgm:presLayoutVars>
          <dgm:bulletEnabled val="1"/>
        </dgm:presLayoutVars>
      </dgm:prSet>
      <dgm:spPr/>
      <dgm:t>
        <a:bodyPr/>
        <a:lstStyle/>
        <a:p>
          <a:endParaRPr lang="zh-CN" altLang="en-US"/>
        </a:p>
      </dgm:t>
    </dgm:pt>
    <dgm:pt modelId="{B32CDBBC-C66E-43A7-B95A-A1BA8092241E}" type="pres">
      <dgm:prSet presAssocID="{6CA36C31-3B8E-4B5E-9FA0-1A7877CF24AC}" presName="childTextArrow" presStyleLbl="fgAccFollowNode1" presStyleIdx="3" presStyleCnt="4">
        <dgm:presLayoutVars>
          <dgm:bulletEnabled val="1"/>
        </dgm:presLayoutVars>
      </dgm:prSet>
      <dgm:spPr/>
      <dgm:t>
        <a:bodyPr/>
        <a:lstStyle/>
        <a:p>
          <a:endParaRPr lang="zh-CN" altLang="en-US"/>
        </a:p>
      </dgm:t>
    </dgm:pt>
  </dgm:ptLst>
  <dgm:cxnLst>
    <dgm:cxn modelId="{7E04D15A-57C6-4869-995D-B1416EFDE186}" type="presOf" srcId="{93019A5B-2D02-46B1-A37E-9B93B9C5BFD2}" destId="{031876D8-B54B-4BF5-A5D4-144714B9474C}" srcOrd="1" destOrd="0" presId="urn:microsoft.com/office/officeart/2005/8/layout/process4"/>
    <dgm:cxn modelId="{570EA572-F3C7-4C79-83CD-3A7489A212F8}" type="presOf" srcId="{1B3B6BD3-9AF3-4473-862E-68DFC8E2EC4B}" destId="{73202E9D-6299-4C6A-9B62-130D8634B96E}" srcOrd="0" destOrd="0" presId="urn:microsoft.com/office/officeart/2005/8/layout/process4"/>
    <dgm:cxn modelId="{62B58E21-96B1-410E-9325-38EAFF970778}" type="presOf" srcId="{93019A5B-2D02-46B1-A37E-9B93B9C5BFD2}" destId="{B04B59CF-D0DD-43D5-966E-6472474BE48E}" srcOrd="0" destOrd="0" presId="urn:microsoft.com/office/officeart/2005/8/layout/process4"/>
    <dgm:cxn modelId="{54E82782-9C28-4E18-9FC0-160D2BF31CE2}" type="presOf" srcId="{3CCF4AE1-A3F7-486A-8804-2610DE9D41B8}" destId="{01DB6CAD-3932-4B45-88A4-1025CF6C409B}" srcOrd="1"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8A388195-5514-462C-93CB-B4463A921205}" type="presOf" srcId="{BB897B95-5B97-4C14-B92D-3EAE034E7585}" destId="{E2D08BE4-5C85-433E-A4E9-E556817F88C3}" srcOrd="0" destOrd="0" presId="urn:microsoft.com/office/officeart/2005/8/layout/process4"/>
    <dgm:cxn modelId="{1ADEF010-0900-43C0-A511-4C2E3322D97B}" srcId="{7AC3AAE3-AAB6-47BB-85A7-592708F31FB5}" destId="{3CCF4AE1-A3F7-486A-8804-2610DE9D41B8}" srcOrd="0" destOrd="0" parTransId="{36A66C14-7C46-4F65-A49B-A1687F0DAA6F}" sibTransId="{28760691-1E07-4C0A-B8EC-37601E7CC99B}"/>
    <dgm:cxn modelId="{0BBD3110-A4A0-416D-A168-C1208881554A}" srcId="{93019A5B-2D02-46B1-A37E-9B93B9C5BFD2}" destId="{BB897B95-5B97-4C14-B92D-3EAE034E7585}" srcOrd="0" destOrd="0" parTransId="{A88D9195-F2FD-432F-8DB7-3E5914FB9120}" sibTransId="{16AED169-88C9-4936-A536-2085B9D8E72B}"/>
    <dgm:cxn modelId="{DB3E035A-0C57-4088-B181-11100C625E17}" type="presOf" srcId="{26A79F26-A4BF-4F98-AA6F-74B4876F3E24}" destId="{D69466B5-ACD5-4ECB-B0B4-D08DC2CAB9A0}" srcOrd="0" destOrd="0" presId="urn:microsoft.com/office/officeart/2005/8/layout/process4"/>
    <dgm:cxn modelId="{5141F30C-9A3E-4D25-AD97-6347FD44FF5E}" srcId="{93019A5B-2D02-46B1-A37E-9B93B9C5BFD2}" destId="{1B3B6BD3-9AF3-4473-862E-68DFC8E2EC4B}" srcOrd="1" destOrd="0" parTransId="{388ADA64-5F95-421B-BC2B-7B12350C5385}" sibTransId="{9E2D4490-20B5-418D-8032-5924BE849DB7}"/>
    <dgm:cxn modelId="{0538F727-3E65-41B5-B356-2402389A1C24}" srcId="{7AC3AAE3-AAB6-47BB-85A7-592708F31FB5}" destId="{4343A7EB-F696-4DE5-B6BA-F08C752FB9E9}" srcOrd="1" destOrd="0" parTransId="{E4C30F20-BD53-48C5-BC3C-4A393D27012B}" sibTransId="{78487AAF-6DAA-4AA2-A013-761BB44F346A}"/>
    <dgm:cxn modelId="{78A1DED2-3322-4F5E-B5DF-6E6488E8329B}" type="presOf" srcId="{4343A7EB-F696-4DE5-B6BA-F08C752FB9E9}" destId="{C5147725-0810-4A79-AA33-A3A736584700}" srcOrd="0" destOrd="0" presId="urn:microsoft.com/office/officeart/2005/8/layout/process4"/>
    <dgm:cxn modelId="{3C766A9A-8B84-4C82-94B5-0C9C25959472}" type="presOf" srcId="{3CCF4AE1-A3F7-486A-8804-2610DE9D41B8}" destId="{73B2235D-9B51-49ED-A236-CAFDEBB54D0A}" srcOrd="0" destOrd="0" presId="urn:microsoft.com/office/officeart/2005/8/layout/process4"/>
    <dgm:cxn modelId="{209184E2-8B57-4D87-9110-CBF27C4BE58D}" srcId="{3CCF4AE1-A3F7-486A-8804-2610DE9D41B8}" destId="{6CA36C31-3B8E-4B5E-9FA0-1A7877CF24AC}" srcOrd="1" destOrd="0" parTransId="{D8A24BD4-650E-4B3C-8455-E83928195B74}" sibTransId="{1A84F9BD-920F-42DA-A203-E3FC9C6555AC}"/>
    <dgm:cxn modelId="{D95EC4D2-4A7F-4594-93F9-90296789E994}" srcId="{3CCF4AE1-A3F7-486A-8804-2610DE9D41B8}" destId="{26A79F26-A4BF-4F98-AA6F-74B4876F3E24}" srcOrd="0" destOrd="0" parTransId="{81802193-F342-4BD3-B3F5-3C84EB600563}" sibTransId="{384C4CDA-FE22-464F-A4C2-B346023ACC75}"/>
    <dgm:cxn modelId="{79B6BADE-4160-404E-9575-8C9F14CFAE8F}" type="presOf" srcId="{6CA36C31-3B8E-4B5E-9FA0-1A7877CF24AC}" destId="{B32CDBBC-C66E-43A7-B95A-A1BA8092241E}" srcOrd="0" destOrd="0" presId="urn:microsoft.com/office/officeart/2005/8/layout/process4"/>
    <dgm:cxn modelId="{CD590D98-8A70-470C-9C41-957316338741}" type="presOf" srcId="{7AC3AAE3-AAB6-47BB-85A7-592708F31FB5}" destId="{3C5C6175-0FF3-41A2-BC51-2A259BAE8856}" srcOrd="0" destOrd="0" presId="urn:microsoft.com/office/officeart/2005/8/layout/process4"/>
    <dgm:cxn modelId="{F9458236-8AC8-44FF-B6DC-D2404CACDCB5}" type="presParOf" srcId="{3C5C6175-0FF3-41A2-BC51-2A259BAE8856}" destId="{163AB78A-3760-4F0F-8922-6AE33CEA67AF}" srcOrd="0" destOrd="0" presId="urn:microsoft.com/office/officeart/2005/8/layout/process4"/>
    <dgm:cxn modelId="{4E5057C5-BEA2-4BA0-BB20-07FC56689A16}" type="presParOf" srcId="{163AB78A-3760-4F0F-8922-6AE33CEA67AF}" destId="{B04B59CF-D0DD-43D5-966E-6472474BE48E}" srcOrd="0" destOrd="0" presId="urn:microsoft.com/office/officeart/2005/8/layout/process4"/>
    <dgm:cxn modelId="{D26590E4-320C-483D-96CE-BFD004CFD219}" type="presParOf" srcId="{163AB78A-3760-4F0F-8922-6AE33CEA67AF}" destId="{031876D8-B54B-4BF5-A5D4-144714B9474C}" srcOrd="1" destOrd="0" presId="urn:microsoft.com/office/officeart/2005/8/layout/process4"/>
    <dgm:cxn modelId="{B94ED720-41F7-4C0B-B8EF-85F97B09DA1B}" type="presParOf" srcId="{163AB78A-3760-4F0F-8922-6AE33CEA67AF}" destId="{560F7543-06A6-4F6D-B99B-A444775877D7}" srcOrd="2" destOrd="0" presId="urn:microsoft.com/office/officeart/2005/8/layout/process4"/>
    <dgm:cxn modelId="{38A2E570-E596-47D0-843A-BB0A59623CCA}" type="presParOf" srcId="{560F7543-06A6-4F6D-B99B-A444775877D7}" destId="{E2D08BE4-5C85-433E-A4E9-E556817F88C3}" srcOrd="0" destOrd="0" presId="urn:microsoft.com/office/officeart/2005/8/layout/process4"/>
    <dgm:cxn modelId="{327C9B50-1230-432A-8153-99DD90572CC5}" type="presParOf" srcId="{560F7543-06A6-4F6D-B99B-A444775877D7}" destId="{73202E9D-6299-4C6A-9B62-130D8634B96E}" srcOrd="1" destOrd="0" presId="urn:microsoft.com/office/officeart/2005/8/layout/process4"/>
    <dgm:cxn modelId="{45489737-9A4F-48EA-A2BF-52541C238FB3}" type="presParOf" srcId="{3C5C6175-0FF3-41A2-BC51-2A259BAE8856}" destId="{36D0B6BA-110A-4ED8-9781-D3221B52CBAB}" srcOrd="1" destOrd="0" presId="urn:microsoft.com/office/officeart/2005/8/layout/process4"/>
    <dgm:cxn modelId="{62A46918-E2F6-48E5-96D4-DB7561D9D7F5}" type="presParOf" srcId="{3C5C6175-0FF3-41A2-BC51-2A259BAE8856}" destId="{E902D822-E80C-4562-9467-A9E3C3AEDD8C}" srcOrd="2" destOrd="0" presId="urn:microsoft.com/office/officeart/2005/8/layout/process4"/>
    <dgm:cxn modelId="{7E8DB40A-DC64-4DE1-A8E3-9771F2C68C04}" type="presParOf" srcId="{E902D822-E80C-4562-9467-A9E3C3AEDD8C}" destId="{C5147725-0810-4A79-AA33-A3A736584700}" srcOrd="0" destOrd="0" presId="urn:microsoft.com/office/officeart/2005/8/layout/process4"/>
    <dgm:cxn modelId="{9D92F7E1-75E9-4D2B-8201-565360D947BB}" type="presParOf" srcId="{3C5C6175-0FF3-41A2-BC51-2A259BAE8856}" destId="{9762D1D8-339D-47DF-9BD2-20293EB6BCB6}" srcOrd="3" destOrd="0" presId="urn:microsoft.com/office/officeart/2005/8/layout/process4"/>
    <dgm:cxn modelId="{8B4BE164-EFE7-403B-9FB0-F67A5D923897}" type="presParOf" srcId="{3C5C6175-0FF3-41A2-BC51-2A259BAE8856}" destId="{79D51A65-E544-4005-94AD-AF70D568D860}" srcOrd="4" destOrd="0" presId="urn:microsoft.com/office/officeart/2005/8/layout/process4"/>
    <dgm:cxn modelId="{8290AA69-CAFF-4EF4-B656-ADE71E2A6B89}" type="presParOf" srcId="{79D51A65-E544-4005-94AD-AF70D568D860}" destId="{73B2235D-9B51-49ED-A236-CAFDEBB54D0A}" srcOrd="0" destOrd="0" presId="urn:microsoft.com/office/officeart/2005/8/layout/process4"/>
    <dgm:cxn modelId="{9212B5DC-11BF-409B-9B75-87BA21ABF1F0}" type="presParOf" srcId="{79D51A65-E544-4005-94AD-AF70D568D860}" destId="{01DB6CAD-3932-4B45-88A4-1025CF6C409B}" srcOrd="1" destOrd="0" presId="urn:microsoft.com/office/officeart/2005/8/layout/process4"/>
    <dgm:cxn modelId="{9D9F2BF9-1D8E-4106-AA84-784769498A37}" type="presParOf" srcId="{79D51A65-E544-4005-94AD-AF70D568D860}" destId="{24942310-691E-4A7C-BD05-8A5B2E18525A}" srcOrd="2" destOrd="0" presId="urn:microsoft.com/office/officeart/2005/8/layout/process4"/>
    <dgm:cxn modelId="{5B5888EE-0792-4D67-9D71-CDB8AF583B29}" type="presParOf" srcId="{24942310-691E-4A7C-BD05-8A5B2E18525A}" destId="{D69466B5-ACD5-4ECB-B0B4-D08DC2CAB9A0}" srcOrd="0" destOrd="0" presId="urn:microsoft.com/office/officeart/2005/8/layout/process4"/>
    <dgm:cxn modelId="{99FE8D45-84E9-46C2-9F1A-8BC22E9BAD49}" type="presParOf" srcId="{24942310-691E-4A7C-BD05-8A5B2E18525A}" destId="{B32CDBBC-C66E-43A7-B95A-A1BA8092241E}" srcOrd="1"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chemeClr val="accent6">
            <a:lumMod val="60000"/>
            <a:lumOff val="40000"/>
          </a:schemeClr>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审核通过日实时生效，可领取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解除证券质押登记通知</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26245">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A9794876-F44A-4E18-83AA-AABABD2DBACC}" srcId="{7AC3AAE3-AAB6-47BB-85A7-592708F31FB5}" destId="{93019A5B-2D02-46B1-A37E-9B93B9C5BFD2}" srcOrd="2" destOrd="0" parTransId="{4EC850F9-20BF-4484-B29F-BBC1758B3245}" sibTransId="{05C00C12-A82C-4CA1-AA52-FED8E419C5FF}"/>
    <dgm:cxn modelId="{1ADEF010-0900-43C0-A511-4C2E3322D97B}" srcId="{7AC3AAE3-AAB6-47BB-85A7-592708F31FB5}" destId="{3CCF4AE1-A3F7-486A-8804-2610DE9D41B8}" srcOrd="0" destOrd="0" parTransId="{36A66C14-7C46-4F65-A49B-A1687F0DAA6F}" sibTransId="{28760691-1E07-4C0A-B8EC-37601E7CC99B}"/>
    <dgm:cxn modelId="{FC3FE814-EE29-4798-830B-C68ED0E74C0A}" type="presOf" srcId="{7AC3AAE3-AAB6-47BB-85A7-592708F31FB5}" destId="{3C5C6175-0FF3-41A2-BC51-2A259BAE8856}" srcOrd="0"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346A07A8-6247-476F-B786-C8CAC30A7DE1}" type="presOf" srcId="{93019A5B-2D02-46B1-A37E-9B93B9C5BFD2}" destId="{B04B59CF-D0DD-43D5-966E-6472474BE48E}" srcOrd="0" destOrd="0" presId="urn:microsoft.com/office/officeart/2005/8/layout/process4"/>
    <dgm:cxn modelId="{5141F30C-9A3E-4D25-AD97-6347FD44FF5E}" srcId="{93019A5B-2D02-46B1-A37E-9B93B9C5BFD2}" destId="{1B3B6BD3-9AF3-4473-862E-68DFC8E2EC4B}" srcOrd="0" destOrd="0" parTransId="{388ADA64-5F95-421B-BC2B-7B12350C5385}" sibTransId="{9E2D4490-20B5-418D-8032-5924BE849DB7}"/>
    <dgm:cxn modelId="{D9757334-8DE1-4944-B86C-05F79A23E81A}" type="presOf" srcId="{3CCF4AE1-A3F7-486A-8804-2610DE9D41B8}" destId="{73B2235D-9B51-49ED-A236-CAFDEBB54D0A}" srcOrd="0" destOrd="0" presId="urn:microsoft.com/office/officeart/2005/8/layout/process4"/>
    <dgm:cxn modelId="{D3468E04-CEAC-449F-A7E3-0F85BB9E6E84}" type="presOf" srcId="{1B3B6BD3-9AF3-4473-862E-68DFC8E2EC4B}" destId="{73202E9D-6299-4C6A-9B62-130D8634B96E}" srcOrd="0" destOrd="0" presId="urn:microsoft.com/office/officeart/2005/8/layout/process4"/>
    <dgm:cxn modelId="{E104DCAC-43F8-42EA-B062-DBFD377ADD44}" type="presOf" srcId="{93019A5B-2D02-46B1-A37E-9B93B9C5BFD2}" destId="{031876D8-B54B-4BF5-A5D4-144714B9474C}" srcOrd="1" destOrd="0" presId="urn:microsoft.com/office/officeart/2005/8/layout/process4"/>
    <dgm:cxn modelId="{AB6FF2BC-8B12-4E9C-A455-4964A0ECB412}" type="presOf" srcId="{4343A7EB-F696-4DE5-B6BA-F08C752FB9E9}" destId="{C5147725-0810-4A79-AA33-A3A736584700}" srcOrd="0" destOrd="0" presId="urn:microsoft.com/office/officeart/2005/8/layout/process4"/>
    <dgm:cxn modelId="{6C3F443C-EEFD-4694-B280-BD23D976F9A8}" type="presParOf" srcId="{3C5C6175-0FF3-41A2-BC51-2A259BAE8856}" destId="{163AB78A-3760-4F0F-8922-6AE33CEA67AF}" srcOrd="0" destOrd="0" presId="urn:microsoft.com/office/officeart/2005/8/layout/process4"/>
    <dgm:cxn modelId="{257AFB70-1D0B-470D-9559-AC9E80C4EBF1}" type="presParOf" srcId="{163AB78A-3760-4F0F-8922-6AE33CEA67AF}" destId="{B04B59CF-D0DD-43D5-966E-6472474BE48E}" srcOrd="0" destOrd="0" presId="urn:microsoft.com/office/officeart/2005/8/layout/process4"/>
    <dgm:cxn modelId="{929BDBE8-B315-45E3-8676-B3878C1F2F42}" type="presParOf" srcId="{163AB78A-3760-4F0F-8922-6AE33CEA67AF}" destId="{031876D8-B54B-4BF5-A5D4-144714B9474C}" srcOrd="1" destOrd="0" presId="urn:microsoft.com/office/officeart/2005/8/layout/process4"/>
    <dgm:cxn modelId="{BF2F029F-4D29-401D-B220-BD9C9B08A076}" type="presParOf" srcId="{163AB78A-3760-4F0F-8922-6AE33CEA67AF}" destId="{560F7543-06A6-4F6D-B99B-A444775877D7}" srcOrd="2" destOrd="0" presId="urn:microsoft.com/office/officeart/2005/8/layout/process4"/>
    <dgm:cxn modelId="{6F5CFC8E-5B29-4922-B9EC-CF9A635BBAEF}" type="presParOf" srcId="{560F7543-06A6-4F6D-B99B-A444775877D7}" destId="{73202E9D-6299-4C6A-9B62-130D8634B96E}" srcOrd="0" destOrd="0" presId="urn:microsoft.com/office/officeart/2005/8/layout/process4"/>
    <dgm:cxn modelId="{45748BF0-8E9D-47B8-8C25-90BDCD677C5F}" type="presParOf" srcId="{3C5C6175-0FF3-41A2-BC51-2A259BAE8856}" destId="{36D0B6BA-110A-4ED8-9781-D3221B52CBAB}" srcOrd="1" destOrd="0" presId="urn:microsoft.com/office/officeart/2005/8/layout/process4"/>
    <dgm:cxn modelId="{223F8532-135C-42E8-B4E6-E0628CEDA823}" type="presParOf" srcId="{3C5C6175-0FF3-41A2-BC51-2A259BAE8856}" destId="{E902D822-E80C-4562-9467-A9E3C3AEDD8C}" srcOrd="2" destOrd="0" presId="urn:microsoft.com/office/officeart/2005/8/layout/process4"/>
    <dgm:cxn modelId="{453CE65E-5359-4592-AF01-0D30E00EEFFE}" type="presParOf" srcId="{E902D822-E80C-4562-9467-A9E3C3AEDD8C}" destId="{C5147725-0810-4A79-AA33-A3A736584700}" srcOrd="0" destOrd="0" presId="urn:microsoft.com/office/officeart/2005/8/layout/process4"/>
    <dgm:cxn modelId="{6F3F6ED3-E4EC-4A98-BC39-3E44019A603D}" type="presParOf" srcId="{3C5C6175-0FF3-41A2-BC51-2A259BAE8856}" destId="{9762D1D8-339D-47DF-9BD2-20293EB6BCB6}" srcOrd="3" destOrd="0" presId="urn:microsoft.com/office/officeart/2005/8/layout/process4"/>
    <dgm:cxn modelId="{7F8759BF-462A-4E82-8FFB-F25B867BA8A9}" type="presParOf" srcId="{3C5C6175-0FF3-41A2-BC51-2A259BAE8856}" destId="{79D51A65-E544-4005-94AD-AF70D568D860}" srcOrd="4" destOrd="0" presId="urn:microsoft.com/office/officeart/2005/8/layout/process4"/>
    <dgm:cxn modelId="{8FE1B926-4867-49FF-AFB9-B2ACE717F7C7}" type="presParOf" srcId="{79D51A65-E544-4005-94AD-AF70D568D860}" destId="{73B2235D-9B51-49ED-A236-CAFDEBB54D0A}"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94FC94-5EA3-42A3-8BDE-D207E7AD91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00CA6BB-5359-4F11-A887-3CA8DB502836}">
      <dgm:prSet phldrT="[文本]" custT="1"/>
      <dgm:spPr>
        <a:solidFill>
          <a:schemeClr val="bg2">
            <a:lumMod val="40000"/>
            <a:lumOff val="60000"/>
          </a:schemeClr>
        </a:solidFill>
        <a:ln>
          <a:solidFill>
            <a:schemeClr val="bg1"/>
          </a:solidFill>
        </a:ln>
      </dgm:spPr>
      <dgm:t>
        <a:bodyPr/>
        <a:lstStyle/>
        <a:p>
          <a:r>
            <a:rPr lang="zh-CN" altLang="en-US" sz="2000" b="1" dirty="0">
              <a:solidFill>
                <a:schemeClr val="tx1"/>
              </a:solidFill>
              <a:effectLst/>
              <a:latin typeface="楷体" pitchFamily="49" charset="-122"/>
              <a:ea typeface="楷体" pitchFamily="49" charset="-122"/>
            </a:rPr>
            <a:t>继承所涉证券过户</a:t>
          </a:r>
        </a:p>
      </dgm:t>
    </dgm:pt>
    <dgm:pt modelId="{804E46E5-4B40-43DC-A377-80BF96E91BC5}" type="par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0034FC8B-770F-456D-A8B3-5DBF6467869C}" type="sibTrans" cxnId="{A485B82E-D6DF-416F-8591-B67DD9263A3C}">
      <dgm:prSet/>
      <dgm:spPr/>
      <dgm:t>
        <a:bodyPr/>
        <a:lstStyle/>
        <a:p>
          <a:endParaRPr lang="zh-CN" altLang="en-US" sz="2000" b="0">
            <a:solidFill>
              <a:schemeClr val="tx1"/>
            </a:solidFill>
            <a:effectLst/>
            <a:latin typeface="楷体" pitchFamily="49" charset="-122"/>
            <a:ea typeface="楷体" pitchFamily="49" charset="-122"/>
          </a:endParaRPr>
        </a:p>
      </dgm:t>
    </dgm:pt>
    <dgm:pt modelId="{E141C176-B64A-4F2A-8C7C-E5CC282351CC}">
      <dgm:prSet phldrT="[文本]" custT="1"/>
      <dgm:spPr>
        <a:solidFill>
          <a:schemeClr val="bg2">
            <a:lumMod val="40000"/>
            <a:lumOff val="60000"/>
          </a:schemeClr>
        </a:solidFill>
      </dgm:spPr>
      <dgm:t>
        <a:bodyPr/>
        <a:lstStyle/>
        <a:p>
          <a:r>
            <a:rPr lang="zh-CN" altLang="en-US" sz="2000" b="1" dirty="0">
              <a:solidFill>
                <a:schemeClr val="tx1"/>
              </a:solidFill>
              <a:effectLst/>
              <a:latin typeface="楷体" pitchFamily="49" charset="-122"/>
              <a:ea typeface="楷体" pitchFamily="49" charset="-122"/>
            </a:rPr>
            <a:t>离婚财产分割所涉证券过户</a:t>
          </a:r>
        </a:p>
      </dgm:t>
    </dgm:pt>
    <dgm:pt modelId="{7F7DC11B-0456-4651-AB7E-60FB075A1584}" type="par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43C74CE4-DF2F-4173-8092-FBC16CC7D54F}" type="sibTrans" cxnId="{DCF5B4C3-5354-466A-9054-33759DD1D539}">
      <dgm:prSet/>
      <dgm:spPr/>
      <dgm:t>
        <a:bodyPr/>
        <a:lstStyle/>
        <a:p>
          <a:endParaRPr lang="zh-CN" altLang="en-US" sz="2000" b="0">
            <a:solidFill>
              <a:schemeClr val="tx1"/>
            </a:solidFill>
            <a:effectLst/>
            <a:latin typeface="楷体" pitchFamily="49" charset="-122"/>
            <a:ea typeface="楷体" pitchFamily="49" charset="-122"/>
          </a:endParaRPr>
        </a:p>
      </dgm:t>
    </dgm:pt>
    <dgm:pt modelId="{D2F94B33-2B8A-4362-9B44-6117F016B097}">
      <dgm:prSet phldrT="[文本]"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法人资格丧失所涉证券过户</a:t>
          </a:r>
        </a:p>
      </dgm:t>
    </dgm:pt>
    <dgm:pt modelId="{E8F48F82-25DA-43C3-9876-58D387C0BEB2}" type="par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2073B1D3-D59A-4B0A-9788-5D4D6B3D1E7A}" type="sibTrans" cxnId="{A4C014F9-7FAB-4BAF-A71A-7007C41AF4A9}">
      <dgm:prSet/>
      <dgm:spPr/>
      <dgm:t>
        <a:bodyPr/>
        <a:lstStyle/>
        <a:p>
          <a:endParaRPr lang="zh-CN" altLang="en-US" sz="2000" b="0">
            <a:solidFill>
              <a:schemeClr val="tx1"/>
            </a:solidFill>
            <a:effectLst/>
            <a:latin typeface="楷体" pitchFamily="49" charset="-122"/>
            <a:ea typeface="楷体" pitchFamily="49" charset="-122"/>
          </a:endParaRPr>
        </a:p>
      </dgm:t>
    </dgm:pt>
    <dgm:pt modelId="{C05E2427-4B35-4ED7-9761-0515182EE116}">
      <dgm:prSet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向基金会捐赠证券的过户</a:t>
          </a:r>
          <a:endParaRPr lang="en-US" altLang="zh-CN" sz="2000" b="0" dirty="0">
            <a:solidFill>
              <a:schemeClr val="tx1"/>
            </a:solidFill>
            <a:effectLst/>
            <a:latin typeface="楷体" pitchFamily="49" charset="-122"/>
            <a:ea typeface="楷体" pitchFamily="49" charset="-122"/>
          </a:endParaRPr>
        </a:p>
      </dgm:t>
    </dgm:pt>
    <dgm:pt modelId="{1064A3E1-761B-4E96-879C-F67D5A9658B4}" type="par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5E090393-89C6-4359-8848-8818601D1B8E}" type="sibTrans" cxnId="{CACFB3E9-269A-4190-94B4-00CEF3957346}">
      <dgm:prSet/>
      <dgm:spPr/>
      <dgm:t>
        <a:bodyPr/>
        <a:lstStyle/>
        <a:p>
          <a:endParaRPr lang="zh-CN" altLang="en-US" sz="2000" b="0">
            <a:solidFill>
              <a:schemeClr val="tx1"/>
            </a:solidFill>
            <a:effectLst/>
            <a:latin typeface="楷体" pitchFamily="49" charset="-122"/>
            <a:ea typeface="楷体" pitchFamily="49" charset="-122"/>
          </a:endParaRPr>
        </a:p>
      </dgm:t>
    </dgm:pt>
    <dgm:pt modelId="{BD25D180-FD97-41A0-8ACC-AB938089D5BF}">
      <dgm:prSet custT="1"/>
      <dgm:spPr>
        <a:solidFill>
          <a:schemeClr val="bg2">
            <a:lumMod val="40000"/>
            <a:lumOff val="60000"/>
          </a:schemeClr>
        </a:solidFill>
      </dgm:spPr>
      <dgm:t>
        <a:bodyPr/>
        <a:lstStyle/>
        <a:p>
          <a:r>
            <a:rPr lang="zh-CN" altLang="en-US" sz="2000" b="0" dirty="0">
              <a:solidFill>
                <a:schemeClr val="tx1"/>
              </a:solidFill>
              <a:effectLst/>
              <a:latin typeface="楷体" pitchFamily="49" charset="-122"/>
              <a:ea typeface="楷体" pitchFamily="49" charset="-122"/>
            </a:rPr>
            <a:t>证券协议转让过户（含行政划拨）</a:t>
          </a:r>
        </a:p>
      </dgm:t>
    </dgm:pt>
    <dgm:pt modelId="{3D9B2CB3-30F7-4A70-873A-5878774D3426}" type="par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264F496A-B6ED-4AD5-9ED1-D50DCB86DA18}" type="sibTrans" cxnId="{0EEB1E4B-953C-41AD-B0F2-263806956F35}">
      <dgm:prSet/>
      <dgm:spPr/>
      <dgm:t>
        <a:bodyPr/>
        <a:lstStyle/>
        <a:p>
          <a:endParaRPr lang="zh-CN" altLang="en-US" sz="2000" b="0">
            <a:solidFill>
              <a:schemeClr val="tx1"/>
            </a:solidFill>
            <a:effectLst/>
            <a:latin typeface="楷体" pitchFamily="49" charset="-122"/>
            <a:ea typeface="楷体" pitchFamily="49" charset="-122"/>
          </a:endParaRPr>
        </a:p>
      </dgm:t>
    </dgm:pt>
    <dgm:pt modelId="{EB5FE6FB-2097-4D54-B4F5-9E0C3A11211C}" type="pres">
      <dgm:prSet presAssocID="{DF94FC94-5EA3-42A3-8BDE-D207E7AD91EA}" presName="linear" presStyleCnt="0">
        <dgm:presLayoutVars>
          <dgm:dir/>
          <dgm:animLvl val="lvl"/>
          <dgm:resizeHandles val="exact"/>
        </dgm:presLayoutVars>
      </dgm:prSet>
      <dgm:spPr/>
      <dgm:t>
        <a:bodyPr/>
        <a:lstStyle/>
        <a:p>
          <a:endParaRPr lang="zh-CN" altLang="en-US"/>
        </a:p>
      </dgm:t>
    </dgm:pt>
    <dgm:pt modelId="{4B5D1AC2-2328-463B-9284-5A7B8ACD361C}" type="pres">
      <dgm:prSet presAssocID="{A00CA6BB-5359-4F11-A887-3CA8DB502836}" presName="parentLin" presStyleCnt="0"/>
      <dgm:spPr/>
    </dgm:pt>
    <dgm:pt modelId="{57C16D35-B0B2-4667-9CFA-D1942011230C}" type="pres">
      <dgm:prSet presAssocID="{A00CA6BB-5359-4F11-A887-3CA8DB502836}" presName="parentLeftMargin" presStyleLbl="node1" presStyleIdx="0" presStyleCnt="5"/>
      <dgm:spPr/>
      <dgm:t>
        <a:bodyPr/>
        <a:lstStyle/>
        <a:p>
          <a:endParaRPr lang="zh-CN" altLang="en-US"/>
        </a:p>
      </dgm:t>
    </dgm:pt>
    <dgm:pt modelId="{7374E17F-CB00-4BB1-86BC-82EC75339049}" type="pres">
      <dgm:prSet presAssocID="{A00CA6BB-5359-4F11-A887-3CA8DB502836}" presName="parentText" presStyleLbl="node1" presStyleIdx="0" presStyleCnt="5">
        <dgm:presLayoutVars>
          <dgm:chMax val="0"/>
          <dgm:bulletEnabled val="1"/>
        </dgm:presLayoutVars>
      </dgm:prSet>
      <dgm:spPr/>
      <dgm:t>
        <a:bodyPr/>
        <a:lstStyle/>
        <a:p>
          <a:endParaRPr lang="zh-CN" altLang="en-US"/>
        </a:p>
      </dgm:t>
    </dgm:pt>
    <dgm:pt modelId="{4B8E4B68-D3FA-488B-A18E-CB3206455690}" type="pres">
      <dgm:prSet presAssocID="{A00CA6BB-5359-4F11-A887-3CA8DB502836}" presName="negativeSpace" presStyleCnt="0"/>
      <dgm:spPr/>
    </dgm:pt>
    <dgm:pt modelId="{9687049F-2789-413D-8658-CC8033CD5233}" type="pres">
      <dgm:prSet presAssocID="{A00CA6BB-5359-4F11-A887-3CA8DB502836}" presName="childText" presStyleLbl="conFgAcc1" presStyleIdx="0" presStyleCnt="5">
        <dgm:presLayoutVars>
          <dgm:bulletEnabled val="1"/>
        </dgm:presLayoutVars>
      </dgm:prSet>
      <dgm:spPr/>
    </dgm:pt>
    <dgm:pt modelId="{AA164B9F-9355-4CDB-B890-4DA49AF7A6D5}" type="pres">
      <dgm:prSet presAssocID="{0034FC8B-770F-456D-A8B3-5DBF6467869C}" presName="spaceBetweenRectangles" presStyleCnt="0"/>
      <dgm:spPr/>
    </dgm:pt>
    <dgm:pt modelId="{54517A99-31C4-4E1F-96B6-B0E0DFE35F7A}" type="pres">
      <dgm:prSet presAssocID="{E141C176-B64A-4F2A-8C7C-E5CC282351CC}" presName="parentLin" presStyleCnt="0"/>
      <dgm:spPr/>
    </dgm:pt>
    <dgm:pt modelId="{A14E7C35-6005-4B74-9894-06DC1D60633D}" type="pres">
      <dgm:prSet presAssocID="{E141C176-B64A-4F2A-8C7C-E5CC282351CC}" presName="parentLeftMargin" presStyleLbl="node1" presStyleIdx="0" presStyleCnt="5"/>
      <dgm:spPr/>
      <dgm:t>
        <a:bodyPr/>
        <a:lstStyle/>
        <a:p>
          <a:endParaRPr lang="zh-CN" altLang="en-US"/>
        </a:p>
      </dgm:t>
    </dgm:pt>
    <dgm:pt modelId="{31D4D205-753E-4868-BAA5-19AC7D2B21FD}" type="pres">
      <dgm:prSet presAssocID="{E141C176-B64A-4F2A-8C7C-E5CC282351CC}" presName="parentText" presStyleLbl="node1" presStyleIdx="1" presStyleCnt="5">
        <dgm:presLayoutVars>
          <dgm:chMax val="0"/>
          <dgm:bulletEnabled val="1"/>
        </dgm:presLayoutVars>
      </dgm:prSet>
      <dgm:spPr/>
      <dgm:t>
        <a:bodyPr/>
        <a:lstStyle/>
        <a:p>
          <a:endParaRPr lang="zh-CN" altLang="en-US"/>
        </a:p>
      </dgm:t>
    </dgm:pt>
    <dgm:pt modelId="{E0AC60AF-4D9E-4E3F-9684-129A1E4BE42B}" type="pres">
      <dgm:prSet presAssocID="{E141C176-B64A-4F2A-8C7C-E5CC282351CC}" presName="negativeSpace" presStyleCnt="0"/>
      <dgm:spPr/>
    </dgm:pt>
    <dgm:pt modelId="{B3AAB32D-7E06-45BF-B80E-946F464B57D7}" type="pres">
      <dgm:prSet presAssocID="{E141C176-B64A-4F2A-8C7C-E5CC282351CC}" presName="childText" presStyleLbl="conFgAcc1" presStyleIdx="1" presStyleCnt="5">
        <dgm:presLayoutVars>
          <dgm:bulletEnabled val="1"/>
        </dgm:presLayoutVars>
      </dgm:prSet>
      <dgm:spPr/>
    </dgm:pt>
    <dgm:pt modelId="{7D6EB27F-2BB4-419D-8381-A33CEF8F2471}" type="pres">
      <dgm:prSet presAssocID="{43C74CE4-DF2F-4173-8092-FBC16CC7D54F}" presName="spaceBetweenRectangles" presStyleCnt="0"/>
      <dgm:spPr/>
    </dgm:pt>
    <dgm:pt modelId="{DE9384B7-0CF8-4865-9355-0876BC97E97F}" type="pres">
      <dgm:prSet presAssocID="{D2F94B33-2B8A-4362-9B44-6117F016B097}" presName="parentLin" presStyleCnt="0"/>
      <dgm:spPr/>
    </dgm:pt>
    <dgm:pt modelId="{FE352684-AB98-45A1-80B9-90A0E245451D}" type="pres">
      <dgm:prSet presAssocID="{D2F94B33-2B8A-4362-9B44-6117F016B097}" presName="parentLeftMargin" presStyleLbl="node1" presStyleIdx="1" presStyleCnt="5"/>
      <dgm:spPr/>
      <dgm:t>
        <a:bodyPr/>
        <a:lstStyle/>
        <a:p>
          <a:endParaRPr lang="zh-CN" altLang="en-US"/>
        </a:p>
      </dgm:t>
    </dgm:pt>
    <dgm:pt modelId="{86B7AF95-B391-43D8-A169-07B329A93EA2}" type="pres">
      <dgm:prSet presAssocID="{D2F94B33-2B8A-4362-9B44-6117F016B097}" presName="parentText" presStyleLbl="node1" presStyleIdx="2" presStyleCnt="5">
        <dgm:presLayoutVars>
          <dgm:chMax val="0"/>
          <dgm:bulletEnabled val="1"/>
        </dgm:presLayoutVars>
      </dgm:prSet>
      <dgm:spPr/>
      <dgm:t>
        <a:bodyPr/>
        <a:lstStyle/>
        <a:p>
          <a:endParaRPr lang="zh-CN" altLang="en-US"/>
        </a:p>
      </dgm:t>
    </dgm:pt>
    <dgm:pt modelId="{C99B064B-25C4-43DF-969D-145C13583FC1}" type="pres">
      <dgm:prSet presAssocID="{D2F94B33-2B8A-4362-9B44-6117F016B097}" presName="negativeSpace" presStyleCnt="0"/>
      <dgm:spPr/>
    </dgm:pt>
    <dgm:pt modelId="{FB5D3DA6-89BB-4C81-A4F7-AC3BFCA727A0}" type="pres">
      <dgm:prSet presAssocID="{D2F94B33-2B8A-4362-9B44-6117F016B097}" presName="childText" presStyleLbl="conFgAcc1" presStyleIdx="2" presStyleCnt="5">
        <dgm:presLayoutVars>
          <dgm:bulletEnabled val="1"/>
        </dgm:presLayoutVars>
      </dgm:prSet>
      <dgm:spPr/>
    </dgm:pt>
    <dgm:pt modelId="{BF7D876F-DB46-4C70-AC70-3B73544025E0}" type="pres">
      <dgm:prSet presAssocID="{2073B1D3-D59A-4B0A-9788-5D4D6B3D1E7A}" presName="spaceBetweenRectangles" presStyleCnt="0"/>
      <dgm:spPr/>
    </dgm:pt>
    <dgm:pt modelId="{9198D424-1A5A-418C-A0A0-72B3490F006E}" type="pres">
      <dgm:prSet presAssocID="{C05E2427-4B35-4ED7-9761-0515182EE116}" presName="parentLin" presStyleCnt="0"/>
      <dgm:spPr/>
    </dgm:pt>
    <dgm:pt modelId="{8F54B0B3-1710-47CE-90E4-1296EB13B1EC}" type="pres">
      <dgm:prSet presAssocID="{C05E2427-4B35-4ED7-9761-0515182EE116}" presName="parentLeftMargin" presStyleLbl="node1" presStyleIdx="2" presStyleCnt="5"/>
      <dgm:spPr/>
      <dgm:t>
        <a:bodyPr/>
        <a:lstStyle/>
        <a:p>
          <a:endParaRPr lang="zh-CN" altLang="en-US"/>
        </a:p>
      </dgm:t>
    </dgm:pt>
    <dgm:pt modelId="{93DCE3BE-E5D1-456B-A13E-02B6DF4F479D}" type="pres">
      <dgm:prSet presAssocID="{C05E2427-4B35-4ED7-9761-0515182EE116}" presName="parentText" presStyleLbl="node1" presStyleIdx="3" presStyleCnt="5">
        <dgm:presLayoutVars>
          <dgm:chMax val="0"/>
          <dgm:bulletEnabled val="1"/>
        </dgm:presLayoutVars>
      </dgm:prSet>
      <dgm:spPr/>
      <dgm:t>
        <a:bodyPr/>
        <a:lstStyle/>
        <a:p>
          <a:endParaRPr lang="zh-CN" altLang="en-US"/>
        </a:p>
      </dgm:t>
    </dgm:pt>
    <dgm:pt modelId="{4411DBF9-6609-461F-B6F4-3F1AE5A5E505}" type="pres">
      <dgm:prSet presAssocID="{C05E2427-4B35-4ED7-9761-0515182EE116}" presName="negativeSpace" presStyleCnt="0"/>
      <dgm:spPr/>
    </dgm:pt>
    <dgm:pt modelId="{53CF6E76-AC6B-47FF-BDD5-F3A6503319B2}" type="pres">
      <dgm:prSet presAssocID="{C05E2427-4B35-4ED7-9761-0515182EE116}" presName="childText" presStyleLbl="conFgAcc1" presStyleIdx="3" presStyleCnt="5">
        <dgm:presLayoutVars>
          <dgm:bulletEnabled val="1"/>
        </dgm:presLayoutVars>
      </dgm:prSet>
      <dgm:spPr/>
    </dgm:pt>
    <dgm:pt modelId="{B3D6D0B8-1CFB-4853-98AC-D0BCD388EFF7}" type="pres">
      <dgm:prSet presAssocID="{5E090393-89C6-4359-8848-8818601D1B8E}" presName="spaceBetweenRectangles" presStyleCnt="0"/>
      <dgm:spPr/>
    </dgm:pt>
    <dgm:pt modelId="{6AB4FC29-C43A-4A73-AB07-3FA2F4A050A6}" type="pres">
      <dgm:prSet presAssocID="{BD25D180-FD97-41A0-8ACC-AB938089D5BF}" presName="parentLin" presStyleCnt="0"/>
      <dgm:spPr/>
    </dgm:pt>
    <dgm:pt modelId="{27F74D9F-9B50-412D-AFE9-17C7E6789CE9}" type="pres">
      <dgm:prSet presAssocID="{BD25D180-FD97-41A0-8ACC-AB938089D5BF}" presName="parentLeftMargin" presStyleLbl="node1" presStyleIdx="3" presStyleCnt="5"/>
      <dgm:spPr/>
      <dgm:t>
        <a:bodyPr/>
        <a:lstStyle/>
        <a:p>
          <a:endParaRPr lang="zh-CN" altLang="en-US"/>
        </a:p>
      </dgm:t>
    </dgm:pt>
    <dgm:pt modelId="{6E14A51C-C221-4FB3-8AA1-0CD5959F5F0A}" type="pres">
      <dgm:prSet presAssocID="{BD25D180-FD97-41A0-8ACC-AB938089D5BF}" presName="parentText" presStyleLbl="node1" presStyleIdx="4" presStyleCnt="5">
        <dgm:presLayoutVars>
          <dgm:chMax val="0"/>
          <dgm:bulletEnabled val="1"/>
        </dgm:presLayoutVars>
      </dgm:prSet>
      <dgm:spPr/>
      <dgm:t>
        <a:bodyPr/>
        <a:lstStyle/>
        <a:p>
          <a:endParaRPr lang="zh-CN" altLang="en-US"/>
        </a:p>
      </dgm:t>
    </dgm:pt>
    <dgm:pt modelId="{8E6C9ECE-638D-4313-9634-F52213897CFA}" type="pres">
      <dgm:prSet presAssocID="{BD25D180-FD97-41A0-8ACC-AB938089D5BF}" presName="negativeSpace" presStyleCnt="0"/>
      <dgm:spPr/>
    </dgm:pt>
    <dgm:pt modelId="{FFF9BE9A-EC22-409C-8609-5DED297FDD57}" type="pres">
      <dgm:prSet presAssocID="{BD25D180-FD97-41A0-8ACC-AB938089D5BF}" presName="childText" presStyleLbl="conFgAcc1" presStyleIdx="4" presStyleCnt="5">
        <dgm:presLayoutVars>
          <dgm:bulletEnabled val="1"/>
        </dgm:presLayoutVars>
      </dgm:prSet>
      <dgm:spPr/>
    </dgm:pt>
  </dgm:ptLst>
  <dgm:cxnLst>
    <dgm:cxn modelId="{E7C04998-B5AB-4A50-99D7-D9A68DFE0D95}" type="presOf" srcId="{DF94FC94-5EA3-42A3-8BDE-D207E7AD91EA}" destId="{EB5FE6FB-2097-4D54-B4F5-9E0C3A11211C}" srcOrd="0" destOrd="0" presId="urn:microsoft.com/office/officeart/2005/8/layout/list1"/>
    <dgm:cxn modelId="{A485B82E-D6DF-416F-8591-B67DD9263A3C}" srcId="{DF94FC94-5EA3-42A3-8BDE-D207E7AD91EA}" destId="{A00CA6BB-5359-4F11-A887-3CA8DB502836}" srcOrd="0" destOrd="0" parTransId="{804E46E5-4B40-43DC-A377-80BF96E91BC5}" sibTransId="{0034FC8B-770F-456D-A8B3-5DBF6467869C}"/>
    <dgm:cxn modelId="{5F4612BB-1760-4361-BE99-BA6B5C2C6A17}" type="presOf" srcId="{E141C176-B64A-4F2A-8C7C-E5CC282351CC}" destId="{A14E7C35-6005-4B74-9894-06DC1D60633D}" srcOrd="0" destOrd="0" presId="urn:microsoft.com/office/officeart/2005/8/layout/list1"/>
    <dgm:cxn modelId="{1CA68F6C-3FB0-4C25-870F-BD8894FDF410}" type="presOf" srcId="{A00CA6BB-5359-4F11-A887-3CA8DB502836}" destId="{57C16D35-B0B2-4667-9CFA-D1942011230C}" srcOrd="0" destOrd="0" presId="urn:microsoft.com/office/officeart/2005/8/layout/list1"/>
    <dgm:cxn modelId="{2D857E87-39CE-4737-82EC-D688BA0DC299}" type="presOf" srcId="{BD25D180-FD97-41A0-8ACC-AB938089D5BF}" destId="{6E14A51C-C221-4FB3-8AA1-0CD5959F5F0A}" srcOrd="1" destOrd="0" presId="urn:microsoft.com/office/officeart/2005/8/layout/list1"/>
    <dgm:cxn modelId="{F7B673EE-0FF4-432D-86ED-2D42C66E6C1F}" type="presOf" srcId="{C05E2427-4B35-4ED7-9761-0515182EE116}" destId="{8F54B0B3-1710-47CE-90E4-1296EB13B1EC}" srcOrd="0" destOrd="0" presId="urn:microsoft.com/office/officeart/2005/8/layout/list1"/>
    <dgm:cxn modelId="{0391B075-10CE-439B-9785-784080A3CD21}" type="presOf" srcId="{E141C176-B64A-4F2A-8C7C-E5CC282351CC}" destId="{31D4D205-753E-4868-BAA5-19AC7D2B21FD}" srcOrd="1" destOrd="0" presId="urn:microsoft.com/office/officeart/2005/8/layout/list1"/>
    <dgm:cxn modelId="{8CB5627D-A035-47E3-B346-7096AD1B36D8}" type="presOf" srcId="{D2F94B33-2B8A-4362-9B44-6117F016B097}" destId="{FE352684-AB98-45A1-80B9-90A0E245451D}" srcOrd="0" destOrd="0" presId="urn:microsoft.com/office/officeart/2005/8/layout/list1"/>
    <dgm:cxn modelId="{B6D41F6C-DB31-4164-BBD7-9AEB2C9FC40B}" type="presOf" srcId="{C05E2427-4B35-4ED7-9761-0515182EE116}" destId="{93DCE3BE-E5D1-456B-A13E-02B6DF4F479D}" srcOrd="1" destOrd="0" presId="urn:microsoft.com/office/officeart/2005/8/layout/list1"/>
    <dgm:cxn modelId="{9C505E35-D4E0-411A-B5C0-CFEAC807EA30}" type="presOf" srcId="{BD25D180-FD97-41A0-8ACC-AB938089D5BF}" destId="{27F74D9F-9B50-412D-AFE9-17C7E6789CE9}" srcOrd="0" destOrd="0" presId="urn:microsoft.com/office/officeart/2005/8/layout/list1"/>
    <dgm:cxn modelId="{74557873-EF15-4CE8-86B9-3F6AE8F5BBDF}" type="presOf" srcId="{D2F94B33-2B8A-4362-9B44-6117F016B097}" destId="{86B7AF95-B391-43D8-A169-07B329A93EA2}" srcOrd="1" destOrd="0" presId="urn:microsoft.com/office/officeart/2005/8/layout/list1"/>
    <dgm:cxn modelId="{CACFB3E9-269A-4190-94B4-00CEF3957346}" srcId="{DF94FC94-5EA3-42A3-8BDE-D207E7AD91EA}" destId="{C05E2427-4B35-4ED7-9761-0515182EE116}" srcOrd="3" destOrd="0" parTransId="{1064A3E1-761B-4E96-879C-F67D5A9658B4}" sibTransId="{5E090393-89C6-4359-8848-8818601D1B8E}"/>
    <dgm:cxn modelId="{89FBF445-D0ED-42AB-B27A-9FE615115FE7}" type="presOf" srcId="{A00CA6BB-5359-4F11-A887-3CA8DB502836}" destId="{7374E17F-CB00-4BB1-86BC-82EC75339049}" srcOrd="1" destOrd="0" presId="urn:microsoft.com/office/officeart/2005/8/layout/list1"/>
    <dgm:cxn modelId="{DCF5B4C3-5354-466A-9054-33759DD1D539}" srcId="{DF94FC94-5EA3-42A3-8BDE-D207E7AD91EA}" destId="{E141C176-B64A-4F2A-8C7C-E5CC282351CC}" srcOrd="1" destOrd="0" parTransId="{7F7DC11B-0456-4651-AB7E-60FB075A1584}" sibTransId="{43C74CE4-DF2F-4173-8092-FBC16CC7D54F}"/>
    <dgm:cxn modelId="{0EEB1E4B-953C-41AD-B0F2-263806956F35}" srcId="{DF94FC94-5EA3-42A3-8BDE-D207E7AD91EA}" destId="{BD25D180-FD97-41A0-8ACC-AB938089D5BF}" srcOrd="4" destOrd="0" parTransId="{3D9B2CB3-30F7-4A70-873A-5878774D3426}" sibTransId="{264F496A-B6ED-4AD5-9ED1-D50DCB86DA18}"/>
    <dgm:cxn modelId="{A4C014F9-7FAB-4BAF-A71A-7007C41AF4A9}" srcId="{DF94FC94-5EA3-42A3-8BDE-D207E7AD91EA}" destId="{D2F94B33-2B8A-4362-9B44-6117F016B097}" srcOrd="2" destOrd="0" parTransId="{E8F48F82-25DA-43C3-9876-58D387C0BEB2}" sibTransId="{2073B1D3-D59A-4B0A-9788-5D4D6B3D1E7A}"/>
    <dgm:cxn modelId="{B0F5FA0F-587E-48BE-8ACB-297BBFF80099}" type="presParOf" srcId="{EB5FE6FB-2097-4D54-B4F5-9E0C3A11211C}" destId="{4B5D1AC2-2328-463B-9284-5A7B8ACD361C}" srcOrd="0" destOrd="0" presId="urn:microsoft.com/office/officeart/2005/8/layout/list1"/>
    <dgm:cxn modelId="{D4E620F2-D848-4DE7-996D-7935109078AA}" type="presParOf" srcId="{4B5D1AC2-2328-463B-9284-5A7B8ACD361C}" destId="{57C16D35-B0B2-4667-9CFA-D1942011230C}" srcOrd="0" destOrd="0" presId="urn:microsoft.com/office/officeart/2005/8/layout/list1"/>
    <dgm:cxn modelId="{85A4927C-AE87-42CA-B88E-AC95C67BF494}" type="presParOf" srcId="{4B5D1AC2-2328-463B-9284-5A7B8ACD361C}" destId="{7374E17F-CB00-4BB1-86BC-82EC75339049}" srcOrd="1" destOrd="0" presId="urn:microsoft.com/office/officeart/2005/8/layout/list1"/>
    <dgm:cxn modelId="{C5889925-D5C8-44B8-8723-D591CE674B66}" type="presParOf" srcId="{EB5FE6FB-2097-4D54-B4F5-9E0C3A11211C}" destId="{4B8E4B68-D3FA-488B-A18E-CB3206455690}" srcOrd="1" destOrd="0" presId="urn:microsoft.com/office/officeart/2005/8/layout/list1"/>
    <dgm:cxn modelId="{F5BC665D-4015-4F83-A246-E8EA4939E017}" type="presParOf" srcId="{EB5FE6FB-2097-4D54-B4F5-9E0C3A11211C}" destId="{9687049F-2789-413D-8658-CC8033CD5233}" srcOrd="2" destOrd="0" presId="urn:microsoft.com/office/officeart/2005/8/layout/list1"/>
    <dgm:cxn modelId="{646D7F0D-B64D-4FF2-8C85-6C8FF9534C94}" type="presParOf" srcId="{EB5FE6FB-2097-4D54-B4F5-9E0C3A11211C}" destId="{AA164B9F-9355-4CDB-B890-4DA49AF7A6D5}" srcOrd="3" destOrd="0" presId="urn:microsoft.com/office/officeart/2005/8/layout/list1"/>
    <dgm:cxn modelId="{19D4A52E-EE30-404B-93AF-187C748EF59E}" type="presParOf" srcId="{EB5FE6FB-2097-4D54-B4F5-9E0C3A11211C}" destId="{54517A99-31C4-4E1F-96B6-B0E0DFE35F7A}" srcOrd="4" destOrd="0" presId="urn:microsoft.com/office/officeart/2005/8/layout/list1"/>
    <dgm:cxn modelId="{E9DC708C-E244-4C93-BB5B-E7EBB0822D64}" type="presParOf" srcId="{54517A99-31C4-4E1F-96B6-B0E0DFE35F7A}" destId="{A14E7C35-6005-4B74-9894-06DC1D60633D}" srcOrd="0" destOrd="0" presId="urn:microsoft.com/office/officeart/2005/8/layout/list1"/>
    <dgm:cxn modelId="{05CCC966-CAD6-4405-9C6E-05B0D4B502FA}" type="presParOf" srcId="{54517A99-31C4-4E1F-96B6-B0E0DFE35F7A}" destId="{31D4D205-753E-4868-BAA5-19AC7D2B21FD}" srcOrd="1" destOrd="0" presId="urn:microsoft.com/office/officeart/2005/8/layout/list1"/>
    <dgm:cxn modelId="{2092F147-040C-4294-A09F-885952D898BB}" type="presParOf" srcId="{EB5FE6FB-2097-4D54-B4F5-9E0C3A11211C}" destId="{E0AC60AF-4D9E-4E3F-9684-129A1E4BE42B}" srcOrd="5" destOrd="0" presId="urn:microsoft.com/office/officeart/2005/8/layout/list1"/>
    <dgm:cxn modelId="{89DC8377-3E63-4719-B296-F2B6FF521A43}" type="presParOf" srcId="{EB5FE6FB-2097-4D54-B4F5-9E0C3A11211C}" destId="{B3AAB32D-7E06-45BF-B80E-946F464B57D7}" srcOrd="6" destOrd="0" presId="urn:microsoft.com/office/officeart/2005/8/layout/list1"/>
    <dgm:cxn modelId="{AB8AB6F4-B67D-4510-9052-CFFB221F7A66}" type="presParOf" srcId="{EB5FE6FB-2097-4D54-B4F5-9E0C3A11211C}" destId="{7D6EB27F-2BB4-419D-8381-A33CEF8F2471}" srcOrd="7" destOrd="0" presId="urn:microsoft.com/office/officeart/2005/8/layout/list1"/>
    <dgm:cxn modelId="{7883DFF6-1578-425C-8F15-7FC9F61668AE}" type="presParOf" srcId="{EB5FE6FB-2097-4D54-B4F5-9E0C3A11211C}" destId="{DE9384B7-0CF8-4865-9355-0876BC97E97F}" srcOrd="8" destOrd="0" presId="urn:microsoft.com/office/officeart/2005/8/layout/list1"/>
    <dgm:cxn modelId="{68274DB2-276A-4D97-95A9-7348655C0FE5}" type="presParOf" srcId="{DE9384B7-0CF8-4865-9355-0876BC97E97F}" destId="{FE352684-AB98-45A1-80B9-90A0E245451D}" srcOrd="0" destOrd="0" presId="urn:microsoft.com/office/officeart/2005/8/layout/list1"/>
    <dgm:cxn modelId="{AB9035B9-76DB-4188-8A94-2A5D30D1E2E4}" type="presParOf" srcId="{DE9384B7-0CF8-4865-9355-0876BC97E97F}" destId="{86B7AF95-B391-43D8-A169-07B329A93EA2}" srcOrd="1" destOrd="0" presId="urn:microsoft.com/office/officeart/2005/8/layout/list1"/>
    <dgm:cxn modelId="{F002BC65-C75C-428E-949B-F1E38BFA7251}" type="presParOf" srcId="{EB5FE6FB-2097-4D54-B4F5-9E0C3A11211C}" destId="{C99B064B-25C4-43DF-969D-145C13583FC1}" srcOrd="9" destOrd="0" presId="urn:microsoft.com/office/officeart/2005/8/layout/list1"/>
    <dgm:cxn modelId="{B089A4CD-8416-49A1-B800-ED6D8AEBCF50}" type="presParOf" srcId="{EB5FE6FB-2097-4D54-B4F5-9E0C3A11211C}" destId="{FB5D3DA6-89BB-4C81-A4F7-AC3BFCA727A0}" srcOrd="10" destOrd="0" presId="urn:microsoft.com/office/officeart/2005/8/layout/list1"/>
    <dgm:cxn modelId="{E080D909-C676-43A7-8485-A21042C87965}" type="presParOf" srcId="{EB5FE6FB-2097-4D54-B4F5-9E0C3A11211C}" destId="{BF7D876F-DB46-4C70-AC70-3B73544025E0}" srcOrd="11" destOrd="0" presId="urn:microsoft.com/office/officeart/2005/8/layout/list1"/>
    <dgm:cxn modelId="{2F491D3D-F139-4C46-8635-D989B67E9D1A}" type="presParOf" srcId="{EB5FE6FB-2097-4D54-B4F5-9E0C3A11211C}" destId="{9198D424-1A5A-418C-A0A0-72B3490F006E}" srcOrd="12" destOrd="0" presId="urn:microsoft.com/office/officeart/2005/8/layout/list1"/>
    <dgm:cxn modelId="{50FDBC3E-0D8E-49EE-AB18-0D25948F06A8}" type="presParOf" srcId="{9198D424-1A5A-418C-A0A0-72B3490F006E}" destId="{8F54B0B3-1710-47CE-90E4-1296EB13B1EC}" srcOrd="0" destOrd="0" presId="urn:microsoft.com/office/officeart/2005/8/layout/list1"/>
    <dgm:cxn modelId="{2C4DFE10-D6DE-494E-A0FB-786F46BC6542}" type="presParOf" srcId="{9198D424-1A5A-418C-A0A0-72B3490F006E}" destId="{93DCE3BE-E5D1-456B-A13E-02B6DF4F479D}" srcOrd="1" destOrd="0" presId="urn:microsoft.com/office/officeart/2005/8/layout/list1"/>
    <dgm:cxn modelId="{E8282EE0-8998-4DF3-8576-88D66EAD33CD}" type="presParOf" srcId="{EB5FE6FB-2097-4D54-B4F5-9E0C3A11211C}" destId="{4411DBF9-6609-461F-B6F4-3F1AE5A5E505}" srcOrd="13" destOrd="0" presId="urn:microsoft.com/office/officeart/2005/8/layout/list1"/>
    <dgm:cxn modelId="{BD019501-EE78-40CB-810C-480F0EBEB532}" type="presParOf" srcId="{EB5FE6FB-2097-4D54-B4F5-9E0C3A11211C}" destId="{53CF6E76-AC6B-47FF-BDD5-F3A6503319B2}" srcOrd="14" destOrd="0" presId="urn:microsoft.com/office/officeart/2005/8/layout/list1"/>
    <dgm:cxn modelId="{450B2C98-CC34-4014-B453-8008D2D8760D}" type="presParOf" srcId="{EB5FE6FB-2097-4D54-B4F5-9E0C3A11211C}" destId="{B3D6D0B8-1CFB-4853-98AC-D0BCD388EFF7}" srcOrd="15" destOrd="0" presId="urn:microsoft.com/office/officeart/2005/8/layout/list1"/>
    <dgm:cxn modelId="{6EDFBDB7-C4D2-45E8-916D-417973BCC931}" type="presParOf" srcId="{EB5FE6FB-2097-4D54-B4F5-9E0C3A11211C}" destId="{6AB4FC29-C43A-4A73-AB07-3FA2F4A050A6}" srcOrd="16" destOrd="0" presId="urn:microsoft.com/office/officeart/2005/8/layout/list1"/>
    <dgm:cxn modelId="{DAFB65A7-CAE6-41F0-A698-9F91B82DC730}" type="presParOf" srcId="{6AB4FC29-C43A-4A73-AB07-3FA2F4A050A6}" destId="{27F74D9F-9B50-412D-AFE9-17C7E6789CE9}" srcOrd="0" destOrd="0" presId="urn:microsoft.com/office/officeart/2005/8/layout/list1"/>
    <dgm:cxn modelId="{FE8A814E-4599-4EB6-8111-D0CF28F5076E}" type="presParOf" srcId="{6AB4FC29-C43A-4A73-AB07-3FA2F4A050A6}" destId="{6E14A51C-C221-4FB3-8AA1-0CD5959F5F0A}" srcOrd="1" destOrd="0" presId="urn:microsoft.com/office/officeart/2005/8/layout/list1"/>
    <dgm:cxn modelId="{6683D32B-1CB9-4EAD-87B7-5B60F9EFE4B2}" type="presParOf" srcId="{EB5FE6FB-2097-4D54-B4F5-9E0C3A11211C}" destId="{8E6C9ECE-638D-4313-9634-F52213897CFA}" srcOrd="17" destOrd="0" presId="urn:microsoft.com/office/officeart/2005/8/layout/list1"/>
    <dgm:cxn modelId="{95B21171-77F2-47DC-A9C9-9C27205A926B}" type="presParOf" srcId="{EB5FE6FB-2097-4D54-B4F5-9E0C3A11211C}" destId="{FFF9BE9A-EC22-409C-8609-5DED297FDD57}" srcOrd="18" destOrd="0" presId="urn:microsoft.com/office/officeart/2005/8/layout/list1"/>
  </dgm:cxnLst>
  <dgm:bg/>
  <dgm:whole>
    <a:ln>
      <a:no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C3AAE3-AAB6-47BB-85A7-592708F31FB5}"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zh-CN" altLang="en-US"/>
        </a:p>
      </dgm:t>
    </dgm:pt>
    <dgm:pt modelId="{3CCF4AE1-A3F7-486A-8804-2610DE9D41B8}">
      <dgm:prSet phldrT="[文本]" custT="1"/>
      <dgm:spPr>
        <a:solidFill>
          <a:schemeClr val="accent4">
            <a:lumMod val="50000"/>
            <a:lumOff val="50000"/>
          </a:schemeClr>
        </a:solidFill>
      </dgm:spPr>
      <dgm:t>
        <a:bodyPr/>
        <a:lstStyle/>
        <a:p>
          <a:r>
            <a:rPr lang="zh-CN" altLang="en-US" sz="2000" b="1" dirty="0">
              <a:latin typeface="楷体" pitchFamily="49" charset="-122"/>
              <a:ea typeface="楷体" pitchFamily="49" charset="-122"/>
            </a:rPr>
            <a:t>提交申请材料</a:t>
          </a:r>
        </a:p>
      </dgm:t>
    </dgm:pt>
    <dgm:pt modelId="{36A66C14-7C46-4F65-A49B-A1687F0DAA6F}" type="parTrans" cxnId="{1ADEF010-0900-43C0-A511-4C2E3322D97B}">
      <dgm:prSet/>
      <dgm:spPr/>
      <dgm:t>
        <a:bodyPr/>
        <a:lstStyle/>
        <a:p>
          <a:endParaRPr lang="zh-CN" altLang="en-US" sz="2000" b="1">
            <a:latin typeface="楷体" pitchFamily="49" charset="-122"/>
            <a:ea typeface="楷体" pitchFamily="49" charset="-122"/>
          </a:endParaRPr>
        </a:p>
      </dgm:t>
    </dgm:pt>
    <dgm:pt modelId="{28760691-1E07-4C0A-B8EC-37601E7CC99B}" type="sibTrans" cxnId="{1ADEF010-0900-43C0-A511-4C2E3322D97B}">
      <dgm:prSet/>
      <dgm:spPr/>
      <dgm:t>
        <a:bodyPr/>
        <a:lstStyle/>
        <a:p>
          <a:endParaRPr lang="zh-CN" altLang="en-US" sz="2000" b="1">
            <a:latin typeface="楷体" pitchFamily="49" charset="-122"/>
            <a:ea typeface="楷体" pitchFamily="49" charset="-122"/>
          </a:endParaRPr>
        </a:p>
      </dgm:t>
    </dgm:pt>
    <dgm:pt modelId="{4343A7EB-F696-4DE5-B6BA-F08C752FB9E9}">
      <dgm:prSet phldrT="[文本]" custT="1"/>
      <dgm:spPr>
        <a:solidFill>
          <a:srgbClr val="AC54A8"/>
        </a:solidFill>
      </dgm:spPr>
      <dgm:t>
        <a:bodyPr/>
        <a:lstStyle/>
        <a:p>
          <a:r>
            <a:rPr lang="zh-CN" altLang="en-US" sz="2000" b="1" dirty="0">
              <a:latin typeface="楷体" pitchFamily="49" charset="-122"/>
              <a:ea typeface="楷体" pitchFamily="49" charset="-122"/>
            </a:rPr>
            <a:t>审核通过并缴纳费用</a:t>
          </a:r>
        </a:p>
      </dgm:t>
    </dgm:pt>
    <dgm:pt modelId="{E4C30F20-BD53-48C5-BC3C-4A393D27012B}" type="parTrans" cxnId="{0538F727-3E65-41B5-B356-2402389A1C24}">
      <dgm:prSet/>
      <dgm:spPr/>
      <dgm:t>
        <a:bodyPr/>
        <a:lstStyle/>
        <a:p>
          <a:endParaRPr lang="zh-CN" altLang="en-US" sz="2000" b="1">
            <a:latin typeface="楷体" pitchFamily="49" charset="-122"/>
            <a:ea typeface="楷体" pitchFamily="49" charset="-122"/>
          </a:endParaRPr>
        </a:p>
      </dgm:t>
    </dgm:pt>
    <dgm:pt modelId="{78487AAF-6DAA-4AA2-A013-761BB44F346A}" type="sibTrans" cxnId="{0538F727-3E65-41B5-B356-2402389A1C24}">
      <dgm:prSet/>
      <dgm:spPr/>
      <dgm:t>
        <a:bodyPr/>
        <a:lstStyle/>
        <a:p>
          <a:endParaRPr lang="zh-CN" altLang="en-US" sz="2000" b="1">
            <a:latin typeface="楷体" pitchFamily="49" charset="-122"/>
            <a:ea typeface="楷体" pitchFamily="49" charset="-122"/>
          </a:endParaRPr>
        </a:p>
      </dgm:t>
    </dgm:pt>
    <dgm:pt modelId="{93019A5B-2D02-46B1-A37E-9B93B9C5BFD2}">
      <dgm:prSet phldrT="[文本]" custT="1"/>
      <dgm:spPr>
        <a:solidFill>
          <a:srgbClr val="9999FF"/>
        </a:solidFill>
      </dgm:spPr>
      <dgm:t>
        <a:bodyPr/>
        <a:lstStyle/>
        <a:p>
          <a:r>
            <a:rPr lang="zh-CN" altLang="en-US" sz="2000" b="1" dirty="0">
              <a:latin typeface="楷体" pitchFamily="49" charset="-122"/>
              <a:ea typeface="楷体" pitchFamily="49" charset="-122"/>
            </a:rPr>
            <a:t>反馈办理结果</a:t>
          </a:r>
        </a:p>
      </dgm:t>
    </dgm:pt>
    <dgm:pt modelId="{4EC850F9-20BF-4484-B29F-BBC1758B3245}" type="parTrans" cxnId="{A9794876-F44A-4E18-83AA-AABABD2DBACC}">
      <dgm:prSet/>
      <dgm:spPr/>
      <dgm:t>
        <a:bodyPr/>
        <a:lstStyle/>
        <a:p>
          <a:endParaRPr lang="zh-CN" altLang="en-US" sz="2000" b="1">
            <a:latin typeface="楷体" pitchFamily="49" charset="-122"/>
            <a:ea typeface="楷体" pitchFamily="49" charset="-122"/>
          </a:endParaRPr>
        </a:p>
      </dgm:t>
    </dgm:pt>
    <dgm:pt modelId="{05C00C12-A82C-4CA1-AA52-FED8E419C5FF}" type="sibTrans" cxnId="{A9794876-F44A-4E18-83AA-AABABD2DBACC}">
      <dgm:prSet/>
      <dgm:spPr/>
      <dgm:t>
        <a:bodyPr/>
        <a:lstStyle/>
        <a:p>
          <a:endParaRPr lang="zh-CN" altLang="en-US" sz="2000" b="1">
            <a:latin typeface="楷体" pitchFamily="49" charset="-122"/>
            <a:ea typeface="楷体" pitchFamily="49" charset="-122"/>
          </a:endParaRPr>
        </a:p>
      </dgm:t>
    </dgm:pt>
    <dgm:pt modelId="{1B3B6BD3-9AF3-4473-862E-68DFC8E2EC4B}">
      <dgm:prSet phldrT="[文本]" custT="1"/>
      <dgm:spPr/>
      <dgm:t>
        <a:bodyPr/>
        <a:lstStyle/>
        <a:p>
          <a:r>
            <a:rPr lang="zh-CN" altLang="en-US" sz="1800" b="1" dirty="0">
              <a:latin typeface="楷体" pitchFamily="49" charset="-122"/>
              <a:ea typeface="楷体" pitchFamily="49" charset="-122"/>
            </a:rPr>
            <a:t>审核通过日</a:t>
          </a:r>
          <a:r>
            <a:rPr lang="zh-CN" altLang="en-US" sz="1800" b="1" dirty="0">
              <a:solidFill>
                <a:srgbClr val="FF0000"/>
              </a:solidFill>
              <a:latin typeface="楷体" pitchFamily="49" charset="-122"/>
              <a:ea typeface="楷体" pitchFamily="49" charset="-122"/>
            </a:rPr>
            <a:t>次一交易日</a:t>
          </a:r>
          <a:r>
            <a:rPr lang="zh-CN" altLang="en-US" sz="1800" b="1" dirty="0">
              <a:latin typeface="楷体" pitchFamily="49" charset="-122"/>
              <a:ea typeface="楷体" pitchFamily="49" charset="-122"/>
            </a:rPr>
            <a:t>生效，领取</a:t>
          </a:r>
          <a:r>
            <a:rPr lang="en-US" altLang="zh-CN" sz="1800" b="1" dirty="0">
              <a:latin typeface="楷体" pitchFamily="49" charset="-122"/>
              <a:ea typeface="楷体" pitchFamily="49" charset="-122"/>
            </a:rPr>
            <a:t>《</a:t>
          </a:r>
          <a:r>
            <a:rPr lang="zh-CN" altLang="en-US" sz="1800" b="1" dirty="0">
              <a:latin typeface="楷体" pitchFamily="49" charset="-122"/>
              <a:ea typeface="楷体" pitchFamily="49" charset="-122"/>
            </a:rPr>
            <a:t>证券过户登记确认书</a:t>
          </a:r>
          <a:r>
            <a:rPr lang="en-US" altLang="zh-CN" sz="1800" b="1" dirty="0">
              <a:latin typeface="楷体" pitchFamily="49" charset="-122"/>
              <a:ea typeface="楷体" pitchFamily="49" charset="-122"/>
            </a:rPr>
            <a:t>》</a:t>
          </a:r>
          <a:endParaRPr lang="zh-CN" altLang="en-US" sz="1800" b="1" dirty="0">
            <a:latin typeface="楷体" pitchFamily="49" charset="-122"/>
            <a:ea typeface="楷体" pitchFamily="49" charset="-122"/>
          </a:endParaRPr>
        </a:p>
      </dgm:t>
    </dgm:pt>
    <dgm:pt modelId="{388ADA64-5F95-421B-BC2B-7B12350C5385}" type="parTrans" cxnId="{5141F30C-9A3E-4D25-AD97-6347FD44FF5E}">
      <dgm:prSet/>
      <dgm:spPr/>
      <dgm:t>
        <a:bodyPr/>
        <a:lstStyle/>
        <a:p>
          <a:endParaRPr lang="zh-CN" altLang="en-US" sz="2000" b="1">
            <a:latin typeface="楷体" pitchFamily="49" charset="-122"/>
            <a:ea typeface="楷体" pitchFamily="49" charset="-122"/>
          </a:endParaRPr>
        </a:p>
      </dgm:t>
    </dgm:pt>
    <dgm:pt modelId="{9E2D4490-20B5-418D-8032-5924BE849DB7}" type="sibTrans" cxnId="{5141F30C-9A3E-4D25-AD97-6347FD44FF5E}">
      <dgm:prSet/>
      <dgm:spPr/>
      <dgm:t>
        <a:bodyPr/>
        <a:lstStyle/>
        <a:p>
          <a:endParaRPr lang="zh-CN" altLang="en-US" sz="2000" b="1">
            <a:latin typeface="楷体" pitchFamily="49" charset="-122"/>
            <a:ea typeface="楷体" pitchFamily="49" charset="-122"/>
          </a:endParaRPr>
        </a:p>
      </dgm:t>
    </dgm:pt>
    <dgm:pt modelId="{3C5C6175-0FF3-41A2-BC51-2A259BAE8856}" type="pres">
      <dgm:prSet presAssocID="{7AC3AAE3-AAB6-47BB-85A7-592708F31FB5}" presName="Name0" presStyleCnt="0">
        <dgm:presLayoutVars>
          <dgm:dir/>
          <dgm:animLvl val="lvl"/>
          <dgm:resizeHandles val="exact"/>
        </dgm:presLayoutVars>
      </dgm:prSet>
      <dgm:spPr/>
      <dgm:t>
        <a:bodyPr/>
        <a:lstStyle/>
        <a:p>
          <a:endParaRPr lang="zh-CN" altLang="en-US"/>
        </a:p>
      </dgm:t>
    </dgm:pt>
    <dgm:pt modelId="{163AB78A-3760-4F0F-8922-6AE33CEA67AF}" type="pres">
      <dgm:prSet presAssocID="{93019A5B-2D02-46B1-A37E-9B93B9C5BFD2}" presName="boxAndChildren" presStyleCnt="0"/>
      <dgm:spPr/>
    </dgm:pt>
    <dgm:pt modelId="{B04B59CF-D0DD-43D5-966E-6472474BE48E}" type="pres">
      <dgm:prSet presAssocID="{93019A5B-2D02-46B1-A37E-9B93B9C5BFD2}" presName="parentTextBox" presStyleLbl="node1" presStyleIdx="0" presStyleCnt="3"/>
      <dgm:spPr/>
      <dgm:t>
        <a:bodyPr/>
        <a:lstStyle/>
        <a:p>
          <a:endParaRPr lang="zh-CN" altLang="en-US"/>
        </a:p>
      </dgm:t>
    </dgm:pt>
    <dgm:pt modelId="{031876D8-B54B-4BF5-A5D4-144714B9474C}" type="pres">
      <dgm:prSet presAssocID="{93019A5B-2D02-46B1-A37E-9B93B9C5BFD2}" presName="entireBox" presStyleLbl="node1" presStyleIdx="0" presStyleCnt="3" custScaleY="142362"/>
      <dgm:spPr/>
      <dgm:t>
        <a:bodyPr/>
        <a:lstStyle/>
        <a:p>
          <a:endParaRPr lang="zh-CN" altLang="en-US"/>
        </a:p>
      </dgm:t>
    </dgm:pt>
    <dgm:pt modelId="{560F7543-06A6-4F6D-B99B-A444775877D7}" type="pres">
      <dgm:prSet presAssocID="{93019A5B-2D02-46B1-A37E-9B93B9C5BFD2}" presName="descendantBox" presStyleCnt="0"/>
      <dgm:spPr/>
    </dgm:pt>
    <dgm:pt modelId="{73202E9D-6299-4C6A-9B62-130D8634B96E}" type="pres">
      <dgm:prSet presAssocID="{1B3B6BD3-9AF3-4473-862E-68DFC8E2EC4B}" presName="childTextBox" presStyleLbl="fgAccFollowNode1" presStyleIdx="0" presStyleCnt="1" custScaleY="148731" custLinFactNeighborY="45687">
        <dgm:presLayoutVars>
          <dgm:bulletEnabled val="1"/>
        </dgm:presLayoutVars>
      </dgm:prSet>
      <dgm:spPr/>
      <dgm:t>
        <a:bodyPr/>
        <a:lstStyle/>
        <a:p>
          <a:endParaRPr lang="zh-CN" altLang="en-US"/>
        </a:p>
      </dgm:t>
    </dgm:pt>
    <dgm:pt modelId="{36D0B6BA-110A-4ED8-9781-D3221B52CBAB}" type="pres">
      <dgm:prSet presAssocID="{78487AAF-6DAA-4AA2-A013-761BB44F346A}" presName="sp" presStyleCnt="0"/>
      <dgm:spPr/>
    </dgm:pt>
    <dgm:pt modelId="{E902D822-E80C-4562-9467-A9E3C3AEDD8C}" type="pres">
      <dgm:prSet presAssocID="{4343A7EB-F696-4DE5-B6BA-F08C752FB9E9}" presName="arrowAndChildren" presStyleCnt="0"/>
      <dgm:spPr/>
    </dgm:pt>
    <dgm:pt modelId="{C5147725-0810-4A79-AA33-A3A736584700}" type="pres">
      <dgm:prSet presAssocID="{4343A7EB-F696-4DE5-B6BA-F08C752FB9E9}" presName="parentTextArrow" presStyleLbl="node1" presStyleIdx="1" presStyleCnt="3"/>
      <dgm:spPr/>
      <dgm:t>
        <a:bodyPr/>
        <a:lstStyle/>
        <a:p>
          <a:endParaRPr lang="zh-CN" altLang="en-US"/>
        </a:p>
      </dgm:t>
    </dgm:pt>
    <dgm:pt modelId="{9762D1D8-339D-47DF-9BD2-20293EB6BCB6}" type="pres">
      <dgm:prSet presAssocID="{28760691-1E07-4C0A-B8EC-37601E7CC99B}" presName="sp" presStyleCnt="0"/>
      <dgm:spPr/>
    </dgm:pt>
    <dgm:pt modelId="{79D51A65-E544-4005-94AD-AF70D568D860}" type="pres">
      <dgm:prSet presAssocID="{3CCF4AE1-A3F7-486A-8804-2610DE9D41B8}" presName="arrowAndChildren" presStyleCnt="0"/>
      <dgm:spPr/>
    </dgm:pt>
    <dgm:pt modelId="{73B2235D-9B51-49ED-A236-CAFDEBB54D0A}" type="pres">
      <dgm:prSet presAssocID="{3CCF4AE1-A3F7-486A-8804-2610DE9D41B8}" presName="parentTextArrow" presStyleLbl="node1" presStyleIdx="2" presStyleCnt="3"/>
      <dgm:spPr/>
      <dgm:t>
        <a:bodyPr/>
        <a:lstStyle/>
        <a:p>
          <a:endParaRPr lang="zh-CN" altLang="en-US"/>
        </a:p>
      </dgm:t>
    </dgm:pt>
  </dgm:ptLst>
  <dgm:cxnLst>
    <dgm:cxn modelId="{2EB9D1EF-54E5-40E8-BFC6-47B2E3CF1FC4}" type="presOf" srcId="{93019A5B-2D02-46B1-A37E-9B93B9C5BFD2}" destId="{B04B59CF-D0DD-43D5-966E-6472474BE48E}" srcOrd="0" destOrd="0" presId="urn:microsoft.com/office/officeart/2005/8/layout/process4"/>
    <dgm:cxn modelId="{23999CB2-60CC-4FD1-AC0F-C7234CB931B6}" type="presOf" srcId="{4343A7EB-F696-4DE5-B6BA-F08C752FB9E9}" destId="{C5147725-0810-4A79-AA33-A3A736584700}" srcOrd="0" destOrd="0" presId="urn:microsoft.com/office/officeart/2005/8/layout/process4"/>
    <dgm:cxn modelId="{8F5BE330-0E0B-4BC2-81FD-B179EC924225}" type="presOf" srcId="{7AC3AAE3-AAB6-47BB-85A7-592708F31FB5}" destId="{3C5C6175-0FF3-41A2-BC51-2A259BAE8856}" srcOrd="0" destOrd="0" presId="urn:microsoft.com/office/officeart/2005/8/layout/process4"/>
    <dgm:cxn modelId="{FD5DD431-13B8-450C-8917-67CDDE631245}" type="presOf" srcId="{93019A5B-2D02-46B1-A37E-9B93B9C5BFD2}" destId="{031876D8-B54B-4BF5-A5D4-144714B9474C}" srcOrd="1" destOrd="0" presId="urn:microsoft.com/office/officeart/2005/8/layout/process4"/>
    <dgm:cxn modelId="{A9794876-F44A-4E18-83AA-AABABD2DBACC}" srcId="{7AC3AAE3-AAB6-47BB-85A7-592708F31FB5}" destId="{93019A5B-2D02-46B1-A37E-9B93B9C5BFD2}" srcOrd="2" destOrd="0" parTransId="{4EC850F9-20BF-4484-B29F-BBC1758B3245}" sibTransId="{05C00C12-A82C-4CA1-AA52-FED8E419C5FF}"/>
    <dgm:cxn modelId="{722FC99E-488E-4D5D-A9BA-CC2846904FB7}" type="presOf" srcId="{1B3B6BD3-9AF3-4473-862E-68DFC8E2EC4B}" destId="{73202E9D-6299-4C6A-9B62-130D8634B96E}" srcOrd="0" destOrd="0" presId="urn:microsoft.com/office/officeart/2005/8/layout/process4"/>
    <dgm:cxn modelId="{1ADEF010-0900-43C0-A511-4C2E3322D97B}" srcId="{7AC3AAE3-AAB6-47BB-85A7-592708F31FB5}" destId="{3CCF4AE1-A3F7-486A-8804-2610DE9D41B8}" srcOrd="0" destOrd="0" parTransId="{36A66C14-7C46-4F65-A49B-A1687F0DAA6F}" sibTransId="{28760691-1E07-4C0A-B8EC-37601E7CC99B}"/>
    <dgm:cxn modelId="{63F47552-8138-4CD8-97DE-701CE1348E9E}" type="presOf" srcId="{3CCF4AE1-A3F7-486A-8804-2610DE9D41B8}" destId="{73B2235D-9B51-49ED-A236-CAFDEBB54D0A}" srcOrd="0" destOrd="0" presId="urn:microsoft.com/office/officeart/2005/8/layout/process4"/>
    <dgm:cxn modelId="{0538F727-3E65-41B5-B356-2402389A1C24}" srcId="{7AC3AAE3-AAB6-47BB-85A7-592708F31FB5}" destId="{4343A7EB-F696-4DE5-B6BA-F08C752FB9E9}" srcOrd="1" destOrd="0" parTransId="{E4C30F20-BD53-48C5-BC3C-4A393D27012B}" sibTransId="{78487AAF-6DAA-4AA2-A013-761BB44F346A}"/>
    <dgm:cxn modelId="{5141F30C-9A3E-4D25-AD97-6347FD44FF5E}" srcId="{93019A5B-2D02-46B1-A37E-9B93B9C5BFD2}" destId="{1B3B6BD3-9AF3-4473-862E-68DFC8E2EC4B}" srcOrd="0" destOrd="0" parTransId="{388ADA64-5F95-421B-BC2B-7B12350C5385}" sibTransId="{9E2D4490-20B5-418D-8032-5924BE849DB7}"/>
    <dgm:cxn modelId="{735E0CDD-A8C5-4136-AFFC-DD9F8EB75CB6}" type="presParOf" srcId="{3C5C6175-0FF3-41A2-BC51-2A259BAE8856}" destId="{163AB78A-3760-4F0F-8922-6AE33CEA67AF}" srcOrd="0" destOrd="0" presId="urn:microsoft.com/office/officeart/2005/8/layout/process4"/>
    <dgm:cxn modelId="{BC3B2A46-CA6E-491B-8B1F-76A981EE657D}" type="presParOf" srcId="{163AB78A-3760-4F0F-8922-6AE33CEA67AF}" destId="{B04B59CF-D0DD-43D5-966E-6472474BE48E}" srcOrd="0" destOrd="0" presId="urn:microsoft.com/office/officeart/2005/8/layout/process4"/>
    <dgm:cxn modelId="{15691C9C-262E-43DC-9EF1-866E9FB2E43D}" type="presParOf" srcId="{163AB78A-3760-4F0F-8922-6AE33CEA67AF}" destId="{031876D8-B54B-4BF5-A5D4-144714B9474C}" srcOrd="1" destOrd="0" presId="urn:microsoft.com/office/officeart/2005/8/layout/process4"/>
    <dgm:cxn modelId="{95BCF4CF-CD03-45A9-B848-CC68C03E4CD7}" type="presParOf" srcId="{163AB78A-3760-4F0F-8922-6AE33CEA67AF}" destId="{560F7543-06A6-4F6D-B99B-A444775877D7}" srcOrd="2" destOrd="0" presId="urn:microsoft.com/office/officeart/2005/8/layout/process4"/>
    <dgm:cxn modelId="{60C43DFE-E06D-4F80-94F9-E4E5CBD5868F}" type="presParOf" srcId="{560F7543-06A6-4F6D-B99B-A444775877D7}" destId="{73202E9D-6299-4C6A-9B62-130D8634B96E}" srcOrd="0" destOrd="0" presId="urn:microsoft.com/office/officeart/2005/8/layout/process4"/>
    <dgm:cxn modelId="{7D09F8C8-717B-4DE9-A32B-71581D1325F9}" type="presParOf" srcId="{3C5C6175-0FF3-41A2-BC51-2A259BAE8856}" destId="{36D0B6BA-110A-4ED8-9781-D3221B52CBAB}" srcOrd="1" destOrd="0" presId="urn:microsoft.com/office/officeart/2005/8/layout/process4"/>
    <dgm:cxn modelId="{FBFD2606-41A6-475E-997A-4E337BA2C20D}" type="presParOf" srcId="{3C5C6175-0FF3-41A2-BC51-2A259BAE8856}" destId="{E902D822-E80C-4562-9467-A9E3C3AEDD8C}" srcOrd="2" destOrd="0" presId="urn:microsoft.com/office/officeart/2005/8/layout/process4"/>
    <dgm:cxn modelId="{9B34E275-DB76-4163-9D42-8ADA2C17DBB2}" type="presParOf" srcId="{E902D822-E80C-4562-9467-A9E3C3AEDD8C}" destId="{C5147725-0810-4A79-AA33-A3A736584700}" srcOrd="0" destOrd="0" presId="urn:microsoft.com/office/officeart/2005/8/layout/process4"/>
    <dgm:cxn modelId="{01A37721-7104-4E49-AEFC-C2A0339605C2}" type="presParOf" srcId="{3C5C6175-0FF3-41A2-BC51-2A259BAE8856}" destId="{9762D1D8-339D-47DF-9BD2-20293EB6BCB6}" srcOrd="3" destOrd="0" presId="urn:microsoft.com/office/officeart/2005/8/layout/process4"/>
    <dgm:cxn modelId="{90822C14-BB8B-4004-8B9C-4BACDC58884B}" type="presParOf" srcId="{3C5C6175-0FF3-41A2-BC51-2A259BAE8856}" destId="{79D51A65-E544-4005-94AD-AF70D568D860}" srcOrd="4" destOrd="0" presId="urn:microsoft.com/office/officeart/2005/8/layout/process4"/>
    <dgm:cxn modelId="{96C9BFDA-0D5E-49D5-BF5A-E3569920264D}" type="presParOf" srcId="{79D51A65-E544-4005-94AD-AF70D568D860}" destId="{73B2235D-9B51-49ED-A236-CAFDEBB54D0A}"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459E7-7F3B-4219-A4EC-92E76AF92E13}">
      <dsp:nvSpPr>
        <dsp:cNvPr id="0" name=""/>
        <dsp:cNvSpPr/>
      </dsp:nvSpPr>
      <dsp:spPr>
        <a:xfrm rot="5400000">
          <a:off x="4326418" y="75523"/>
          <a:ext cx="1626330" cy="4937794"/>
        </a:xfrm>
        <a:prstGeom prst="round2SameRect">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除转托管业务外所有存管类业务 （转托管在证券公司办理）</a:t>
          </a:r>
        </a:p>
      </dsp:txBody>
      <dsp:txXfrm rot="5400000">
        <a:off x="4326418" y="75523"/>
        <a:ext cx="1626330" cy="4937794"/>
      </dsp:txXfrm>
    </dsp:sp>
    <dsp:sp modelId="{EE8A68A1-2053-4C24-BEE4-73103DE80733}">
      <dsp:nvSpPr>
        <dsp:cNvPr id="0" name=""/>
        <dsp:cNvSpPr/>
      </dsp:nvSpPr>
      <dsp:spPr>
        <a:xfrm>
          <a:off x="106823" y="1770101"/>
          <a:ext cx="2563863" cy="1532755"/>
        </a:xfrm>
        <a:prstGeom prst="roundRect">
          <a:avLst/>
        </a:prstGeom>
        <a:solidFill>
          <a:srgbClr val="99679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中国结算北分柜台办理</a:t>
          </a:r>
        </a:p>
      </dsp:txBody>
      <dsp:txXfrm>
        <a:off x="106823" y="1770101"/>
        <a:ext cx="2563863" cy="1532755"/>
      </dsp:txXfrm>
    </dsp:sp>
    <dsp:sp modelId="{8253CBC5-5356-4B34-8FD9-9E4D2AAD24B4}">
      <dsp:nvSpPr>
        <dsp:cNvPr id="0" name=""/>
        <dsp:cNvSpPr/>
      </dsp:nvSpPr>
      <dsp:spPr>
        <a:xfrm rot="5400000">
          <a:off x="4326418" y="-1584290"/>
          <a:ext cx="1626330" cy="4937794"/>
        </a:xfrm>
        <a:prstGeom prst="round2SameRect">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证券查询业务（包括质押物查询）</a:t>
          </a:r>
        </a:p>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证券质押业务（包括解押）</a:t>
          </a:r>
        </a:p>
        <a:p>
          <a:pPr marL="228600" lvl="1" indent="-228600" algn="l" defTabSz="889000">
            <a:lnSpc>
              <a:spcPct val="90000"/>
            </a:lnSpc>
            <a:spcBef>
              <a:spcPct val="0"/>
            </a:spcBef>
            <a:spcAft>
              <a:spcPct val="15000"/>
            </a:spcAft>
            <a:buChar char="••"/>
          </a:pPr>
          <a:r>
            <a:rPr lang="zh-CN" altLang="en-US" sz="2000" kern="1200" dirty="0">
              <a:latin typeface="楷体" pitchFamily="49" charset="-122"/>
              <a:ea typeface="楷体" pitchFamily="49" charset="-122"/>
            </a:rPr>
            <a:t>继承、离婚财产分割所涉证券过户</a:t>
          </a:r>
        </a:p>
      </dsp:txBody>
      <dsp:txXfrm rot="5400000">
        <a:off x="4326418" y="-1584290"/>
        <a:ext cx="1626330" cy="4937794"/>
      </dsp:txXfrm>
    </dsp:sp>
    <dsp:sp modelId="{03530266-2ADA-451D-B79A-0F8A9CBDE984}">
      <dsp:nvSpPr>
        <dsp:cNvPr id="0" name=""/>
        <dsp:cNvSpPr/>
      </dsp:nvSpPr>
      <dsp:spPr>
        <a:xfrm>
          <a:off x="106823" y="120636"/>
          <a:ext cx="2563863" cy="1505717"/>
        </a:xfrm>
        <a:prstGeom prst="roundRect">
          <a:avLst/>
        </a:prstGeom>
        <a:solidFill>
          <a:srgbClr val="FBA29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证券公司电子平台远程办理</a:t>
          </a:r>
        </a:p>
      </dsp:txBody>
      <dsp:txXfrm>
        <a:off x="106823" y="120636"/>
        <a:ext cx="2563863" cy="150571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8814EEA-5817-4281-9D49-B7085E344002}">
      <dsp:nvSpPr>
        <dsp:cNvPr id="0" name=""/>
        <dsp:cNvSpPr/>
      </dsp:nvSpPr>
      <dsp:spPr>
        <a:xfrm>
          <a:off x="837105" y="428"/>
          <a:ext cx="1438416" cy="369886"/>
        </a:xfrm>
        <a:prstGeom prst="roundRect">
          <a:avLst>
            <a:gd name="adj" fmla="val 10000"/>
          </a:avLst>
        </a:prstGeom>
        <a:solidFill>
          <a:schemeClr val="bg1">
            <a:lumMod val="9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effectLst>
                <a:outerShdw blurRad="38100" dist="38100" dir="2700000" algn="tl">
                  <a:srgbClr val="000000">
                    <a:alpha val="43137"/>
                  </a:srgbClr>
                </a:outerShdw>
              </a:effectLst>
              <a:latin typeface="楷体" pitchFamily="49" charset="-122"/>
              <a:ea typeface="楷体" pitchFamily="49" charset="-122"/>
            </a:rPr>
            <a:t>债权人（质权人）</a:t>
          </a:r>
        </a:p>
      </dsp:txBody>
      <dsp:txXfrm>
        <a:off x="837105" y="428"/>
        <a:ext cx="1438416" cy="369886"/>
      </dsp:txXfrm>
    </dsp:sp>
    <dsp:sp modelId="{FD063BD4-0C23-4A7D-A106-68C00E4AACAF}">
      <dsp:nvSpPr>
        <dsp:cNvPr id="0" name=""/>
        <dsp:cNvSpPr/>
      </dsp:nvSpPr>
      <dsp:spPr>
        <a:xfrm rot="2802401">
          <a:off x="1712910" y="620492"/>
          <a:ext cx="628656" cy="129460"/>
        </a:xfrm>
        <a:prstGeom prst="lef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2802401">
        <a:off x="1712910" y="620492"/>
        <a:ext cx="628656" cy="129460"/>
      </dsp:txXfrm>
    </dsp:sp>
    <dsp:sp modelId="{E97708A5-8B6F-4057-B6D9-E40BF56785D1}">
      <dsp:nvSpPr>
        <dsp:cNvPr id="0" name=""/>
        <dsp:cNvSpPr/>
      </dsp:nvSpPr>
      <dsp:spPr>
        <a:xfrm>
          <a:off x="1965999" y="1000129"/>
          <a:ext cx="1064327" cy="369886"/>
        </a:xfrm>
        <a:prstGeom prst="roundRect">
          <a:avLst>
            <a:gd name="adj" fmla="val 10000"/>
          </a:avLst>
        </a:prstGeom>
        <a:solidFill>
          <a:schemeClr val="tx1">
            <a:lumMod val="50000"/>
            <a:lumOff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出质人</a:t>
          </a:r>
        </a:p>
      </dsp:txBody>
      <dsp:txXfrm>
        <a:off x="1965999" y="1000129"/>
        <a:ext cx="1064327" cy="369886"/>
      </dsp:txXfrm>
    </dsp:sp>
    <dsp:sp modelId="{20B3B280-393D-4679-AB55-585EA9A84767}">
      <dsp:nvSpPr>
        <dsp:cNvPr id="0" name=""/>
        <dsp:cNvSpPr/>
      </dsp:nvSpPr>
      <dsp:spPr>
        <a:xfrm rot="10799993">
          <a:off x="1258761" y="1120344"/>
          <a:ext cx="628656" cy="129460"/>
        </a:xfrm>
        <a:prstGeom prst="lef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0799993">
        <a:off x="1258761" y="1120344"/>
        <a:ext cx="628656" cy="129460"/>
      </dsp:txXfrm>
    </dsp:sp>
    <dsp:sp modelId="{F725B2AA-E4DD-47F0-9F8B-7CA2C48C7411}">
      <dsp:nvSpPr>
        <dsp:cNvPr id="0" name=""/>
        <dsp:cNvSpPr/>
      </dsp:nvSpPr>
      <dsp:spPr>
        <a:xfrm>
          <a:off x="177142" y="1000132"/>
          <a:ext cx="1003037" cy="369886"/>
        </a:xfrm>
        <a:prstGeom prst="roundRect">
          <a:avLst>
            <a:gd name="adj" fmla="val 10000"/>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债务人</a:t>
          </a:r>
          <a:r>
            <a:rPr lang="en-US" altLang="zh-CN"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rPr>
            <a:t>	</a:t>
          </a:r>
          <a:endParaRPr lang="zh-CN" altLang="en-US" sz="1400" b="1" kern="1200"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a:off x="177142" y="1000132"/>
        <a:ext cx="1003037" cy="369886"/>
      </dsp:txXfrm>
    </dsp:sp>
    <dsp:sp modelId="{4B8321B3-3F66-4221-A07F-BE801946DBE7}">
      <dsp:nvSpPr>
        <dsp:cNvPr id="0" name=""/>
        <dsp:cNvSpPr/>
      </dsp:nvSpPr>
      <dsp:spPr>
        <a:xfrm rot="18676817">
          <a:off x="803159" y="620493"/>
          <a:ext cx="628656" cy="129460"/>
        </a:xfrm>
        <a:prstGeom prst="lef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b="1" kern="1200">
            <a:solidFill>
              <a:schemeClr val="bg1"/>
            </a:solidFill>
            <a:effectLst>
              <a:outerShdw blurRad="38100" dist="38100" dir="2700000" algn="tl">
                <a:srgbClr val="000000">
                  <a:alpha val="43137"/>
                </a:srgbClr>
              </a:outerShdw>
            </a:effectLst>
            <a:latin typeface="楷体" pitchFamily="49" charset="-122"/>
            <a:ea typeface="楷体" pitchFamily="49" charset="-122"/>
          </a:endParaRPr>
        </a:p>
      </dsp:txBody>
      <dsp:txXfrm rot="18676817">
        <a:off x="803159" y="620493"/>
        <a:ext cx="628656" cy="1294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4720"/>
          <a:ext cx="6096000" cy="1137179"/>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4720"/>
        <a:ext cx="6096000" cy="614076"/>
      </dsp:txXfrm>
    </dsp:sp>
    <dsp:sp modelId="{E2D08BE4-5C85-433E-A4E9-E556817F88C3}">
      <dsp:nvSpPr>
        <dsp:cNvPr id="0" name=""/>
        <dsp:cNvSpPr/>
      </dsp:nvSpPr>
      <dsp:spPr>
        <a:xfrm>
          <a:off x="0" y="3025394"/>
          <a:ext cx="3047999"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审核通过日实时生效，可领取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证券质押登记证明</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3047999" cy="546505"/>
      </dsp:txXfrm>
    </dsp:sp>
    <dsp:sp modelId="{73202E9D-6299-4C6A-9B62-130D8634B96E}">
      <dsp:nvSpPr>
        <dsp:cNvPr id="0" name=""/>
        <dsp:cNvSpPr/>
      </dsp:nvSpPr>
      <dsp:spPr>
        <a:xfrm>
          <a:off x="3048000" y="3025394"/>
          <a:ext cx="3047999" cy="546505"/>
        </a:xfrm>
        <a:prstGeom prst="rect">
          <a:avLst/>
        </a:prstGeom>
        <a:solidFill>
          <a:schemeClr val="accent5">
            <a:tint val="40000"/>
            <a:alpha val="90000"/>
            <a:hueOff val="1081694"/>
            <a:satOff val="-7672"/>
            <a:lumOff val="-4365"/>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审核通过日下一交易日生效，领取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证券质押登记证明</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3048000" y="3025394"/>
        <a:ext cx="3047999" cy="546505"/>
      </dsp:txXfrm>
    </dsp:sp>
    <dsp:sp modelId="{C5147725-0810-4A79-AA33-A3A736584700}">
      <dsp:nvSpPr>
        <dsp:cNvPr id="0" name=""/>
        <dsp:cNvSpPr/>
      </dsp:nvSpPr>
      <dsp:spPr>
        <a:xfrm rot="10800000">
          <a:off x="0" y="1217360"/>
          <a:ext cx="6096000"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审核通过并缴纳费用</a:t>
          </a:r>
        </a:p>
      </dsp:txBody>
      <dsp:txXfrm rot="10800000">
        <a:off x="0" y="1217360"/>
        <a:ext cx="6096000" cy="1228545"/>
      </dsp:txXfrm>
    </dsp:sp>
    <dsp:sp modelId="{01DB6CAD-3932-4B45-88A4-1025CF6C409B}">
      <dsp:nvSpPr>
        <dsp:cNvPr id="0" name=""/>
        <dsp:cNvSpPr/>
      </dsp:nvSpPr>
      <dsp:spPr>
        <a:xfrm rot="10800000">
          <a:off x="0" y="797"/>
          <a:ext cx="6096000"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质押双方</a:t>
          </a:r>
          <a:r>
            <a:rPr lang="zh-CN" altLang="en-US" sz="2000" b="1" kern="1200" dirty="0">
              <a:latin typeface="楷体" pitchFamily="49" charset="-122"/>
              <a:ea typeface="楷体" pitchFamily="49" charset="-122"/>
            </a:rPr>
            <a:t>提交申请材料</a:t>
          </a:r>
        </a:p>
      </dsp:txBody>
      <dsp:txXfrm>
        <a:off x="0" y="797"/>
        <a:ext cx="6096000" cy="431219"/>
      </dsp:txXfrm>
    </dsp:sp>
    <dsp:sp modelId="{D69466B5-ACD5-4ECB-B0B4-D08DC2CAB9A0}">
      <dsp:nvSpPr>
        <dsp:cNvPr id="0" name=""/>
        <dsp:cNvSpPr/>
      </dsp:nvSpPr>
      <dsp:spPr>
        <a:xfrm>
          <a:off x="0" y="432016"/>
          <a:ext cx="3047999" cy="367335"/>
        </a:xfrm>
        <a:prstGeom prst="rect">
          <a:avLst/>
        </a:prstGeom>
        <a:solidFill>
          <a:schemeClr val="accent5">
            <a:tint val="40000"/>
            <a:alpha val="90000"/>
            <a:hueOff val="2163389"/>
            <a:satOff val="-15343"/>
            <a:lumOff val="-873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限售流通股</a:t>
          </a:r>
        </a:p>
      </dsp:txBody>
      <dsp:txXfrm>
        <a:off x="0" y="432016"/>
        <a:ext cx="3047999" cy="367335"/>
      </dsp:txXfrm>
    </dsp:sp>
    <dsp:sp modelId="{B32CDBBC-C66E-43A7-B95A-A1BA8092241E}">
      <dsp:nvSpPr>
        <dsp:cNvPr id="0" name=""/>
        <dsp:cNvSpPr/>
      </dsp:nvSpPr>
      <dsp:spPr>
        <a:xfrm>
          <a:off x="3048000" y="432016"/>
          <a:ext cx="3047999" cy="367335"/>
        </a:xfrm>
        <a:prstGeom prst="rect">
          <a:avLst/>
        </a:prstGeom>
        <a:solidFill>
          <a:schemeClr val="accent5">
            <a:tint val="40000"/>
            <a:alpha val="90000"/>
            <a:hueOff val="3245083"/>
            <a:satOff val="-23015"/>
            <a:lumOff val="-13095"/>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（含）无限售流通股</a:t>
          </a:r>
        </a:p>
      </dsp:txBody>
      <dsp:txXfrm>
        <a:off x="3048000" y="432016"/>
        <a:ext cx="3047999" cy="36733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4143404" cy="1137179"/>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3923"/>
        <a:ext cx="4143404" cy="614076"/>
      </dsp:txXfrm>
    </dsp:sp>
    <dsp:sp modelId="{73202E9D-6299-4C6A-9B62-130D8634B96E}">
      <dsp:nvSpPr>
        <dsp:cNvPr id="0" name=""/>
        <dsp:cNvSpPr/>
      </dsp:nvSpPr>
      <dsp:spPr>
        <a:xfrm>
          <a:off x="0" y="3025394"/>
          <a:ext cx="4143404"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审核通过日实时生效，可领取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解除证券质押登记通知</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4143404" cy="546505"/>
      </dsp:txXfrm>
    </dsp:sp>
    <dsp:sp modelId="{C5147725-0810-4A79-AA33-A3A736584700}">
      <dsp:nvSpPr>
        <dsp:cNvPr id="0" name=""/>
        <dsp:cNvSpPr/>
      </dsp:nvSpPr>
      <dsp:spPr>
        <a:xfrm rot="10800000">
          <a:off x="0" y="1217360"/>
          <a:ext cx="4143404"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a:t>
          </a:r>
        </a:p>
      </dsp:txBody>
      <dsp:txXfrm rot="10800000">
        <a:off x="0" y="1217360"/>
        <a:ext cx="4143404" cy="1228545"/>
      </dsp:txXfrm>
    </dsp:sp>
    <dsp:sp modelId="{73B2235D-9B51-49ED-A236-CAFDEBB54D0A}">
      <dsp:nvSpPr>
        <dsp:cNvPr id="0" name=""/>
        <dsp:cNvSpPr/>
      </dsp:nvSpPr>
      <dsp:spPr>
        <a:xfrm rot="10800000">
          <a:off x="0" y="797"/>
          <a:ext cx="4143404"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solidFill>
                <a:srgbClr val="FF3300"/>
              </a:solidFill>
              <a:effectLst>
                <a:outerShdw blurRad="38100" dist="38100" dir="2700000" algn="tl">
                  <a:srgbClr val="000000">
                    <a:alpha val="43137"/>
                  </a:srgbClr>
                </a:outerShdw>
              </a:effectLst>
              <a:latin typeface="楷体" pitchFamily="49" charset="-122"/>
              <a:ea typeface="楷体" pitchFamily="49" charset="-122"/>
            </a:rPr>
            <a:t>质权人</a:t>
          </a:r>
          <a:r>
            <a:rPr lang="zh-CN" altLang="en-US" sz="2000" b="1" kern="1200" dirty="0">
              <a:latin typeface="楷体" pitchFamily="49" charset="-122"/>
              <a:ea typeface="楷体" pitchFamily="49" charset="-122"/>
            </a:rPr>
            <a:t>提交申请材料</a:t>
          </a:r>
        </a:p>
      </dsp:txBody>
      <dsp:txXfrm rot="10800000">
        <a:off x="0" y="797"/>
        <a:ext cx="4143404" cy="122854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687049F-2789-413D-8658-CC8033CD5233}">
      <dsp:nvSpPr>
        <dsp:cNvPr id="0" name=""/>
        <dsp:cNvSpPr/>
      </dsp:nvSpPr>
      <dsp:spPr>
        <a:xfrm>
          <a:off x="0" y="30507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74E17F-CB00-4BB1-86BC-82EC75339049}">
      <dsp:nvSpPr>
        <dsp:cNvPr id="0" name=""/>
        <dsp:cNvSpPr/>
      </dsp:nvSpPr>
      <dsp:spPr>
        <a:xfrm>
          <a:off x="304800" y="39399"/>
          <a:ext cx="4267200" cy="531360"/>
        </a:xfrm>
        <a:prstGeom prst="roundRect">
          <a:avLst/>
        </a:prstGeom>
        <a:solidFill>
          <a:schemeClr val="bg2">
            <a:lumMod val="40000"/>
            <a:lumOff val="6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继承所涉证券过户</a:t>
          </a:r>
        </a:p>
      </dsp:txBody>
      <dsp:txXfrm>
        <a:off x="304800" y="39399"/>
        <a:ext cx="4267200" cy="531360"/>
      </dsp:txXfrm>
    </dsp:sp>
    <dsp:sp modelId="{B3AAB32D-7E06-45BF-B80E-946F464B57D7}">
      <dsp:nvSpPr>
        <dsp:cNvPr id="0" name=""/>
        <dsp:cNvSpPr/>
      </dsp:nvSpPr>
      <dsp:spPr>
        <a:xfrm>
          <a:off x="0" y="112155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D4D205-753E-4868-BAA5-19AC7D2B21FD}">
      <dsp:nvSpPr>
        <dsp:cNvPr id="0" name=""/>
        <dsp:cNvSpPr/>
      </dsp:nvSpPr>
      <dsp:spPr>
        <a:xfrm>
          <a:off x="304800" y="85587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1" kern="1200" dirty="0">
              <a:solidFill>
                <a:schemeClr val="tx1"/>
              </a:solidFill>
              <a:effectLst/>
              <a:latin typeface="楷体" pitchFamily="49" charset="-122"/>
              <a:ea typeface="楷体" pitchFamily="49" charset="-122"/>
            </a:rPr>
            <a:t>离婚财产分割所涉证券过户</a:t>
          </a:r>
        </a:p>
      </dsp:txBody>
      <dsp:txXfrm>
        <a:off x="304800" y="855879"/>
        <a:ext cx="4267200" cy="531360"/>
      </dsp:txXfrm>
    </dsp:sp>
    <dsp:sp modelId="{FB5D3DA6-89BB-4C81-A4F7-AC3BFCA727A0}">
      <dsp:nvSpPr>
        <dsp:cNvPr id="0" name=""/>
        <dsp:cNvSpPr/>
      </dsp:nvSpPr>
      <dsp:spPr>
        <a:xfrm>
          <a:off x="0" y="1938039"/>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7AF95-B391-43D8-A169-07B329A93EA2}">
      <dsp:nvSpPr>
        <dsp:cNvPr id="0" name=""/>
        <dsp:cNvSpPr/>
      </dsp:nvSpPr>
      <dsp:spPr>
        <a:xfrm>
          <a:off x="304800" y="1672359"/>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法人资格丧失所涉证券过户</a:t>
          </a:r>
        </a:p>
      </dsp:txBody>
      <dsp:txXfrm>
        <a:off x="304800" y="1672359"/>
        <a:ext cx="4267200" cy="531360"/>
      </dsp:txXfrm>
    </dsp:sp>
    <dsp:sp modelId="{53CF6E76-AC6B-47FF-BDD5-F3A6503319B2}">
      <dsp:nvSpPr>
        <dsp:cNvPr id="0" name=""/>
        <dsp:cNvSpPr/>
      </dsp:nvSpPr>
      <dsp:spPr>
        <a:xfrm>
          <a:off x="0" y="275452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DCE3BE-E5D1-456B-A13E-02B6DF4F479D}">
      <dsp:nvSpPr>
        <dsp:cNvPr id="0" name=""/>
        <dsp:cNvSpPr/>
      </dsp:nvSpPr>
      <dsp:spPr>
        <a:xfrm>
          <a:off x="304800" y="248884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向基金会捐赠证券的过户</a:t>
          </a:r>
          <a:endParaRPr lang="en-US" altLang="zh-CN" sz="2000" b="0" kern="1200" dirty="0">
            <a:solidFill>
              <a:schemeClr val="tx1"/>
            </a:solidFill>
            <a:effectLst/>
            <a:latin typeface="楷体" pitchFamily="49" charset="-122"/>
            <a:ea typeface="楷体" pitchFamily="49" charset="-122"/>
          </a:endParaRPr>
        </a:p>
      </dsp:txBody>
      <dsp:txXfrm>
        <a:off x="304800" y="2488840"/>
        <a:ext cx="4267200" cy="531360"/>
      </dsp:txXfrm>
    </dsp:sp>
    <dsp:sp modelId="{FFF9BE9A-EC22-409C-8609-5DED297FDD57}">
      <dsp:nvSpPr>
        <dsp:cNvPr id="0" name=""/>
        <dsp:cNvSpPr/>
      </dsp:nvSpPr>
      <dsp:spPr>
        <a:xfrm>
          <a:off x="0" y="3571000"/>
          <a:ext cx="6096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14A51C-C221-4FB3-8AA1-0CD5959F5F0A}">
      <dsp:nvSpPr>
        <dsp:cNvPr id="0" name=""/>
        <dsp:cNvSpPr/>
      </dsp:nvSpPr>
      <dsp:spPr>
        <a:xfrm>
          <a:off x="304800" y="3305320"/>
          <a:ext cx="4267200" cy="531360"/>
        </a:xfrm>
        <a:prstGeom prst="roundRect">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89000">
            <a:lnSpc>
              <a:spcPct val="90000"/>
            </a:lnSpc>
            <a:spcBef>
              <a:spcPct val="0"/>
            </a:spcBef>
            <a:spcAft>
              <a:spcPct val="35000"/>
            </a:spcAft>
          </a:pPr>
          <a:r>
            <a:rPr lang="zh-CN" altLang="en-US" sz="2000" b="0" kern="1200" dirty="0">
              <a:solidFill>
                <a:schemeClr val="tx1"/>
              </a:solidFill>
              <a:effectLst/>
              <a:latin typeface="楷体" pitchFamily="49" charset="-122"/>
              <a:ea typeface="楷体" pitchFamily="49" charset="-122"/>
            </a:rPr>
            <a:t>证券协议转让过户（含行政划拨）</a:t>
          </a:r>
        </a:p>
      </dsp:txBody>
      <dsp:txXfrm>
        <a:off x="304800" y="3305320"/>
        <a:ext cx="4267200" cy="53136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1876D8-B54B-4BF5-A5D4-144714B9474C}">
      <dsp:nvSpPr>
        <dsp:cNvPr id="0" name=""/>
        <dsp:cNvSpPr/>
      </dsp:nvSpPr>
      <dsp:spPr>
        <a:xfrm>
          <a:off x="0" y="2433923"/>
          <a:ext cx="6096000" cy="1137179"/>
        </a:xfrm>
        <a:prstGeom prst="rect">
          <a:avLst/>
        </a:prstGeom>
        <a:solidFill>
          <a:srgbClr val="99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反馈办理结果</a:t>
          </a:r>
        </a:p>
      </dsp:txBody>
      <dsp:txXfrm>
        <a:off x="0" y="2433923"/>
        <a:ext cx="6096000" cy="614076"/>
      </dsp:txXfrm>
    </dsp:sp>
    <dsp:sp modelId="{73202E9D-6299-4C6A-9B62-130D8634B96E}">
      <dsp:nvSpPr>
        <dsp:cNvPr id="0" name=""/>
        <dsp:cNvSpPr/>
      </dsp:nvSpPr>
      <dsp:spPr>
        <a:xfrm>
          <a:off x="0" y="3025394"/>
          <a:ext cx="6096000" cy="546505"/>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zh-CN" altLang="en-US" sz="1800" b="1" kern="1200" dirty="0">
              <a:latin typeface="楷体" pitchFamily="49" charset="-122"/>
              <a:ea typeface="楷体" pitchFamily="49" charset="-122"/>
            </a:rPr>
            <a:t>审核通过日</a:t>
          </a:r>
          <a:r>
            <a:rPr lang="zh-CN" altLang="en-US" sz="1800" b="1" kern="1200" dirty="0">
              <a:solidFill>
                <a:srgbClr val="FF0000"/>
              </a:solidFill>
              <a:latin typeface="楷体" pitchFamily="49" charset="-122"/>
              <a:ea typeface="楷体" pitchFamily="49" charset="-122"/>
            </a:rPr>
            <a:t>次一交易日</a:t>
          </a:r>
          <a:r>
            <a:rPr lang="zh-CN" altLang="en-US" sz="1800" b="1" kern="1200" dirty="0">
              <a:latin typeface="楷体" pitchFamily="49" charset="-122"/>
              <a:ea typeface="楷体" pitchFamily="49" charset="-122"/>
            </a:rPr>
            <a:t>生效，领取</a:t>
          </a:r>
          <a:r>
            <a:rPr lang="en-US" altLang="zh-CN" sz="1800" b="1" kern="1200" dirty="0">
              <a:latin typeface="楷体" pitchFamily="49" charset="-122"/>
              <a:ea typeface="楷体" pitchFamily="49" charset="-122"/>
            </a:rPr>
            <a:t>《</a:t>
          </a:r>
          <a:r>
            <a:rPr lang="zh-CN" altLang="en-US" sz="1800" b="1" kern="1200" dirty="0">
              <a:latin typeface="楷体" pitchFamily="49" charset="-122"/>
              <a:ea typeface="楷体" pitchFamily="49" charset="-122"/>
            </a:rPr>
            <a:t>证券过户登记确认书</a:t>
          </a:r>
          <a:r>
            <a:rPr lang="en-US" altLang="zh-CN" sz="1800" b="1" kern="1200" dirty="0">
              <a:latin typeface="楷体" pitchFamily="49" charset="-122"/>
              <a:ea typeface="楷体" pitchFamily="49" charset="-122"/>
            </a:rPr>
            <a:t>》</a:t>
          </a:r>
          <a:endParaRPr lang="zh-CN" altLang="en-US" sz="1800" b="1" kern="1200" dirty="0">
            <a:latin typeface="楷体" pitchFamily="49" charset="-122"/>
            <a:ea typeface="楷体" pitchFamily="49" charset="-122"/>
          </a:endParaRPr>
        </a:p>
      </dsp:txBody>
      <dsp:txXfrm>
        <a:off x="0" y="3025394"/>
        <a:ext cx="6096000" cy="546505"/>
      </dsp:txXfrm>
    </dsp:sp>
    <dsp:sp modelId="{C5147725-0810-4A79-AA33-A3A736584700}">
      <dsp:nvSpPr>
        <dsp:cNvPr id="0" name=""/>
        <dsp:cNvSpPr/>
      </dsp:nvSpPr>
      <dsp:spPr>
        <a:xfrm rot="10800000">
          <a:off x="0" y="1217360"/>
          <a:ext cx="6096000" cy="1228545"/>
        </a:xfrm>
        <a:prstGeom prst="upArrowCallout">
          <a:avLst/>
        </a:prstGeom>
        <a:solidFill>
          <a:srgbClr val="AC54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审核通过并缴纳费用</a:t>
          </a:r>
        </a:p>
      </dsp:txBody>
      <dsp:txXfrm rot="10800000">
        <a:off x="0" y="1217360"/>
        <a:ext cx="6096000" cy="1228545"/>
      </dsp:txXfrm>
    </dsp:sp>
    <dsp:sp modelId="{73B2235D-9B51-49ED-A236-CAFDEBB54D0A}">
      <dsp:nvSpPr>
        <dsp:cNvPr id="0" name=""/>
        <dsp:cNvSpPr/>
      </dsp:nvSpPr>
      <dsp:spPr>
        <a:xfrm rot="10800000">
          <a:off x="0" y="797"/>
          <a:ext cx="6096000" cy="1228545"/>
        </a:xfrm>
        <a:prstGeom prst="upArrowCallout">
          <a:avLst/>
        </a:prstGeom>
        <a:solidFill>
          <a:schemeClr val="accent4">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a:latin typeface="楷体" pitchFamily="49" charset="-122"/>
              <a:ea typeface="楷体" pitchFamily="49" charset="-122"/>
            </a:rPr>
            <a:t>提交申请材料</a:t>
          </a:r>
        </a:p>
      </dsp:txBody>
      <dsp:txXfrm rot="10800000">
        <a:off x="0" y="797"/>
        <a:ext cx="6096000" cy="122854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CFCD0B-5A31-4BCF-BC29-D582D8AE0F37}" type="datetimeFigureOut">
              <a:rPr lang="zh-CN" altLang="en-US" smtClean="0"/>
              <a:pPr/>
              <a:t>2018/6/1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2C6F2-F9B5-4A0A-A01B-23C37C4BD330}" type="slidenum">
              <a:rPr lang="zh-CN" altLang="en-US" smtClean="0"/>
              <a:pPr/>
              <a:t>‹#›</a:t>
            </a:fld>
            <a:endParaRPr lang="zh-CN" altLang="en-US"/>
          </a:p>
        </p:txBody>
      </p:sp>
    </p:spTree>
    <p:extLst>
      <p:ext uri="{BB962C8B-B14F-4D97-AF65-F5344CB8AC3E}">
        <p14:creationId xmlns:p14="http://schemas.microsoft.com/office/powerpoint/2010/main" xmlns="" val="2341467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6C63D855-9DD5-4256-A3CF-5669DF076638}" type="datetimeFigureOut">
              <a:rPr lang="zh-CN" altLang="en-US"/>
              <a:pPr>
                <a:defRPr/>
              </a:pPr>
              <a:t>2018/6/1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213B38CB-0EDD-4A5B-806E-1657456F2C61}" type="slidenum">
              <a:rPr lang="zh-CN" altLang="en-US"/>
              <a:pPr>
                <a:defRPr/>
              </a:pPr>
              <a:t>‹#›</a:t>
            </a:fld>
            <a:endParaRPr lang="zh-CN" altLang="en-US"/>
          </a:p>
        </p:txBody>
      </p:sp>
    </p:spTree>
    <p:extLst>
      <p:ext uri="{BB962C8B-B14F-4D97-AF65-F5344CB8AC3E}">
        <p14:creationId xmlns:p14="http://schemas.microsoft.com/office/powerpoint/2010/main" xmlns="" val="333795685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extLst>
      <p:ext uri="{BB962C8B-B14F-4D97-AF65-F5344CB8AC3E}">
        <p14:creationId xmlns:p14="http://schemas.microsoft.com/office/powerpoint/2010/main" xmlns="" val="2493366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a:extLst>
              <a:ext uri="{FF2B5EF4-FFF2-40B4-BE49-F238E27FC236}">
                <a16:creationId xmlns:a16="http://schemas.microsoft.com/office/drawing/2014/main" xmlns="" id="{5305D094-05FB-44E0-82DD-2ECBA7277D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8307" name="备注占位符 2">
            <a:extLst>
              <a:ext uri="{FF2B5EF4-FFF2-40B4-BE49-F238E27FC236}">
                <a16:creationId xmlns:a16="http://schemas.microsoft.com/office/drawing/2014/main" xmlns="" id="{34AF47F8-16DF-4D69-BFD6-C616405F7E8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a:t>
            </a:r>
          </a:p>
        </p:txBody>
      </p:sp>
    </p:spTree>
    <p:extLst>
      <p:ext uri="{BB962C8B-B14F-4D97-AF65-F5344CB8AC3E}">
        <p14:creationId xmlns:p14="http://schemas.microsoft.com/office/powerpoint/2010/main" xmlns="" val="135512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a:extLst>
              <a:ext uri="{FF2B5EF4-FFF2-40B4-BE49-F238E27FC236}">
                <a16:creationId xmlns:a16="http://schemas.microsoft.com/office/drawing/2014/main" xmlns="" id="{4568B65F-3C5A-4D89-9294-E4E91D3DAA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0355" name="备注占位符 2">
            <a:extLst>
              <a:ext uri="{FF2B5EF4-FFF2-40B4-BE49-F238E27FC236}">
                <a16:creationId xmlns:a16="http://schemas.microsoft.com/office/drawing/2014/main" xmlns="" id="{19E44606-7315-4098-B639-9358FE53985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0356" name="灯片编号占位符 3">
            <a:extLst>
              <a:ext uri="{FF2B5EF4-FFF2-40B4-BE49-F238E27FC236}">
                <a16:creationId xmlns:a16="http://schemas.microsoft.com/office/drawing/2014/main" xmlns="" id="{CCDF0FC2-B4E4-4308-95A5-132691E6CFA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8C83B5-0AE9-4514-A338-449589EF3E81}" type="slidenum">
              <a:rPr lang="zh-CN" altLang="en-US"/>
              <a:pPr/>
              <a:t>15</a:t>
            </a:fld>
            <a:endParaRPr lang="zh-CN" altLang="en-US"/>
          </a:p>
        </p:txBody>
      </p:sp>
    </p:spTree>
    <p:extLst>
      <p:ext uri="{BB962C8B-B14F-4D97-AF65-F5344CB8AC3E}">
        <p14:creationId xmlns:p14="http://schemas.microsoft.com/office/powerpoint/2010/main" xmlns="" val="1236301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a:extLst>
              <a:ext uri="{FF2B5EF4-FFF2-40B4-BE49-F238E27FC236}">
                <a16:creationId xmlns:a16="http://schemas.microsoft.com/office/drawing/2014/main" xmlns="" id="{2EB10E18-0B1B-48A4-B066-65CD402AEB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1379" name="备注占位符 2">
            <a:extLst>
              <a:ext uri="{FF2B5EF4-FFF2-40B4-BE49-F238E27FC236}">
                <a16:creationId xmlns:a16="http://schemas.microsoft.com/office/drawing/2014/main" xmlns="" id="{3F7C635B-3C32-4704-BA50-5FF2BD2D229A}"/>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修改排版。</a:t>
            </a:r>
          </a:p>
        </p:txBody>
      </p:sp>
    </p:spTree>
    <p:extLst>
      <p:ext uri="{BB962C8B-B14F-4D97-AF65-F5344CB8AC3E}">
        <p14:creationId xmlns:p14="http://schemas.microsoft.com/office/powerpoint/2010/main" xmlns="" val="1013725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xmlns="" id="{717C6134-F65B-4A96-AE28-82E075A793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3" name="备注占位符 2">
            <a:extLst>
              <a:ext uri="{FF2B5EF4-FFF2-40B4-BE49-F238E27FC236}">
                <a16:creationId xmlns:a16="http://schemas.microsoft.com/office/drawing/2014/main" xmlns="" id="{5F018174-20E9-4322-8DB4-9007B64B4B3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32180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583E09D-F81C-4EB6-BBEA-2E3E81253C45}" type="slidenum">
              <a:rPr lang="zh-CN" altLang="en-US" smtClean="0"/>
              <a:t>18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19</a:t>
            </a:fld>
            <a:endParaRPr lang="zh-CN" altLang="en-US"/>
          </a:p>
        </p:txBody>
      </p:sp>
    </p:spTree>
    <p:extLst>
      <p:ext uri="{BB962C8B-B14F-4D97-AF65-F5344CB8AC3E}">
        <p14:creationId xmlns:p14="http://schemas.microsoft.com/office/powerpoint/2010/main" xmlns="" val="1071931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20</a:t>
            </a:fld>
            <a:endParaRPr lang="zh-CN" altLang="en-US"/>
          </a:p>
        </p:txBody>
      </p:sp>
    </p:spTree>
    <p:extLst>
      <p:ext uri="{BB962C8B-B14F-4D97-AF65-F5344CB8AC3E}">
        <p14:creationId xmlns:p14="http://schemas.microsoft.com/office/powerpoint/2010/main" xmlns="" val="1167495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noFill/>
          <a:ln>
            <a:solidFill>
              <a:srgbClr val="000000"/>
            </a:solidFill>
            <a:miter lim="800000"/>
            <a:headEnd/>
            <a:tailEnd/>
          </a:ln>
        </p:spPr>
      </p:sp>
      <p:sp>
        <p:nvSpPr>
          <p:cNvPr id="99331"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24</a:t>
            </a:fld>
            <a:endParaRPr lang="zh-CN" altLang="en-US"/>
          </a:p>
        </p:txBody>
      </p:sp>
    </p:spTree>
    <p:extLst>
      <p:ext uri="{BB962C8B-B14F-4D97-AF65-F5344CB8AC3E}">
        <p14:creationId xmlns:p14="http://schemas.microsoft.com/office/powerpoint/2010/main" xmlns="" val="3950985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a:extLst>
              <a:ext uri="{FF2B5EF4-FFF2-40B4-BE49-F238E27FC236}">
                <a16:creationId xmlns:a16="http://schemas.microsoft.com/office/drawing/2014/main" xmlns="" id="{A42ACB25-A1E3-4485-81B7-F369FE33C5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备注占位符 2">
            <a:extLst>
              <a:ext uri="{FF2B5EF4-FFF2-40B4-BE49-F238E27FC236}">
                <a16:creationId xmlns:a16="http://schemas.microsoft.com/office/drawing/2014/main" xmlns="" id="{DE664764-AAD5-4F98-BA50-15F692AB48F0}"/>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89092" name="灯片编号占位符 3">
            <a:extLst>
              <a:ext uri="{FF2B5EF4-FFF2-40B4-BE49-F238E27FC236}">
                <a16:creationId xmlns:a16="http://schemas.microsoft.com/office/drawing/2014/main" xmlns="" id="{EC7DADA5-FA04-4260-91A1-A04AEB876A50}"/>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DA80DA-9CAE-485F-861B-F03BF5393D09}" type="slidenum">
              <a:rPr lang="zh-CN" altLang="en-US"/>
              <a:pPr/>
              <a:t>3</a:t>
            </a:fld>
            <a:endParaRPr lang="zh-CN" altLang="en-US"/>
          </a:p>
        </p:txBody>
      </p:sp>
    </p:spTree>
    <p:extLst>
      <p:ext uri="{BB962C8B-B14F-4D97-AF65-F5344CB8AC3E}">
        <p14:creationId xmlns:p14="http://schemas.microsoft.com/office/powerpoint/2010/main" xmlns="" val="2914688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25</a:t>
            </a:fld>
            <a:endParaRPr lang="zh-CN" altLang="en-US"/>
          </a:p>
        </p:txBody>
      </p:sp>
    </p:spTree>
    <p:extLst>
      <p:ext uri="{BB962C8B-B14F-4D97-AF65-F5344CB8AC3E}">
        <p14:creationId xmlns:p14="http://schemas.microsoft.com/office/powerpoint/2010/main" xmlns="" val="421209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26</a:t>
            </a:fld>
            <a:endParaRPr lang="zh-CN" altLang="en-US"/>
          </a:p>
        </p:txBody>
      </p:sp>
    </p:spTree>
    <p:extLst>
      <p:ext uri="{BB962C8B-B14F-4D97-AF65-F5344CB8AC3E}">
        <p14:creationId xmlns:p14="http://schemas.microsoft.com/office/powerpoint/2010/main" xmlns="" val="32872561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27</a:t>
            </a:fld>
            <a:endParaRPr lang="zh-CN" altLang="en-US"/>
          </a:p>
        </p:txBody>
      </p:sp>
    </p:spTree>
    <p:extLst>
      <p:ext uri="{BB962C8B-B14F-4D97-AF65-F5344CB8AC3E}">
        <p14:creationId xmlns:p14="http://schemas.microsoft.com/office/powerpoint/2010/main" xmlns="" val="8672157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28</a:t>
            </a:fld>
            <a:endParaRPr lang="zh-CN" altLang="en-US"/>
          </a:p>
        </p:txBody>
      </p:sp>
    </p:spTree>
    <p:extLst>
      <p:ext uri="{BB962C8B-B14F-4D97-AF65-F5344CB8AC3E}">
        <p14:creationId xmlns:p14="http://schemas.microsoft.com/office/powerpoint/2010/main" xmlns="" val="1633900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29</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境外：香港、澳门、台湾</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31</a:t>
            </a:fld>
            <a:endParaRPr lang="zh-CN" altLang="en-US"/>
          </a:p>
        </p:txBody>
      </p:sp>
    </p:spTree>
    <p:extLst>
      <p:ext uri="{BB962C8B-B14F-4D97-AF65-F5344CB8AC3E}">
        <p14:creationId xmlns:p14="http://schemas.microsoft.com/office/powerpoint/2010/main" xmlns="" val="3680827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a:extLst>
              <a:ext uri="{FF2B5EF4-FFF2-40B4-BE49-F238E27FC236}">
                <a16:creationId xmlns:a16="http://schemas.microsoft.com/office/drawing/2014/main" xmlns="" id="{BB6AFB3A-7AED-457D-8C39-E699601BD8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5" name="备注占位符 2">
            <a:extLst>
              <a:ext uri="{FF2B5EF4-FFF2-40B4-BE49-F238E27FC236}">
                <a16:creationId xmlns:a16="http://schemas.microsoft.com/office/drawing/2014/main" xmlns="" id="{02266D48-C53A-4676-AE57-1538A4CF255E}"/>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5716" name="灯片编号占位符 3">
            <a:extLst>
              <a:ext uri="{FF2B5EF4-FFF2-40B4-BE49-F238E27FC236}">
                <a16:creationId xmlns:a16="http://schemas.microsoft.com/office/drawing/2014/main" xmlns="" id="{592B89A7-E96A-4AB2-94AC-E266961B27D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2A9965E-565D-491B-B98D-CFA8CCB0AB12}" type="slidenum">
              <a:rPr lang="zh-CN" altLang="en-US"/>
              <a:pPr/>
              <a:t>39</a:t>
            </a:fld>
            <a:endParaRPr lang="zh-CN" altLang="en-US"/>
          </a:p>
        </p:txBody>
      </p:sp>
    </p:spTree>
    <p:extLst>
      <p:ext uri="{BB962C8B-B14F-4D97-AF65-F5344CB8AC3E}">
        <p14:creationId xmlns:p14="http://schemas.microsoft.com/office/powerpoint/2010/main" xmlns="" val="1898901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42</a:t>
            </a:fld>
            <a:endParaRPr lang="zh-CN" altLang="en-US"/>
          </a:p>
        </p:txBody>
      </p:sp>
    </p:spTree>
    <p:extLst>
      <p:ext uri="{BB962C8B-B14F-4D97-AF65-F5344CB8AC3E}">
        <p14:creationId xmlns:p14="http://schemas.microsoft.com/office/powerpoint/2010/main" xmlns="" val="2696377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43</a:t>
            </a:fld>
            <a:endParaRPr lang="zh-CN" altLang="en-US"/>
          </a:p>
        </p:txBody>
      </p:sp>
    </p:spTree>
    <p:extLst>
      <p:ext uri="{BB962C8B-B14F-4D97-AF65-F5344CB8AC3E}">
        <p14:creationId xmlns:p14="http://schemas.microsoft.com/office/powerpoint/2010/main" xmlns="" val="33790435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44</a:t>
            </a:fld>
            <a:endParaRPr lang="zh-CN" altLang="en-US"/>
          </a:p>
        </p:txBody>
      </p:sp>
    </p:spTree>
    <p:extLst>
      <p:ext uri="{BB962C8B-B14F-4D97-AF65-F5344CB8AC3E}">
        <p14:creationId xmlns:p14="http://schemas.microsoft.com/office/powerpoint/2010/main" xmlns="" val="3494999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a:extLst>
              <a:ext uri="{FF2B5EF4-FFF2-40B4-BE49-F238E27FC236}">
                <a16:creationId xmlns:a16="http://schemas.microsoft.com/office/drawing/2014/main" xmlns="" id="{FE7FC13A-23D0-4C4B-9FB0-C3E3D49B379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备注占位符 2">
            <a:extLst>
              <a:ext uri="{FF2B5EF4-FFF2-40B4-BE49-F238E27FC236}">
                <a16:creationId xmlns:a16="http://schemas.microsoft.com/office/drawing/2014/main" xmlns="" id="{47B2CD48-0AAC-4CF7-AB01-72F90FB0EEF7}"/>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2164" name="灯片编号占位符 3">
            <a:extLst>
              <a:ext uri="{FF2B5EF4-FFF2-40B4-BE49-F238E27FC236}">
                <a16:creationId xmlns:a16="http://schemas.microsoft.com/office/drawing/2014/main" xmlns="" id="{893BA977-6005-469D-A75D-996AC0CAC6ED}"/>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8D4848A-6F8A-4B9A-8089-77E8CE73B9CF}" type="slidenum">
              <a:rPr lang="zh-CN" altLang="en-US"/>
              <a:pPr/>
              <a:t>4</a:t>
            </a:fld>
            <a:endParaRPr lang="zh-CN" altLang="en-US"/>
          </a:p>
        </p:txBody>
      </p:sp>
    </p:spTree>
    <p:extLst>
      <p:ext uri="{BB962C8B-B14F-4D97-AF65-F5344CB8AC3E}">
        <p14:creationId xmlns:p14="http://schemas.microsoft.com/office/powerpoint/2010/main" xmlns="" val="27546733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45</a:t>
            </a:fld>
            <a:endParaRPr lang="zh-CN" altLang="en-US"/>
          </a:p>
        </p:txBody>
      </p:sp>
    </p:spTree>
    <p:extLst>
      <p:ext uri="{BB962C8B-B14F-4D97-AF65-F5344CB8AC3E}">
        <p14:creationId xmlns:p14="http://schemas.microsoft.com/office/powerpoint/2010/main" xmlns="" val="2805532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46</a:t>
            </a:fld>
            <a:endParaRPr lang="zh-CN" altLang="en-US"/>
          </a:p>
        </p:txBody>
      </p:sp>
    </p:spTree>
    <p:extLst>
      <p:ext uri="{BB962C8B-B14F-4D97-AF65-F5344CB8AC3E}">
        <p14:creationId xmlns:p14="http://schemas.microsoft.com/office/powerpoint/2010/main" xmlns="" val="387513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47</a:t>
            </a:fld>
            <a:endParaRPr lang="zh-CN" altLang="en-US"/>
          </a:p>
        </p:txBody>
      </p:sp>
    </p:spTree>
    <p:extLst>
      <p:ext uri="{BB962C8B-B14F-4D97-AF65-F5344CB8AC3E}">
        <p14:creationId xmlns:p14="http://schemas.microsoft.com/office/powerpoint/2010/main" xmlns="" val="16904184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48</a:t>
            </a:fld>
            <a:endParaRPr lang="zh-CN" altLang="en-US"/>
          </a:p>
        </p:txBody>
      </p:sp>
    </p:spTree>
    <p:extLst>
      <p:ext uri="{BB962C8B-B14F-4D97-AF65-F5344CB8AC3E}">
        <p14:creationId xmlns:p14="http://schemas.microsoft.com/office/powerpoint/2010/main" xmlns="" val="1951887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49</a:t>
            </a:fld>
            <a:endParaRPr lang="zh-CN" altLang="en-US"/>
          </a:p>
        </p:txBody>
      </p:sp>
    </p:spTree>
    <p:extLst>
      <p:ext uri="{BB962C8B-B14F-4D97-AF65-F5344CB8AC3E}">
        <p14:creationId xmlns:p14="http://schemas.microsoft.com/office/powerpoint/2010/main" xmlns="" val="32739486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a:extLst>
              <a:ext uri="{FF2B5EF4-FFF2-40B4-BE49-F238E27FC236}">
                <a16:creationId xmlns:a16="http://schemas.microsoft.com/office/drawing/2014/main" xmlns="" id="{3A31395A-7FCF-4ADB-9348-F9C8522A54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5475" name="备注占位符 2">
            <a:extLst>
              <a:ext uri="{FF2B5EF4-FFF2-40B4-BE49-F238E27FC236}">
                <a16:creationId xmlns:a16="http://schemas.microsoft.com/office/drawing/2014/main" xmlns="" id="{AB19FBD4-2DFB-4EB0-8BFD-AF866A0392E4}"/>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5476" name="灯片编号占位符 3">
            <a:extLst>
              <a:ext uri="{FF2B5EF4-FFF2-40B4-BE49-F238E27FC236}">
                <a16:creationId xmlns:a16="http://schemas.microsoft.com/office/drawing/2014/main" xmlns="" id="{2059AC85-F484-4649-AC88-DBD4F891B90C}"/>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61E8340-8A6E-40DB-BDF7-96E0014055B6}" type="slidenum">
              <a:rPr lang="zh-CN" altLang="en-US"/>
              <a:pPr/>
              <a:t>50</a:t>
            </a:fld>
            <a:endParaRPr lang="zh-CN" altLang="en-US"/>
          </a:p>
        </p:txBody>
      </p:sp>
    </p:spTree>
    <p:extLst>
      <p:ext uri="{BB962C8B-B14F-4D97-AF65-F5344CB8AC3E}">
        <p14:creationId xmlns:p14="http://schemas.microsoft.com/office/powerpoint/2010/main" xmlns="" val="1179176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a:extLst>
              <a:ext uri="{FF2B5EF4-FFF2-40B4-BE49-F238E27FC236}">
                <a16:creationId xmlns:a16="http://schemas.microsoft.com/office/drawing/2014/main" xmlns="" id="{FDA30F0D-C6A3-4B51-B8E1-62138616DC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9635" name="备注占位符 2">
            <a:extLst>
              <a:ext uri="{FF2B5EF4-FFF2-40B4-BE49-F238E27FC236}">
                <a16:creationId xmlns:a16="http://schemas.microsoft.com/office/drawing/2014/main" xmlns="" id="{0EF2645A-943C-4ED4-A35A-F74BA482CD8B}"/>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69636" name="灯片编号占位符 3">
            <a:extLst>
              <a:ext uri="{FF2B5EF4-FFF2-40B4-BE49-F238E27FC236}">
                <a16:creationId xmlns:a16="http://schemas.microsoft.com/office/drawing/2014/main" xmlns="" id="{335B19BC-2E89-49E7-8460-51C5547B6B05}"/>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BB43A0-155E-4031-A6C7-4C5AA483D0D2}" type="slidenum">
              <a:rPr lang="zh-CN" altLang="en-US"/>
              <a:pPr/>
              <a:t>59</a:t>
            </a:fld>
            <a:endParaRPr lang="zh-CN" altLang="en-US"/>
          </a:p>
        </p:txBody>
      </p:sp>
    </p:spTree>
    <p:extLst>
      <p:ext uri="{BB962C8B-B14F-4D97-AF65-F5344CB8AC3E}">
        <p14:creationId xmlns:p14="http://schemas.microsoft.com/office/powerpoint/2010/main" xmlns="" val="13365531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a:extLst>
              <a:ext uri="{FF2B5EF4-FFF2-40B4-BE49-F238E27FC236}">
                <a16:creationId xmlns:a16="http://schemas.microsoft.com/office/drawing/2014/main" xmlns="" id="{0A510796-9C54-49EF-ACB0-67A668E259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683" name="备注占位符 2">
            <a:extLst>
              <a:ext uri="{FF2B5EF4-FFF2-40B4-BE49-F238E27FC236}">
                <a16:creationId xmlns:a16="http://schemas.microsoft.com/office/drawing/2014/main" xmlns="" id="{BBAAC2AA-9CE6-4B79-914B-78C57D52BF90}"/>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1684" name="灯片编号占位符 3">
            <a:extLst>
              <a:ext uri="{FF2B5EF4-FFF2-40B4-BE49-F238E27FC236}">
                <a16:creationId xmlns:a16="http://schemas.microsoft.com/office/drawing/2014/main" xmlns="" id="{7F055B1F-7C1E-4B1D-9694-940462BB7C46}"/>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47B0DC1-BEB7-449D-9CF9-BE1B34ED4289}" type="slidenum">
              <a:rPr lang="zh-CN" altLang="en-US"/>
              <a:pPr/>
              <a:t>60</a:t>
            </a:fld>
            <a:endParaRPr lang="zh-CN" altLang="en-US"/>
          </a:p>
        </p:txBody>
      </p:sp>
    </p:spTree>
    <p:extLst>
      <p:ext uri="{BB962C8B-B14F-4D97-AF65-F5344CB8AC3E}">
        <p14:creationId xmlns:p14="http://schemas.microsoft.com/office/powerpoint/2010/main" xmlns="" val="3707275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a:extLst>
              <a:ext uri="{FF2B5EF4-FFF2-40B4-BE49-F238E27FC236}">
                <a16:creationId xmlns:a16="http://schemas.microsoft.com/office/drawing/2014/main" xmlns="" id="{6EC9E300-8D1A-4A8F-914E-178D926577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3731" name="备注占位符 2">
            <a:extLst>
              <a:ext uri="{FF2B5EF4-FFF2-40B4-BE49-F238E27FC236}">
                <a16:creationId xmlns:a16="http://schemas.microsoft.com/office/drawing/2014/main" xmlns="" id="{FDA860A8-2395-4B09-B979-80E552A1EA71}"/>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3732" name="灯片编号占位符 3">
            <a:extLst>
              <a:ext uri="{FF2B5EF4-FFF2-40B4-BE49-F238E27FC236}">
                <a16:creationId xmlns:a16="http://schemas.microsoft.com/office/drawing/2014/main" xmlns="" id="{FF8B205F-F335-42E6-8D2F-3CF31386127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9F4D9F9-5018-4810-8D3C-8A696EB34860}" type="slidenum">
              <a:rPr lang="zh-CN" altLang="en-US"/>
              <a:pPr/>
              <a:t>61</a:t>
            </a:fld>
            <a:endParaRPr lang="zh-CN" altLang="en-US"/>
          </a:p>
        </p:txBody>
      </p:sp>
    </p:spTree>
    <p:extLst>
      <p:ext uri="{BB962C8B-B14F-4D97-AF65-F5344CB8AC3E}">
        <p14:creationId xmlns:p14="http://schemas.microsoft.com/office/powerpoint/2010/main" xmlns="" val="2194747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xmlns="" id="{4FB61F9D-590D-4CCC-9607-CB279824EF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5779" name="备注占位符 2">
            <a:extLst>
              <a:ext uri="{FF2B5EF4-FFF2-40B4-BE49-F238E27FC236}">
                <a16:creationId xmlns:a16="http://schemas.microsoft.com/office/drawing/2014/main" xmlns="" id="{EBADE4A5-CC1D-42AD-A205-6EA301F981D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a:p>
        </p:txBody>
      </p:sp>
      <p:sp>
        <p:nvSpPr>
          <p:cNvPr id="75780" name="灯片编号占位符 3">
            <a:extLst>
              <a:ext uri="{FF2B5EF4-FFF2-40B4-BE49-F238E27FC236}">
                <a16:creationId xmlns:a16="http://schemas.microsoft.com/office/drawing/2014/main" xmlns="" id="{537364B8-AD8E-46B0-872F-5EAC624CC67A}"/>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8347527-7DB5-4ACB-905C-F6FBA37A6E8A}" type="slidenum">
              <a:rPr lang="zh-CN" altLang="en-US"/>
              <a:pPr/>
              <a:t>62</a:t>
            </a:fld>
            <a:endParaRPr lang="zh-CN" altLang="en-US"/>
          </a:p>
        </p:txBody>
      </p:sp>
    </p:spTree>
    <p:extLst>
      <p:ext uri="{BB962C8B-B14F-4D97-AF65-F5344CB8AC3E}">
        <p14:creationId xmlns:p14="http://schemas.microsoft.com/office/powerpoint/2010/main" xmlns="" val="2127058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a:extLst>
              <a:ext uri="{FF2B5EF4-FFF2-40B4-BE49-F238E27FC236}">
                <a16:creationId xmlns:a16="http://schemas.microsoft.com/office/drawing/2014/main" xmlns="" id="{8356DECC-32B2-4194-BF6B-42B1BBDD15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备注占位符 2">
            <a:extLst>
              <a:ext uri="{FF2B5EF4-FFF2-40B4-BE49-F238E27FC236}">
                <a16:creationId xmlns:a16="http://schemas.microsoft.com/office/drawing/2014/main" xmlns="" id="{9404D20E-C7FC-49FF-AE9E-47576734C1D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3188" name="灯片编号占位符 3">
            <a:extLst>
              <a:ext uri="{FF2B5EF4-FFF2-40B4-BE49-F238E27FC236}">
                <a16:creationId xmlns:a16="http://schemas.microsoft.com/office/drawing/2014/main" xmlns="" id="{840703BC-22F4-43F6-9B6B-467ED352D9DD}"/>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769F94-4F59-4673-886C-C47C99827061}" type="slidenum">
              <a:rPr lang="zh-CN" altLang="en-US"/>
              <a:pPr/>
              <a:t>6</a:t>
            </a:fld>
            <a:endParaRPr lang="zh-CN" altLang="en-US"/>
          </a:p>
        </p:txBody>
      </p:sp>
    </p:spTree>
    <p:extLst>
      <p:ext uri="{BB962C8B-B14F-4D97-AF65-F5344CB8AC3E}">
        <p14:creationId xmlns:p14="http://schemas.microsoft.com/office/powerpoint/2010/main" xmlns="" val="1099622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提示：此处“受理日”均为中国结算受理日</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63</a:t>
            </a:fld>
            <a:endParaRPr lang="zh-CN" altLang="en-US"/>
          </a:p>
        </p:txBody>
      </p:sp>
    </p:spTree>
    <p:extLst>
      <p:ext uri="{BB962C8B-B14F-4D97-AF65-F5344CB8AC3E}">
        <p14:creationId xmlns:p14="http://schemas.microsoft.com/office/powerpoint/2010/main" xmlns="" val="8057212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xmlns="" id="{42B22D62-6238-4F5E-ACAA-670B2F5829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备注占位符 2">
            <a:extLst>
              <a:ext uri="{FF2B5EF4-FFF2-40B4-BE49-F238E27FC236}">
                <a16:creationId xmlns:a16="http://schemas.microsoft.com/office/drawing/2014/main" xmlns="" id="{2345E357-196D-4DF8-81FF-2F01C18BFD35}"/>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04452" name="灯片编号占位符 3">
            <a:extLst>
              <a:ext uri="{FF2B5EF4-FFF2-40B4-BE49-F238E27FC236}">
                <a16:creationId xmlns:a16="http://schemas.microsoft.com/office/drawing/2014/main" xmlns="" id="{62614C0B-4F7D-46A0-B42D-30295559B73B}"/>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1BAF7C-8BDE-4335-9C45-3BD510F3DA02}" type="slidenum">
              <a:rPr lang="zh-CN" altLang="en-US"/>
              <a:pPr/>
              <a:t>64</a:t>
            </a:fld>
            <a:endParaRPr lang="zh-CN" altLang="en-US"/>
          </a:p>
        </p:txBody>
      </p:sp>
    </p:spTree>
    <p:extLst>
      <p:ext uri="{BB962C8B-B14F-4D97-AF65-F5344CB8AC3E}">
        <p14:creationId xmlns:p14="http://schemas.microsoft.com/office/powerpoint/2010/main" xmlns="" val="18068674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a:extLst>
              <a:ext uri="{FF2B5EF4-FFF2-40B4-BE49-F238E27FC236}">
                <a16:creationId xmlns:a16="http://schemas.microsoft.com/office/drawing/2014/main" xmlns="" id="{146D63F0-A196-4C3A-803C-F45A9FF53C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备注占位符 2">
            <a:extLst>
              <a:ext uri="{FF2B5EF4-FFF2-40B4-BE49-F238E27FC236}">
                <a16:creationId xmlns:a16="http://schemas.microsoft.com/office/drawing/2014/main" xmlns="" id="{E951D42C-D210-429D-BFAC-A00FCB475B4B}"/>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9812" name="灯片编号占位符 3">
            <a:extLst>
              <a:ext uri="{FF2B5EF4-FFF2-40B4-BE49-F238E27FC236}">
                <a16:creationId xmlns:a16="http://schemas.microsoft.com/office/drawing/2014/main" xmlns="" id="{1AFE9AEC-3D1B-41C1-B2A1-1A2B9BF6ED1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0B26184-3EE1-4B94-A9F9-D2AB7371FF4C}" type="slidenum">
              <a:rPr lang="zh-CN" altLang="en-US"/>
              <a:pPr/>
              <a:t>66</a:t>
            </a:fld>
            <a:endParaRPr lang="zh-CN" altLang="en-US"/>
          </a:p>
        </p:txBody>
      </p:sp>
    </p:spTree>
    <p:extLst>
      <p:ext uri="{BB962C8B-B14F-4D97-AF65-F5344CB8AC3E}">
        <p14:creationId xmlns:p14="http://schemas.microsoft.com/office/powerpoint/2010/main" xmlns="" val="22042281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a:extLst>
              <a:ext uri="{FF2B5EF4-FFF2-40B4-BE49-F238E27FC236}">
                <a16:creationId xmlns:a16="http://schemas.microsoft.com/office/drawing/2014/main" xmlns="" id="{499B3129-CA20-48FA-B242-22B568EE87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3" name="备注占位符 2">
            <a:extLst>
              <a:ext uri="{FF2B5EF4-FFF2-40B4-BE49-F238E27FC236}">
                <a16:creationId xmlns:a16="http://schemas.microsoft.com/office/drawing/2014/main" xmlns="" id="{BA7F97AB-EA04-4254-9710-1A381ECEAAED}"/>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22884" name="灯片编号占位符 3">
            <a:extLst>
              <a:ext uri="{FF2B5EF4-FFF2-40B4-BE49-F238E27FC236}">
                <a16:creationId xmlns:a16="http://schemas.microsoft.com/office/drawing/2014/main" xmlns="" id="{410A26E6-5225-4F21-B05E-7ADA131E10E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7FB851-DD9E-4237-95FD-E486CAFE115D}" type="slidenum">
              <a:rPr lang="zh-CN" altLang="en-US"/>
              <a:pPr/>
              <a:t>70</a:t>
            </a:fld>
            <a:endParaRPr lang="zh-CN" altLang="en-US"/>
          </a:p>
        </p:txBody>
      </p:sp>
    </p:spTree>
    <p:extLst>
      <p:ext uri="{BB962C8B-B14F-4D97-AF65-F5344CB8AC3E}">
        <p14:creationId xmlns:p14="http://schemas.microsoft.com/office/powerpoint/2010/main" xmlns="" val="37524764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bwMode="auto">
          <a:noFill/>
          <a:ln>
            <a:solidFill>
              <a:srgbClr val="000000"/>
            </a:solidFill>
            <a:miter lim="800000"/>
            <a:headEnd/>
            <a:tailEnd/>
          </a:ln>
        </p:spPr>
      </p:sp>
      <p:sp>
        <p:nvSpPr>
          <p:cNvPr id="1249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124932" name="灯片编号占位符 3"/>
          <p:cNvSpPr>
            <a:spLocks noGrp="1"/>
          </p:cNvSpPr>
          <p:nvPr>
            <p:ph type="sldNum" sz="quarter" idx="5"/>
          </p:nvPr>
        </p:nvSpPr>
        <p:spPr bwMode="auto">
          <a:noFill/>
          <a:ln>
            <a:miter lim="800000"/>
            <a:headEnd/>
            <a:tailEnd/>
          </a:ln>
        </p:spPr>
        <p:txBody>
          <a:bodyPr/>
          <a:lstStyle/>
          <a:p>
            <a:fld id="{B0A94E36-EBE7-4BFC-AD35-5D4EB546BD79}" type="slidenum">
              <a:rPr lang="zh-CN" altLang="en-US" smtClean="0">
                <a:solidFill>
                  <a:srgbClr val="000000"/>
                </a:solidFill>
              </a:rPr>
              <a:pPr/>
              <a:t>72</a:t>
            </a:fld>
            <a:endParaRPr lang="zh-CN" alt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a:extLst>
              <a:ext uri="{FF2B5EF4-FFF2-40B4-BE49-F238E27FC236}">
                <a16:creationId xmlns:a16="http://schemas.microsoft.com/office/drawing/2014/main" xmlns="" id="{7BA53958-0775-4DA3-9343-DB296A5150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4211" name="备注占位符 2">
            <a:extLst>
              <a:ext uri="{FF2B5EF4-FFF2-40B4-BE49-F238E27FC236}">
                <a16:creationId xmlns:a16="http://schemas.microsoft.com/office/drawing/2014/main" xmlns="" id="{CDB2C62F-8203-4ABD-BE8A-B39F8DD32BD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4212" name="灯片编号占位符 3">
            <a:extLst>
              <a:ext uri="{FF2B5EF4-FFF2-40B4-BE49-F238E27FC236}">
                <a16:creationId xmlns:a16="http://schemas.microsoft.com/office/drawing/2014/main" xmlns="" id="{7B4C8B89-C8F8-41ED-B4B5-0C7F8096B904}"/>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BE34CC-72A8-4E64-93BD-3BB6F641FCF4}" type="slidenum">
              <a:rPr lang="zh-CN" altLang="en-US"/>
              <a:pPr/>
              <a:t>7</a:t>
            </a:fld>
            <a:endParaRPr lang="zh-CN" altLang="en-US"/>
          </a:p>
        </p:txBody>
      </p:sp>
    </p:spTree>
    <p:extLst>
      <p:ext uri="{BB962C8B-B14F-4D97-AF65-F5344CB8AC3E}">
        <p14:creationId xmlns:p14="http://schemas.microsoft.com/office/powerpoint/2010/main" xmlns="" val="1413283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a:extLst>
              <a:ext uri="{FF2B5EF4-FFF2-40B4-BE49-F238E27FC236}">
                <a16:creationId xmlns:a16="http://schemas.microsoft.com/office/drawing/2014/main" xmlns="" id="{588B7B21-15AE-4749-8E69-4B33060244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5235" name="备注占位符 2">
            <a:extLst>
              <a:ext uri="{FF2B5EF4-FFF2-40B4-BE49-F238E27FC236}">
                <a16:creationId xmlns:a16="http://schemas.microsoft.com/office/drawing/2014/main" xmlns="" id="{15E9504D-E8B2-4160-84A2-5C6AFFAFE561}"/>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5236" name="灯片编号占位符 3">
            <a:extLst>
              <a:ext uri="{FF2B5EF4-FFF2-40B4-BE49-F238E27FC236}">
                <a16:creationId xmlns:a16="http://schemas.microsoft.com/office/drawing/2014/main" xmlns="" id="{F5B3F693-E08A-4868-A791-72092A46CA47}"/>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F9A1941-12AB-4F19-A58E-009B4C91791B}" type="slidenum">
              <a:rPr lang="zh-CN" altLang="en-US"/>
              <a:pPr/>
              <a:t>8</a:t>
            </a:fld>
            <a:endParaRPr lang="zh-CN" altLang="en-US"/>
          </a:p>
        </p:txBody>
      </p:sp>
    </p:spTree>
    <p:extLst>
      <p:ext uri="{BB962C8B-B14F-4D97-AF65-F5344CB8AC3E}">
        <p14:creationId xmlns:p14="http://schemas.microsoft.com/office/powerpoint/2010/main" xmlns="" val="2295395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a:extLst>
              <a:ext uri="{FF2B5EF4-FFF2-40B4-BE49-F238E27FC236}">
                <a16:creationId xmlns:a16="http://schemas.microsoft.com/office/drawing/2014/main" xmlns="" id="{0DCF5D47-DEE7-47F3-BCD8-F597240D53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6259" name="备注占位符 2">
            <a:extLst>
              <a:ext uri="{FF2B5EF4-FFF2-40B4-BE49-F238E27FC236}">
                <a16:creationId xmlns:a16="http://schemas.microsoft.com/office/drawing/2014/main" xmlns="" id="{2A559876-C429-4C77-BEC5-9421F2739D0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521875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a:extLst>
              <a:ext uri="{FF2B5EF4-FFF2-40B4-BE49-F238E27FC236}">
                <a16:creationId xmlns:a16="http://schemas.microsoft.com/office/drawing/2014/main" xmlns="" id="{876EAE2E-93DE-4F08-8249-931275BDA1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备注占位符 2">
            <a:extLst>
              <a:ext uri="{FF2B5EF4-FFF2-40B4-BE49-F238E27FC236}">
                <a16:creationId xmlns:a16="http://schemas.microsoft.com/office/drawing/2014/main" xmlns="" id="{D873045E-980D-413D-8DDE-D396908D3E43}"/>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97284" name="灯片编号占位符 3">
            <a:extLst>
              <a:ext uri="{FF2B5EF4-FFF2-40B4-BE49-F238E27FC236}">
                <a16:creationId xmlns:a16="http://schemas.microsoft.com/office/drawing/2014/main" xmlns="" id="{BD15A682-155B-4CA2-ACF2-E18AEC18501C}"/>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CBA3455-FC83-4031-84FD-3ED00ACAFC53}" type="slidenum">
              <a:rPr lang="zh-CN" altLang="en-US"/>
              <a:pPr/>
              <a:t>11</a:t>
            </a:fld>
            <a:endParaRPr lang="zh-CN" altLang="en-US"/>
          </a:p>
        </p:txBody>
      </p:sp>
    </p:spTree>
    <p:extLst>
      <p:ext uri="{BB962C8B-B14F-4D97-AF65-F5344CB8AC3E}">
        <p14:creationId xmlns:p14="http://schemas.microsoft.com/office/powerpoint/2010/main" xmlns="" val="3060641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ED07DD11-48DD-49DE-9262-E8EF9552C92A}"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FCF0CF89-5729-4DCD-8B62-E8C15E06173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EA34FC-7B2F-4CD1-AC1F-4C83D177FEC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xfrm>
            <a:off x="2616200" y="6245225"/>
            <a:ext cx="2133600" cy="476250"/>
          </a:xfrm>
          <a:ln/>
        </p:spPr>
        <p:txBody>
          <a:bodyPr/>
          <a:lstStyle>
            <a:lvl1pPr>
              <a:defRPr/>
            </a:lvl1pPr>
          </a:lstStyle>
          <a:p>
            <a:pPr>
              <a:defRPr/>
            </a:pPr>
            <a:fld id="{4BD8D94F-7DCC-4583-8942-8B98B6C16D2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userDrawn="1"/>
        </p:nvPicPr>
        <p:blipFill>
          <a:blip r:embed="rId2" cstate="print"/>
          <a:srcRect/>
          <a:stretch>
            <a:fillRect/>
          </a:stretch>
        </p:blipFill>
        <p:spPr bwMode="auto">
          <a:xfrm>
            <a:off x="7668344" y="6237312"/>
            <a:ext cx="1214446" cy="399985"/>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6" name="Rectangle 6"/>
          <p:cNvSpPr>
            <a:spLocks noGrp="1" noChangeArrowheads="1"/>
          </p:cNvSpPr>
          <p:nvPr>
            <p:ph type="sldNum" sz="quarter" idx="12"/>
          </p:nvPr>
        </p:nvSpPr>
        <p:spPr>
          <a:ln/>
        </p:spPr>
        <p:txBody>
          <a:bodyPr/>
          <a:lstStyle>
            <a:lvl1pPr>
              <a:defRPr/>
            </a:lvl1pPr>
          </a:lstStyle>
          <a:p>
            <a:pPr>
              <a:defRPr/>
            </a:pPr>
            <a:fld id="{22DCD098-78B4-48FB-9ABD-58F41A0A2D61}"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E8A56D93-8837-47EA-BB15-02C842476E7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9" name="Rectangle 6"/>
          <p:cNvSpPr>
            <a:spLocks noGrp="1" noChangeArrowheads="1"/>
          </p:cNvSpPr>
          <p:nvPr>
            <p:ph type="sldNum" sz="quarter" idx="12"/>
          </p:nvPr>
        </p:nvSpPr>
        <p:spPr>
          <a:ln/>
        </p:spPr>
        <p:txBody>
          <a:bodyPr/>
          <a:lstStyle>
            <a:lvl1pPr>
              <a:defRPr/>
            </a:lvl1pPr>
          </a:lstStyle>
          <a:p>
            <a:pPr>
              <a:defRPr/>
            </a:pPr>
            <a:fld id="{838C2942-D4F8-4AB9-B6D8-770EF0DDB0E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5" name="Rectangle 6"/>
          <p:cNvSpPr>
            <a:spLocks noGrp="1" noChangeArrowheads="1"/>
          </p:cNvSpPr>
          <p:nvPr>
            <p:ph type="sldNum" sz="quarter" idx="12"/>
          </p:nvPr>
        </p:nvSpPr>
        <p:spPr>
          <a:ln/>
        </p:spPr>
        <p:txBody>
          <a:bodyPr/>
          <a:lstStyle>
            <a:lvl1pPr>
              <a:defRPr/>
            </a:lvl1pPr>
          </a:lstStyle>
          <a:p>
            <a:pPr>
              <a:defRPr/>
            </a:pPr>
            <a:fld id="{BE31960D-00AB-4261-AAFD-7ECD3C99681A}"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4" name="Rectangle 6"/>
          <p:cNvSpPr>
            <a:spLocks noGrp="1" noChangeArrowheads="1"/>
          </p:cNvSpPr>
          <p:nvPr>
            <p:ph type="sldNum" sz="quarter" idx="12"/>
          </p:nvPr>
        </p:nvSpPr>
        <p:spPr>
          <a:xfrm>
            <a:off x="2616572" y="6242050"/>
            <a:ext cx="2133600" cy="476250"/>
          </a:xfrm>
          <a:ln/>
        </p:spPr>
        <p:txBody>
          <a:bodyPr/>
          <a:lstStyle>
            <a:lvl1pPr>
              <a:defRPr/>
            </a:lvl1pPr>
          </a:lstStyle>
          <a:p>
            <a:pPr>
              <a:defRPr/>
            </a:pPr>
            <a:fld id="{37FA377A-D61E-4AFF-BD7C-238A8887A06F}" type="slidenum">
              <a:rPr lang="en-US" altLang="zh-CN"/>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58631BCE-0B4E-472F-AF34-F64EBE33E9EC}"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CN"/>
              <a:t>1</a:t>
            </a:r>
          </a:p>
        </p:txBody>
      </p:sp>
      <p:sp>
        <p:nvSpPr>
          <p:cNvPr id="7" name="Rectangle 6"/>
          <p:cNvSpPr>
            <a:spLocks noGrp="1" noChangeArrowheads="1"/>
          </p:cNvSpPr>
          <p:nvPr>
            <p:ph type="sldNum" sz="quarter" idx="12"/>
          </p:nvPr>
        </p:nvSpPr>
        <p:spPr>
          <a:ln/>
        </p:spPr>
        <p:txBody>
          <a:bodyPr/>
          <a:lstStyle>
            <a:lvl1pPr>
              <a:defRPr/>
            </a:lvl1pPr>
          </a:lstStyle>
          <a:p>
            <a:pPr>
              <a:defRPr/>
            </a:pPr>
            <a:fld id="{98B4CC08-7FFA-428E-AD69-5E0D1ACE3D2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r="-133"/>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r>
              <a:rPr lang="en-US" altLang="zh-CN"/>
              <a:t>1</a:t>
            </a:r>
          </a:p>
        </p:txBody>
      </p:sp>
      <p:sp>
        <p:nvSpPr>
          <p:cNvPr id="1030" name="Rectangle 6"/>
          <p:cNvSpPr>
            <a:spLocks noGrp="1" noChangeArrowheads="1"/>
          </p:cNvSpPr>
          <p:nvPr>
            <p:ph type="sldNum" sz="quarter" idx="4"/>
          </p:nvPr>
        </p:nvSpPr>
        <p:spPr bwMode="auto">
          <a:xfrm>
            <a:off x="3505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86393A7-F7EA-4368-B800-B7441B8B5113}" type="slidenum">
              <a:rPr lang="en-US" altLang="zh-CN"/>
              <a:pPr>
                <a:defRPr/>
              </a:pPr>
              <a:t>‹#›</a:t>
            </a:fld>
            <a:endParaRPr lang="en-US" altLang="zh-CN"/>
          </a:p>
        </p:txBody>
      </p:sp>
      <p:pic>
        <p:nvPicPr>
          <p:cNvPr id="7" name="Picture 3" descr="C:\Users\Administrator\Desktop\讲课准备材料\logo.png"/>
          <p:cNvPicPr>
            <a:picLocks noChangeAspect="1" noChangeArrowheads="1"/>
          </p:cNvPicPr>
          <p:nvPr userDrawn="1"/>
        </p:nvPicPr>
        <p:blipFill>
          <a:blip r:embed="rId14" cstate="print"/>
          <a:srcRect/>
          <a:stretch>
            <a:fillRect/>
          </a:stretch>
        </p:blipFill>
        <p:spPr bwMode="auto">
          <a:xfrm>
            <a:off x="7668344" y="6237312"/>
            <a:ext cx="1214446" cy="39998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diagramLayout" Target="../diagrams/layout5.xml"/><Relationship Id="rId7" Type="http://schemas.openxmlformats.org/officeDocument/2006/relationships/image" Target="../media/image2.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chinaclear.cn/"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7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mailto:jflin@chinaclear.com.cn"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6.jpe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4.pn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3" cstate="print"/>
          <a:srcRect/>
          <a:stretch>
            <a:fillRect/>
          </a:stretch>
        </p:blipFill>
        <p:spPr bwMode="auto">
          <a:xfrm>
            <a:off x="457200" y="2847975"/>
            <a:ext cx="8686800" cy="3513138"/>
          </a:xfrm>
          <a:prstGeom prst="rect">
            <a:avLst/>
          </a:prstGeom>
          <a:noFill/>
          <a:ln w="9525">
            <a:noFill/>
            <a:miter lim="800000"/>
            <a:headEnd/>
            <a:tailEnd/>
          </a:ln>
        </p:spPr>
      </p:pic>
      <p:sp>
        <p:nvSpPr>
          <p:cNvPr id="2052" name="Text Box 4"/>
          <p:cNvSpPr txBox="1">
            <a:spLocks noChangeArrowheads="1"/>
          </p:cNvSpPr>
          <p:nvPr/>
        </p:nvSpPr>
        <p:spPr bwMode="auto">
          <a:xfrm>
            <a:off x="774700" y="3108325"/>
            <a:ext cx="5329238" cy="535531"/>
          </a:xfrm>
          <a:prstGeom prst="rect">
            <a:avLst/>
          </a:prstGeom>
          <a:noFill/>
          <a:ln w="9525">
            <a:noFill/>
            <a:miter lim="800000"/>
            <a:headEnd/>
            <a:tailEnd/>
          </a:ln>
        </p:spPr>
        <p:txBody>
          <a:bodyPr>
            <a:spAutoFit/>
          </a:bodyPr>
          <a:lstStyle/>
          <a:p>
            <a:pPr>
              <a:lnSpc>
                <a:spcPct val="120000"/>
              </a:lnSpc>
            </a:pPr>
            <a:r>
              <a:rPr lang="zh-CN" altLang="en-US" sz="2400" b="1" dirty="0">
                <a:solidFill>
                  <a:srgbClr val="4D4D4D"/>
                </a:solidFill>
                <a:latin typeface="黑体" pitchFamily="49" charset="-122"/>
                <a:ea typeface="黑体" pitchFamily="49" charset="-122"/>
              </a:rPr>
              <a:t>中国结算北京分公司投资者业务介绍</a:t>
            </a:r>
            <a:endParaRPr kumimoji="1" lang="zh-CN" altLang="en-US" sz="2400" b="1" dirty="0">
              <a:solidFill>
                <a:srgbClr val="4D4D4D"/>
              </a:solidFill>
              <a:latin typeface="黑体" pitchFamily="49" charset="-122"/>
              <a:ea typeface="黑体" pitchFamily="49" charset="-122"/>
            </a:endParaRPr>
          </a:p>
        </p:txBody>
      </p:sp>
      <p:pic>
        <p:nvPicPr>
          <p:cNvPr id="2055"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p:spPr>
      </p:pic>
      <p:sp>
        <p:nvSpPr>
          <p:cNvPr id="2056" name="Text Box 9"/>
          <p:cNvSpPr txBox="1">
            <a:spLocks noChangeArrowheads="1"/>
          </p:cNvSpPr>
          <p:nvPr/>
        </p:nvSpPr>
        <p:spPr bwMode="auto">
          <a:xfrm>
            <a:off x="755650" y="2060575"/>
            <a:ext cx="6265863" cy="641350"/>
          </a:xfrm>
          <a:prstGeom prst="rect">
            <a:avLst/>
          </a:prstGeom>
          <a:noFill/>
          <a:ln w="9525">
            <a:noFill/>
            <a:miter lim="800000"/>
            <a:headEnd/>
            <a:tailEnd/>
          </a:ln>
        </p:spPr>
        <p:txBody>
          <a:bodyPr>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1027" name="Picture 3" descr="C:\Users\Administrator\Desktop\讲课准备材料\logo.png"/>
          <p:cNvPicPr>
            <a:picLocks noChangeAspect="1" noChangeArrowheads="1"/>
          </p:cNvPicPr>
          <p:nvPr/>
        </p:nvPicPr>
        <p:blipFill>
          <a:blip r:embed="rId5" cstate="print"/>
          <a:srcRect/>
          <a:stretch>
            <a:fillRect/>
          </a:stretch>
        </p:blipFill>
        <p:spPr bwMode="auto">
          <a:xfrm>
            <a:off x="6715140" y="571480"/>
            <a:ext cx="2000264" cy="658799"/>
          </a:xfrm>
          <a:prstGeom prst="rect">
            <a:avLst/>
          </a:prstGeom>
          <a:noFill/>
        </p:spPr>
      </p:pic>
      <p:sp>
        <p:nvSpPr>
          <p:cNvPr id="12" name="Text Box 5"/>
          <p:cNvSpPr txBox="1">
            <a:spLocks noChangeArrowheads="1"/>
          </p:cNvSpPr>
          <p:nvPr/>
        </p:nvSpPr>
        <p:spPr bwMode="auto">
          <a:xfrm>
            <a:off x="785786" y="5929313"/>
            <a:ext cx="2016125" cy="244475"/>
          </a:xfrm>
          <a:prstGeom prst="rect">
            <a:avLst/>
          </a:prstGeom>
          <a:noFill/>
          <a:ln w="9525">
            <a:noFill/>
            <a:miter lim="800000"/>
            <a:headEnd/>
            <a:tailEnd/>
          </a:ln>
        </p:spPr>
        <p:txBody>
          <a:bodyPr>
            <a:spAutoFit/>
          </a:bodyPr>
          <a:lstStyle/>
          <a:p>
            <a:pPr>
              <a:spcBef>
                <a:spcPct val="50000"/>
              </a:spcBef>
            </a:pPr>
            <a:r>
              <a:rPr lang="en-US" altLang="zh-CN" sz="1000" b="1" dirty="0">
                <a:solidFill>
                  <a:srgbClr val="4D4D4D"/>
                </a:solidFill>
              </a:rPr>
              <a:t>www.chinaclear.cn </a:t>
            </a:r>
          </a:p>
        </p:txBody>
      </p:sp>
      <p:sp>
        <p:nvSpPr>
          <p:cNvPr id="3" name="灯片编号占位符 2"/>
          <p:cNvSpPr>
            <a:spLocks noGrp="1"/>
          </p:cNvSpPr>
          <p:nvPr>
            <p:ph type="sldNum" sz="quarter" idx="12"/>
          </p:nvPr>
        </p:nvSpPr>
        <p:spPr>
          <a:xfrm>
            <a:off x="2801911" y="6294911"/>
            <a:ext cx="2133600" cy="476250"/>
          </a:xfrm>
        </p:spPr>
        <p:txBody>
          <a:bodyPr/>
          <a:lstStyle/>
          <a:p>
            <a:pPr>
              <a:defRPr/>
            </a:pPr>
            <a:fld id="{37FA377A-D61E-4AFF-BD7C-238A8887A06F}" type="slidenum">
              <a:rPr lang="en-US" altLang="zh-CN" smtClean="0"/>
              <a:pPr>
                <a:defRPr/>
              </a:pPr>
              <a:t>1</a:t>
            </a:fld>
            <a:endParaRPr lang="en-US" altLang="zh-CN" dirty="0"/>
          </a:p>
        </p:txBody>
      </p:sp>
      <p:sp>
        <p:nvSpPr>
          <p:cNvPr id="13" name="Text Box 6">
            <a:extLst>
              <a:ext uri="{FF2B5EF4-FFF2-40B4-BE49-F238E27FC236}">
                <a16:creationId xmlns:a16="http://schemas.microsoft.com/office/drawing/2014/main" xmlns="" id="{BFC154C4-E787-4AC5-84F8-5A3750895DC7}"/>
              </a:ext>
            </a:extLst>
          </p:cNvPr>
          <p:cNvSpPr txBox="1">
            <a:spLocks noChangeArrowheads="1"/>
          </p:cNvSpPr>
          <p:nvPr/>
        </p:nvSpPr>
        <p:spPr bwMode="auto">
          <a:xfrm>
            <a:off x="642938" y="4845050"/>
            <a:ext cx="59467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800" b="1" dirty="0" smtClean="0">
                <a:solidFill>
                  <a:srgbClr val="5F5F5F"/>
                </a:solidFill>
                <a:latin typeface="楷体" panose="02010609060101010101" pitchFamily="49" charset="-122"/>
                <a:ea typeface="楷体" panose="02010609060101010101" pitchFamily="49" charset="-122"/>
              </a:rPr>
              <a:t>刘轩</a:t>
            </a:r>
            <a:r>
              <a:rPr lang="en-US" altLang="zh-CN" sz="1800" b="1" dirty="0" smtClean="0">
                <a:solidFill>
                  <a:srgbClr val="5F5F5F"/>
                </a:solidFill>
                <a:latin typeface="楷体" panose="02010609060101010101" pitchFamily="49" charset="-122"/>
                <a:ea typeface="楷体" panose="02010609060101010101" pitchFamily="49" charset="-122"/>
              </a:rPr>
              <a:t>|</a:t>
            </a:r>
            <a:r>
              <a:rPr lang="zh-CN" altLang="en-US" sz="1800" b="1" dirty="0">
                <a:solidFill>
                  <a:srgbClr val="5F5F5F"/>
                </a:solidFill>
                <a:latin typeface="楷体" panose="02010609060101010101" pitchFamily="49" charset="-122"/>
                <a:ea typeface="楷体" panose="02010609060101010101" pitchFamily="49" charset="-122"/>
              </a:rPr>
              <a:t>北京分公司投资者业务部</a:t>
            </a:r>
          </a:p>
        </p:txBody>
      </p:sp>
      <p:sp>
        <p:nvSpPr>
          <p:cNvPr id="14" name="Text Box 6">
            <a:extLst>
              <a:ext uri="{FF2B5EF4-FFF2-40B4-BE49-F238E27FC236}">
                <a16:creationId xmlns:a16="http://schemas.microsoft.com/office/drawing/2014/main" xmlns="" id="{57CDBF7C-1EE9-47A8-B079-72B033C5294C}"/>
              </a:ext>
            </a:extLst>
          </p:cNvPr>
          <p:cNvSpPr txBox="1">
            <a:spLocks noChangeArrowheads="1"/>
          </p:cNvSpPr>
          <p:nvPr/>
        </p:nvSpPr>
        <p:spPr bwMode="auto">
          <a:xfrm>
            <a:off x="768350" y="5416550"/>
            <a:ext cx="59467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800" b="1" dirty="0" smtClean="0">
                <a:solidFill>
                  <a:srgbClr val="5F5F5F"/>
                </a:solidFill>
                <a:latin typeface="楷体" panose="02010609060101010101" pitchFamily="49" charset="-122"/>
                <a:ea typeface="楷体" panose="02010609060101010101" pitchFamily="49" charset="-122"/>
              </a:rPr>
              <a:t>2018</a:t>
            </a:r>
            <a:r>
              <a:rPr lang="zh-CN" altLang="en-US" sz="1800" b="1" dirty="0" smtClean="0">
                <a:solidFill>
                  <a:srgbClr val="5F5F5F"/>
                </a:solidFill>
                <a:latin typeface="楷体" panose="02010609060101010101" pitchFamily="49" charset="-122"/>
                <a:ea typeface="楷体" panose="02010609060101010101" pitchFamily="49" charset="-122"/>
              </a:rPr>
              <a:t>年</a:t>
            </a:r>
            <a:r>
              <a:rPr lang="en-US" altLang="zh-CN" sz="1800" b="1" dirty="0" smtClean="0">
                <a:solidFill>
                  <a:srgbClr val="5F5F5F"/>
                </a:solidFill>
                <a:latin typeface="楷体" panose="02010609060101010101" pitchFamily="49" charset="-122"/>
                <a:ea typeface="楷体" panose="02010609060101010101" pitchFamily="49" charset="-122"/>
              </a:rPr>
              <a:t>6</a:t>
            </a:r>
            <a:r>
              <a:rPr lang="zh-CN" altLang="en-US" sz="1800" b="1" dirty="0" smtClean="0">
                <a:solidFill>
                  <a:srgbClr val="5F5F5F"/>
                </a:solidFill>
                <a:latin typeface="楷体" panose="02010609060101010101" pitchFamily="49" charset="-122"/>
                <a:ea typeface="楷体" panose="02010609060101010101" pitchFamily="49" charset="-122"/>
              </a:rPr>
              <a:t>月</a:t>
            </a:r>
            <a:r>
              <a:rPr lang="en-US" altLang="zh-CN" sz="1800" b="1" dirty="0" smtClean="0">
                <a:solidFill>
                  <a:srgbClr val="5F5F5F"/>
                </a:solidFill>
                <a:latin typeface="楷体" panose="02010609060101010101" pitchFamily="49" charset="-122"/>
                <a:ea typeface="楷体" panose="02010609060101010101" pitchFamily="49" charset="-122"/>
              </a:rPr>
              <a:t>·</a:t>
            </a:r>
            <a:r>
              <a:rPr lang="zh-CN" altLang="en-US" sz="1800" b="1" dirty="0" smtClean="0">
                <a:solidFill>
                  <a:srgbClr val="5F5F5F"/>
                </a:solidFill>
                <a:latin typeface="楷体" panose="02010609060101010101" pitchFamily="49" charset="-122"/>
                <a:ea typeface="楷体" panose="02010609060101010101" pitchFamily="49" charset="-122"/>
              </a:rPr>
              <a:t>大连</a:t>
            </a:r>
            <a:endParaRPr lang="zh-CN" altLang="en-US" sz="1800" b="1" dirty="0">
              <a:solidFill>
                <a:srgbClr val="5F5F5F"/>
              </a:solidFill>
              <a:latin typeface="楷体" panose="02010609060101010101" pitchFamily="49" charset="-122"/>
              <a:ea typeface="楷体" panose="02010609060101010101" pitchFamily="49" charset="-122"/>
            </a:endParaRPr>
          </a:p>
        </p:txBody>
      </p:sp>
      <p:sp>
        <p:nvSpPr>
          <p:cNvPr id="11" name="矩形 10"/>
          <p:cNvSpPr/>
          <p:nvPr/>
        </p:nvSpPr>
        <p:spPr bwMode="gray">
          <a:xfrm>
            <a:off x="7668344" y="6336704"/>
            <a:ext cx="1224136" cy="476672"/>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530" name="直接箭头连接符 22">
            <a:extLst>
              <a:ext uri="{FF2B5EF4-FFF2-40B4-BE49-F238E27FC236}">
                <a16:creationId xmlns:a16="http://schemas.microsoft.com/office/drawing/2014/main" xmlns="" id="{42461B40-A1DE-4CEA-8A32-4690465B898E}"/>
              </a:ext>
            </a:extLst>
          </p:cNvPr>
          <p:cNvCxnSpPr>
            <a:cxnSpLocks noChangeShapeType="1"/>
          </p:cNvCxnSpPr>
          <p:nvPr/>
        </p:nvCxnSpPr>
        <p:spPr bwMode="auto">
          <a:xfrm>
            <a:off x="3071813" y="4714875"/>
            <a:ext cx="1928812"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99CC00"/>
            </a:extrusionClr>
            <a:contourClr>
              <a:srgbClr val="000000"/>
            </a:contourClr>
          </a:sp3d>
          <a:extLst>
            <a:ext uri="{909E8E84-426E-40DD-AFC4-6F175D3DCCD1}">
              <a14:hiddenFill xmlns:a14="http://schemas.microsoft.com/office/drawing/2010/main" xmlns="">
                <a:noFill/>
              </a14:hiddenFill>
            </a:ext>
          </a:extLst>
        </p:spPr>
      </p:cxnSp>
      <p:cxnSp>
        <p:nvCxnSpPr>
          <p:cNvPr id="22531" name="直接箭头连接符 24">
            <a:extLst>
              <a:ext uri="{FF2B5EF4-FFF2-40B4-BE49-F238E27FC236}">
                <a16:creationId xmlns:a16="http://schemas.microsoft.com/office/drawing/2014/main" xmlns="" id="{E0DE14F1-D92A-4640-8EF7-765E93D9E5C6}"/>
              </a:ext>
            </a:extLst>
          </p:cNvPr>
          <p:cNvCxnSpPr>
            <a:cxnSpLocks noChangeShapeType="1"/>
          </p:cNvCxnSpPr>
          <p:nvPr/>
        </p:nvCxnSpPr>
        <p:spPr bwMode="auto">
          <a:xfrm>
            <a:off x="3214688" y="4714875"/>
            <a:ext cx="1428750" cy="500063"/>
          </a:xfrm>
          <a:prstGeom prst="straightConnector1">
            <a:avLst/>
          </a:prstGeom>
          <a:noFill/>
          <a:ln w="9525">
            <a:solidFill>
              <a:srgbClr val="000000"/>
            </a:solidFill>
            <a:round/>
            <a:headEnd/>
            <a:tailEnd/>
          </a:ln>
          <a:scene3d>
            <a:camera prst="legacyObliqueTopRight"/>
            <a:lightRig rig="legacyFlat3" dir="b"/>
          </a:scene3d>
          <a:sp3d extrusionH="430200" prstMaterial="legacyMatte">
            <a:bevelT w="13500" h="13500" prst="angle"/>
            <a:bevelB w="13500" h="13500" prst="angle"/>
            <a:extrusionClr>
              <a:srgbClr val="C00000"/>
            </a:extrusionClr>
            <a:contourClr>
              <a:srgbClr val="000000"/>
            </a:contourClr>
          </a:sp3d>
          <a:extLst>
            <a:ext uri="{909E8E84-426E-40DD-AFC4-6F175D3DCCD1}">
              <a14:hiddenFill xmlns:a14="http://schemas.microsoft.com/office/drawing/2010/main" xmlns="">
                <a:noFill/>
              </a14:hiddenFill>
            </a:ext>
          </a:extLst>
        </p:spPr>
      </p:cxnSp>
      <p:sp>
        <p:nvSpPr>
          <p:cNvPr id="16" name="TextBox 15">
            <a:extLst>
              <a:ext uri="{FF2B5EF4-FFF2-40B4-BE49-F238E27FC236}">
                <a16:creationId xmlns:a16="http://schemas.microsoft.com/office/drawing/2014/main" xmlns="" id="{02E369DB-F5C9-4E70-AB11-20CB71B3A87A}"/>
              </a:ext>
            </a:extLst>
          </p:cNvPr>
          <p:cNvSpPr txBox="1"/>
          <p:nvPr/>
        </p:nvSpPr>
        <p:spPr>
          <a:xfrm>
            <a:off x="371475" y="919163"/>
            <a:ext cx="7715250" cy="646112"/>
          </a:xfrm>
          <a:prstGeom prst="rect">
            <a:avLst/>
          </a:prstGeom>
          <a:noFill/>
        </p:spPr>
        <p:txBody>
          <a:bodyPr>
            <a:spAutoFit/>
          </a:bodyPr>
          <a:lstStyle/>
          <a:p>
            <a:pPr marL="285750" indent="-285750" eaLnBrk="1" hangingPunct="1">
              <a:buClr>
                <a:srgbClr val="C00000"/>
              </a:buClr>
              <a:buFont typeface="Arial" panose="020B0604020202020204" pitchFamily="34" charset="0"/>
              <a:buChar char="•"/>
              <a:defRPr/>
            </a:pPr>
            <a:r>
              <a:rPr lang="zh-CN" altLang="en-US" b="1" dirty="0">
                <a:latin typeface="微软雅黑" panose="020B0503020204020204" pitchFamily="34" charset="-122"/>
                <a:ea typeface="微软雅黑" panose="020B0503020204020204" pitchFamily="34" charset="-122"/>
              </a:rPr>
              <a:t>有代理权限的证券公司</a:t>
            </a:r>
            <a:endParaRPr lang="en-US" altLang="zh-CN" b="1" dirty="0">
              <a:latin typeface="微软雅黑" panose="020B0503020204020204" pitchFamily="34" charset="-122"/>
              <a:ea typeface="微软雅黑" panose="020B0503020204020204" pitchFamily="34" charset="-122"/>
            </a:endParaRPr>
          </a:p>
          <a:p>
            <a:pPr marL="342900" indent="-342900" eaLnBrk="1" hangingPunct="1">
              <a:buFont typeface="+mj-lt"/>
              <a:buAutoNum type="arabicPeriod"/>
              <a:defRPr/>
            </a:pPr>
            <a:endParaRPr lang="en-US" altLang="zh-CN" b="1" dirty="0">
              <a:latin typeface="楷体" pitchFamily="49" charset="-122"/>
              <a:ea typeface="楷体" pitchFamily="49" charset="-122"/>
            </a:endParaRPr>
          </a:p>
        </p:txBody>
      </p:sp>
      <p:grpSp>
        <p:nvGrpSpPr>
          <p:cNvPr id="3" name="组合 4">
            <a:extLst>
              <a:ext uri="{FF2B5EF4-FFF2-40B4-BE49-F238E27FC236}">
                <a16:creationId xmlns:a16="http://schemas.microsoft.com/office/drawing/2014/main" xmlns="" id="{0D5ADA7A-F5F3-455C-B155-964C0879A512}"/>
              </a:ext>
            </a:extLst>
          </p:cNvPr>
          <p:cNvGrpSpPr>
            <a:grpSpLocks/>
          </p:cNvGrpSpPr>
          <p:nvPr/>
        </p:nvGrpSpPr>
        <p:grpSpPr bwMode="auto">
          <a:xfrm>
            <a:off x="428625" y="1262063"/>
            <a:ext cx="8393113" cy="708025"/>
            <a:chOff x="428596" y="1318981"/>
            <a:chExt cx="8393048" cy="707886"/>
          </a:xfrm>
        </p:grpSpPr>
        <p:sp>
          <p:nvSpPr>
            <p:cNvPr id="22538" name="矩形 17">
              <a:extLst>
                <a:ext uri="{FF2B5EF4-FFF2-40B4-BE49-F238E27FC236}">
                  <a16:creationId xmlns:a16="http://schemas.microsoft.com/office/drawing/2014/main" xmlns="" id="{C4D3EE91-C02E-4786-A65C-FECA11246F15}"/>
                </a:ext>
              </a:extLst>
            </p:cNvPr>
            <p:cNvSpPr>
              <a:spLocks noChangeArrowheads="1"/>
            </p:cNvSpPr>
            <p:nvPr/>
          </p:nvSpPr>
          <p:spPr bwMode="auto">
            <a:xfrm>
              <a:off x="428596" y="1318981"/>
              <a:ext cx="839304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2000" b="1" dirty="0">
                  <a:latin typeface="楷体" panose="02010609060101010101" pitchFamily="49" charset="-122"/>
                  <a:ea typeface="楷体" panose="02010609060101010101" pitchFamily="49" charset="-122"/>
                  <a:hlinkClick r:id="rId3"/>
                </a:rPr>
                <a:t>www.chinaclear.cn</a:t>
              </a:r>
              <a:r>
                <a:rPr lang="en-US" altLang="zh-CN" sz="2000" b="1" dirty="0">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“网上业务平台”  </a:t>
              </a:r>
              <a:r>
                <a:rPr lang="en-US" altLang="zh-CN" sz="2000" b="1" dirty="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投资者服务专区</a:t>
              </a:r>
              <a:r>
                <a:rPr lang="en-US" altLang="zh-CN" sz="2000" b="1" dirty="0">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证券质押登记业务代理机构清单</a:t>
              </a:r>
              <a:r>
                <a:rPr lang="en-US" altLang="zh-CN" sz="2000" b="1" dirty="0">
                  <a:latin typeface="楷体" panose="02010609060101010101" pitchFamily="49" charset="-122"/>
                  <a:ea typeface="楷体" panose="02010609060101010101" pitchFamily="49" charset="-122"/>
                </a:rPr>
                <a:t>”</a:t>
              </a:r>
            </a:p>
          </p:txBody>
        </p:sp>
        <p:sp>
          <p:nvSpPr>
            <p:cNvPr id="2" name="右箭头 1">
              <a:extLst>
                <a:ext uri="{FF2B5EF4-FFF2-40B4-BE49-F238E27FC236}">
                  <a16:creationId xmlns:a16="http://schemas.microsoft.com/office/drawing/2014/main" xmlns="" id="{5FB20628-F3BB-4769-B808-AF0FAF2F4532}"/>
                </a:ext>
              </a:extLst>
            </p:cNvPr>
            <p:cNvSpPr/>
            <p:nvPr/>
          </p:nvSpPr>
          <p:spPr bwMode="gray">
            <a:xfrm>
              <a:off x="2854277" y="1465002"/>
              <a:ext cx="360360" cy="209509"/>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右箭头 14">
              <a:extLst>
                <a:ext uri="{FF2B5EF4-FFF2-40B4-BE49-F238E27FC236}">
                  <a16:creationId xmlns:a16="http://schemas.microsoft.com/office/drawing/2014/main" xmlns="" id="{74071F58-DC2B-46DF-A9BE-1AC004951F0B}"/>
                </a:ext>
              </a:extLst>
            </p:cNvPr>
            <p:cNvSpPr/>
            <p:nvPr/>
          </p:nvSpPr>
          <p:spPr bwMode="gray">
            <a:xfrm>
              <a:off x="5192647" y="1430084"/>
              <a:ext cx="360359" cy="211096"/>
            </a:xfrm>
            <a:prstGeom prst="rightArrow">
              <a:avLst/>
            </a:prstGeom>
            <a:solidFill>
              <a:srgbClr val="C0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右箭头 16">
              <a:extLst>
                <a:ext uri="{FF2B5EF4-FFF2-40B4-BE49-F238E27FC236}">
                  <a16:creationId xmlns:a16="http://schemas.microsoft.com/office/drawing/2014/main" xmlns="" id="{E024D37B-F208-4E70-B4BD-3943AC9D338F}"/>
                </a:ext>
              </a:extLst>
            </p:cNvPr>
            <p:cNvSpPr/>
            <p:nvPr/>
          </p:nvSpPr>
          <p:spPr bwMode="gray">
            <a:xfrm>
              <a:off x="7906993" y="1464381"/>
              <a:ext cx="360040" cy="210615"/>
            </a:xfrm>
            <a:prstGeom prst="rightArrow">
              <a:avLst/>
            </a:prstGeom>
            <a:solidFill>
              <a:srgbClr val="C00000"/>
            </a:solidFill>
            <a:ln w="9525">
              <a:noFill/>
              <a:round/>
              <a:headEnd/>
              <a:tailEnd/>
            </a:ln>
          </p:spPr>
          <p:txBody>
            <a:bodyPr wrap="none" anchor="ctr"/>
            <a:lstStyle/>
            <a:p>
              <a:pPr algn="ctr" eaLnBrk="1" hangingPunct="1">
                <a:defRPr/>
              </a:pPr>
              <a:r>
                <a:rPr lang="en-US" altLang="zh-CN"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pic>
        <p:nvPicPr>
          <p:cNvPr id="22535" name="图片 3">
            <a:extLst>
              <a:ext uri="{FF2B5EF4-FFF2-40B4-BE49-F238E27FC236}">
                <a16:creationId xmlns:a16="http://schemas.microsoft.com/office/drawing/2014/main" xmlns="" id="{CD27F1A0-FB04-4F00-B434-934AD94314DD}"/>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068513"/>
            <a:ext cx="9144000" cy="411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6" name="灯片编号占位符 5">
            <a:extLst>
              <a:ext uri="{FF2B5EF4-FFF2-40B4-BE49-F238E27FC236}">
                <a16:creationId xmlns:a16="http://schemas.microsoft.com/office/drawing/2014/main" xmlns="" id="{E3C101CC-5B57-4B73-998C-2DA03272BC87}"/>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942C5B7-9708-43DF-96D8-DA77ACEFCA48}" type="slidenum">
              <a:rPr lang="en-US" altLang="zh-CN"/>
              <a:pPr/>
              <a:t>10</a:t>
            </a:fld>
            <a:endParaRPr lang="en-US" altLang="zh-CN" dirty="0"/>
          </a:p>
        </p:txBody>
      </p:sp>
      <p:sp>
        <p:nvSpPr>
          <p:cNvPr id="14" name="标题 1">
            <a:extLst>
              <a:ext uri="{FF2B5EF4-FFF2-40B4-BE49-F238E27FC236}">
                <a16:creationId xmlns:a16="http://schemas.microsoft.com/office/drawing/2014/main" xmlns="" id="{2279FD47-2E4E-46AB-A074-3EEE643EAD65}"/>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296272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D9224242-B0FC-4A40-A173-EACA74E25ADF}"/>
              </a:ext>
            </a:extLst>
          </p:cNvPr>
          <p:cNvSpPr>
            <a:spLocks noGrp="1"/>
          </p:cNvSpPr>
          <p:nvPr>
            <p:ph type="title"/>
          </p:nvPr>
        </p:nvSpPr>
        <p:spPr>
          <a:xfrm>
            <a:off x="457200" y="274638"/>
            <a:ext cx="4329113" cy="654050"/>
          </a:xfrm>
        </p:spPr>
        <p:txBody>
          <a:bodyPr>
            <a:normAutofit fontScale="90000"/>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证券查询业务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24580" name="Text Box 20">
            <a:extLst>
              <a:ext uri="{FF2B5EF4-FFF2-40B4-BE49-F238E27FC236}">
                <a16:creationId xmlns:a16="http://schemas.microsoft.com/office/drawing/2014/main" xmlns="" id="{8DB02B7C-525E-44E3-ACF1-304BF585A1DE}"/>
              </a:ext>
            </a:extLst>
          </p:cNvPr>
          <p:cNvSpPr txBox="1">
            <a:spLocks noChangeArrowheads="1"/>
          </p:cNvSpPr>
          <p:nvPr/>
        </p:nvSpPr>
        <p:spPr bwMode="auto">
          <a:xfrm>
            <a:off x="6143625" y="1988840"/>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24581" name="Rectangle 21">
            <a:extLst>
              <a:ext uri="{FF2B5EF4-FFF2-40B4-BE49-F238E27FC236}">
                <a16:creationId xmlns:a16="http://schemas.microsoft.com/office/drawing/2014/main" xmlns="" id="{63F7045E-4246-4C70-A622-6322D69D5C45}"/>
              </a:ext>
            </a:extLst>
          </p:cNvPr>
          <p:cNvSpPr>
            <a:spLocks noChangeArrowheads="1"/>
          </p:cNvSpPr>
          <p:nvPr/>
        </p:nvSpPr>
        <p:spPr bwMode="auto">
          <a:xfrm>
            <a:off x="6429375" y="2377777"/>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24582" name="WordArt 24">
            <a:extLst>
              <a:ext uri="{FF2B5EF4-FFF2-40B4-BE49-F238E27FC236}">
                <a16:creationId xmlns:a16="http://schemas.microsoft.com/office/drawing/2014/main" xmlns="" id="{DBA225C6-F442-4285-91A5-B407ED77E05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DABF0A25-A370-47D8-84DF-89FE4A609DEE}"/>
              </a:ext>
            </a:extLst>
          </p:cNvPr>
          <p:cNvGrpSpPr>
            <a:grpSpLocks/>
          </p:cNvGrpSpPr>
          <p:nvPr/>
        </p:nvGrpSpPr>
        <p:grpSpPr bwMode="auto">
          <a:xfrm>
            <a:off x="539750" y="3056980"/>
            <a:ext cx="2447925" cy="1427162"/>
            <a:chOff x="539552" y="4485084"/>
            <a:chExt cx="2448272" cy="1426780"/>
          </a:xfrm>
        </p:grpSpPr>
        <p:sp>
          <p:nvSpPr>
            <p:cNvPr id="24604" name="Text Box 22">
              <a:extLst>
                <a:ext uri="{FF2B5EF4-FFF2-40B4-BE49-F238E27FC236}">
                  <a16:creationId xmlns:a16="http://schemas.microsoft.com/office/drawing/2014/main" xmlns="" id="{42D05446-986F-4B87-B407-0C70C2A26FBC}"/>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24605" name="Rectangle 19">
              <a:extLst>
                <a:ext uri="{FF2B5EF4-FFF2-40B4-BE49-F238E27FC236}">
                  <a16:creationId xmlns:a16="http://schemas.microsoft.com/office/drawing/2014/main" xmlns="" id="{6982DC83-F93C-4C46-9F8D-9BF6A1BCC13E}"/>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 name="组合 42">
            <a:extLst>
              <a:ext uri="{FF2B5EF4-FFF2-40B4-BE49-F238E27FC236}">
                <a16:creationId xmlns:a16="http://schemas.microsoft.com/office/drawing/2014/main" xmlns="" id="{60FB5886-5D6D-42A6-A6C9-C2B1E2161A36}"/>
              </a:ext>
            </a:extLst>
          </p:cNvPr>
          <p:cNvGrpSpPr>
            <a:grpSpLocks/>
          </p:cNvGrpSpPr>
          <p:nvPr/>
        </p:nvGrpSpPr>
        <p:grpSpPr bwMode="auto">
          <a:xfrm>
            <a:off x="611188" y="1556792"/>
            <a:ext cx="2409825" cy="1411288"/>
            <a:chOff x="611560" y="2638532"/>
            <a:chExt cx="2409324" cy="1411294"/>
          </a:xfrm>
        </p:grpSpPr>
        <p:sp>
          <p:nvSpPr>
            <p:cNvPr id="24601" name="Rectangle 17">
              <a:extLst>
                <a:ext uri="{FF2B5EF4-FFF2-40B4-BE49-F238E27FC236}">
                  <a16:creationId xmlns:a16="http://schemas.microsoft.com/office/drawing/2014/main" xmlns="" id="{C2DAB746-0FB0-4ADF-AC9D-CB6552DF46B6}"/>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24602" name="Text Box 20">
              <a:extLst>
                <a:ext uri="{FF2B5EF4-FFF2-40B4-BE49-F238E27FC236}">
                  <a16:creationId xmlns:a16="http://schemas.microsoft.com/office/drawing/2014/main" xmlns="" id="{8AA78146-F3E6-4D6D-991D-CF3DB25B68A2}"/>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24603" name="Rectangle 21">
              <a:extLst>
                <a:ext uri="{FF2B5EF4-FFF2-40B4-BE49-F238E27FC236}">
                  <a16:creationId xmlns:a16="http://schemas.microsoft.com/office/drawing/2014/main" xmlns="" id="{39D17AD9-0D42-4C9A-9009-4CB7A8670ED2}"/>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FBC24DB1-E9BF-4BDF-BECF-EB112E257593}"/>
              </a:ext>
            </a:extLst>
          </p:cNvPr>
          <p:cNvCxnSpPr/>
          <p:nvPr/>
        </p:nvCxnSpPr>
        <p:spPr bwMode="auto">
          <a:xfrm>
            <a:off x="428625" y="2914105"/>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17504765-3451-46FE-A4A6-C80E4A78532E}"/>
              </a:ext>
            </a:extLst>
          </p:cNvPr>
          <p:cNvGrpSpPr>
            <a:grpSpLocks/>
          </p:cNvGrpSpPr>
          <p:nvPr/>
        </p:nvGrpSpPr>
        <p:grpSpPr bwMode="auto">
          <a:xfrm>
            <a:off x="3429000" y="1928813"/>
            <a:ext cx="2520950" cy="3114675"/>
            <a:chOff x="3428992" y="1928802"/>
            <a:chExt cx="2520950" cy="3114728"/>
          </a:xfrm>
        </p:grpSpPr>
        <p:sp>
          <p:nvSpPr>
            <p:cNvPr id="24598" name="Oval 13">
              <a:extLst>
                <a:ext uri="{FF2B5EF4-FFF2-40B4-BE49-F238E27FC236}">
                  <a16:creationId xmlns:a16="http://schemas.microsoft.com/office/drawing/2014/main" xmlns="" id="{4A253CC1-6475-4E58-850A-75C1469FD29F}"/>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4E401840-19E4-490C-98BE-AE8ECD7BB690}"/>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grpSp>
      <p:sp>
        <p:nvSpPr>
          <p:cNvPr id="24589" name="Text Box 20">
            <a:extLst>
              <a:ext uri="{FF2B5EF4-FFF2-40B4-BE49-F238E27FC236}">
                <a16:creationId xmlns:a16="http://schemas.microsoft.com/office/drawing/2014/main" xmlns="" id="{C9ADAE01-E377-4A22-86DC-A13614E0715F}"/>
              </a:ext>
            </a:extLst>
          </p:cNvPr>
          <p:cNvSpPr txBox="1">
            <a:spLocks noChangeArrowheads="1"/>
          </p:cNvSpPr>
          <p:nvPr/>
        </p:nvSpPr>
        <p:spPr bwMode="auto">
          <a:xfrm>
            <a:off x="6269038" y="4542705"/>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43CDD39E-0A5C-4123-9669-95173E92E2D2}"/>
              </a:ext>
            </a:extLst>
          </p:cNvPr>
          <p:cNvCxnSpPr/>
          <p:nvPr/>
        </p:nvCxnSpPr>
        <p:spPr bwMode="auto">
          <a:xfrm>
            <a:off x="500063" y="4414292"/>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CA327029-ADFB-40D9-B5BD-0E3131EC0B1D}"/>
              </a:ext>
            </a:extLst>
          </p:cNvPr>
          <p:cNvGrpSpPr>
            <a:grpSpLocks/>
          </p:cNvGrpSpPr>
          <p:nvPr/>
        </p:nvGrpSpPr>
        <p:grpSpPr bwMode="auto">
          <a:xfrm>
            <a:off x="539750" y="4436517"/>
            <a:ext cx="2363788" cy="1363663"/>
            <a:chOff x="6058518" y="3571876"/>
            <a:chExt cx="2364769" cy="1363428"/>
          </a:xfrm>
        </p:grpSpPr>
        <p:sp>
          <p:nvSpPr>
            <p:cNvPr id="24596" name="Text Box 20">
              <a:extLst>
                <a:ext uri="{FF2B5EF4-FFF2-40B4-BE49-F238E27FC236}">
                  <a16:creationId xmlns:a16="http://schemas.microsoft.com/office/drawing/2014/main" xmlns="" id="{E4F36670-D88C-44D3-AB24-4C9712F1BE43}"/>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24597" name="Rectangle 19">
              <a:extLst>
                <a:ext uri="{FF2B5EF4-FFF2-40B4-BE49-F238E27FC236}">
                  <a16:creationId xmlns:a16="http://schemas.microsoft.com/office/drawing/2014/main" xmlns="" id="{35588D26-0752-4FEC-A436-1F4767A6BA8E}"/>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A5F5CFFB-37FD-4CEB-AD40-23555396AF58}"/>
              </a:ext>
            </a:extLst>
          </p:cNvPr>
          <p:cNvCxnSpPr/>
          <p:nvPr/>
        </p:nvCxnSpPr>
        <p:spPr bwMode="auto">
          <a:xfrm>
            <a:off x="6286500" y="4399830"/>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24594" name="灯片编号占位符 8">
            <a:extLst>
              <a:ext uri="{FF2B5EF4-FFF2-40B4-BE49-F238E27FC236}">
                <a16:creationId xmlns:a16="http://schemas.microsoft.com/office/drawing/2014/main" xmlns="" id="{10CC3E1E-F71D-40DC-B2F4-F0D49CFC52C2}"/>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4C12918-69EB-48E9-A96F-7B1FECF4FD67}" type="slidenum">
              <a:rPr lang="en-US" altLang="zh-CN"/>
              <a:pPr/>
              <a:t>11</a:t>
            </a:fld>
            <a:endParaRPr lang="en-US" altLang="zh-CN" dirty="0"/>
          </a:p>
        </p:txBody>
      </p:sp>
      <p:sp>
        <p:nvSpPr>
          <p:cNvPr id="34" name="圆角矩形 33">
            <a:extLst>
              <a:ext uri="{FF2B5EF4-FFF2-40B4-BE49-F238E27FC236}">
                <a16:creationId xmlns:a16="http://schemas.microsoft.com/office/drawing/2014/main" xmlns="" id="{19FC58A4-506E-4513-86F0-C9D829F288C4}"/>
              </a:ext>
            </a:extLst>
          </p:cNvPr>
          <p:cNvSpPr/>
          <p:nvPr/>
        </p:nvSpPr>
        <p:spPr bwMode="gray">
          <a:xfrm>
            <a:off x="468313" y="1556792"/>
            <a:ext cx="2735262" cy="1296988"/>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7011659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查询</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428596" y="1000108"/>
            <a:ext cx="7500990" cy="1892826"/>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业务概述</a:t>
            </a:r>
            <a:endParaRPr lang="en-US" altLang="zh-CN" sz="2000" b="1" dirty="0" smtClean="0">
              <a:latin typeface="楷体" pitchFamily="49" charset="-122"/>
              <a:ea typeface="楷体" pitchFamily="49" charset="-122"/>
            </a:endParaRPr>
          </a:p>
          <a:p>
            <a:pPr marL="342900" indent="-342900">
              <a:lnSpc>
                <a:spcPct val="150000"/>
              </a:lnSpc>
              <a:buClr>
                <a:srgbClr val="C00000"/>
              </a:buClr>
            </a:pPr>
            <a:r>
              <a:rPr lang="en-US" altLang="zh-CN" sz="2000" b="1" dirty="0" smtClean="0">
                <a:latin typeface="楷体" pitchFamily="49" charset="-122"/>
                <a:ea typeface="楷体" pitchFamily="49" charset="-122"/>
              </a:rPr>
              <a:t>   </a:t>
            </a:r>
            <a:r>
              <a:rPr lang="zh-CN" altLang="en-US" dirty="0" smtClean="0">
                <a:latin typeface="楷体" pitchFamily="49" charset="-122"/>
                <a:ea typeface="楷体" pitchFamily="49" charset="-122"/>
              </a:rPr>
              <a:t>本公司可为</a:t>
            </a:r>
            <a:r>
              <a:rPr lang="zh-CN" altLang="en-US" b="1" dirty="0" smtClean="0">
                <a:solidFill>
                  <a:srgbClr val="C00000"/>
                </a:solidFill>
                <a:latin typeface="楷体" pitchFamily="49" charset="-122"/>
                <a:ea typeface="楷体" pitchFamily="49" charset="-122"/>
              </a:rPr>
              <a:t>投资者</a:t>
            </a:r>
            <a:r>
              <a:rPr lang="zh-CN" altLang="en-US" dirty="0" smtClean="0">
                <a:latin typeface="楷体" pitchFamily="49" charset="-122"/>
                <a:ea typeface="楷体" pitchFamily="49" charset="-122"/>
              </a:rPr>
              <a:t>提供</a:t>
            </a:r>
            <a:r>
              <a:rPr lang="zh-CN" altLang="en-US" b="1" dirty="0" smtClean="0">
                <a:solidFill>
                  <a:srgbClr val="C00000"/>
                </a:solidFill>
                <a:latin typeface="楷体" pitchFamily="49" charset="-122"/>
                <a:ea typeface="楷体" pitchFamily="49" charset="-122"/>
              </a:rPr>
              <a:t>其名下</a:t>
            </a:r>
            <a:r>
              <a:rPr lang="zh-CN" altLang="en-US" dirty="0" smtClean="0">
                <a:latin typeface="楷体" pitchFamily="49" charset="-122"/>
                <a:ea typeface="楷体" pitchFamily="49" charset="-122"/>
              </a:rPr>
              <a:t>在本公司登记证券的持有、变更、冻结等情况的查询服务并出具相关书面证明。</a:t>
            </a:r>
          </a:p>
          <a:p>
            <a:pPr marL="342900" indent="-342900">
              <a:lnSpc>
                <a:spcPct val="150000"/>
              </a:lnSpc>
              <a:buClr>
                <a:srgbClr val="C00000"/>
              </a:buClr>
            </a:pPr>
            <a:endParaRPr lang="en-US" altLang="zh-CN" sz="2000" b="1" dirty="0" smtClean="0">
              <a:latin typeface="楷体" pitchFamily="49" charset="-122"/>
              <a:ea typeface="楷体" pitchFamily="49" charset="-122"/>
            </a:endParaRPr>
          </a:p>
        </p:txBody>
      </p:sp>
      <p:grpSp>
        <p:nvGrpSpPr>
          <p:cNvPr id="2" name="组合 10"/>
          <p:cNvGrpSpPr/>
          <p:nvPr/>
        </p:nvGrpSpPr>
        <p:grpSpPr>
          <a:xfrm>
            <a:off x="785786" y="3143248"/>
            <a:ext cx="5715040" cy="2643206"/>
            <a:chOff x="214282" y="889442"/>
            <a:chExt cx="5258358" cy="1985064"/>
          </a:xfrm>
        </p:grpSpPr>
        <p:pic>
          <p:nvPicPr>
            <p:cNvPr id="12" name="Picture 2" descr="H:\PPT素材\779917_155626062_2.jpg"/>
            <p:cNvPicPr>
              <a:picLocks noChangeAspect="1" noChangeArrowheads="1"/>
            </p:cNvPicPr>
            <p:nvPr/>
          </p:nvPicPr>
          <p:blipFill>
            <a:blip r:embed="rId3" cstate="print"/>
            <a:srcRect r="1139" b="4277"/>
            <a:stretch>
              <a:fillRect/>
            </a:stretch>
          </p:blipFill>
          <p:spPr bwMode="auto">
            <a:xfrm>
              <a:off x="214282" y="1214422"/>
              <a:ext cx="1714512" cy="1660084"/>
            </a:xfrm>
            <a:prstGeom prst="rect">
              <a:avLst/>
            </a:prstGeom>
            <a:noFill/>
          </p:spPr>
        </p:pic>
        <p:sp>
          <p:nvSpPr>
            <p:cNvPr id="13" name="云形标注 16"/>
            <p:cNvSpPr>
              <a:spLocks noChangeArrowheads="1"/>
            </p:cNvSpPr>
            <p:nvPr/>
          </p:nvSpPr>
          <p:spPr bwMode="auto">
            <a:xfrm>
              <a:off x="2143108" y="889442"/>
              <a:ext cx="3329532" cy="1404715"/>
            </a:xfrm>
            <a:prstGeom prst="cloudCallout">
              <a:avLst>
                <a:gd name="adj1" fmla="val -73623"/>
                <a:gd name="adj2" fmla="val -3700"/>
              </a:avLst>
            </a:prstGeom>
            <a:noFill/>
            <a:ln w="9525">
              <a:solidFill>
                <a:srgbClr val="C00000"/>
              </a:solidFill>
              <a:round/>
              <a:headEnd/>
              <a:tailEnd/>
            </a:ln>
          </p:spPr>
          <p:txBody>
            <a:bodyPr anchor="ctr"/>
            <a:lstStyle/>
            <a:p>
              <a:r>
                <a:rPr lang="zh-CN" altLang="en-US" dirty="0" smtClean="0">
                  <a:solidFill>
                    <a:srgbClr val="C00000"/>
                  </a:solidFill>
                  <a:latin typeface="楷体" pitchFamily="49" charset="-122"/>
                  <a:ea typeface="楷体" pitchFamily="49" charset="-122"/>
                </a:rPr>
                <a:t>谁可以申请查询某一投资者名下证券信息？</a:t>
              </a:r>
              <a:endParaRPr lang="en-US" altLang="zh-CN" dirty="0" smtClean="0">
                <a:solidFill>
                  <a:srgbClr val="C00000"/>
                </a:solidFill>
                <a:latin typeface="楷体" pitchFamily="49" charset="-122"/>
                <a:ea typeface="楷体" pitchFamily="49" charset="-122"/>
              </a:endParaRPr>
            </a:p>
            <a:p>
              <a:pPr algn="ctr"/>
              <a:r>
                <a:rPr lang="zh-CN" altLang="en-US" dirty="0" smtClean="0">
                  <a:solidFill>
                    <a:srgbClr val="C00000"/>
                  </a:solidFill>
                  <a:latin typeface="楷体" pitchFamily="49" charset="-122"/>
                  <a:ea typeface="楷体" pitchFamily="49" charset="-122"/>
                </a:rPr>
                <a:t>挂牌公司可以么？</a:t>
              </a:r>
              <a:endParaRPr lang="zh-CN" altLang="en-US" dirty="0">
                <a:solidFill>
                  <a:srgbClr val="C00000"/>
                </a:solidFill>
                <a:latin typeface="楷体" pitchFamily="49" charset="-122"/>
                <a:ea typeface="楷体" pitchFamily="49" charset="-122"/>
              </a:endParaRPr>
            </a:p>
          </p:txBody>
        </p:sp>
      </p:grpSp>
    </p:spTree>
  </p:cSld>
  <p:clrMapOvr>
    <a:masterClrMapping/>
  </p:clrMapOvr>
  <p:transition>
    <p:sndAc>
      <p:end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9" descr="查询.png">
            <a:extLst>
              <a:ext uri="{FF2B5EF4-FFF2-40B4-BE49-F238E27FC236}">
                <a16:creationId xmlns:a16="http://schemas.microsoft.com/office/drawing/2014/main" xmlns="" id="{2289D8B5-99F2-45F7-9DA5-2A5DB07264E3}"/>
              </a:ext>
            </a:extLst>
          </p:cNvPr>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638" y="765175"/>
            <a:ext cx="4170362" cy="608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603" name="Picture 3" descr="C:\Users\Administrator\Desktop\讲课准备材料\logo.png">
            <a:extLst>
              <a:ext uri="{FF2B5EF4-FFF2-40B4-BE49-F238E27FC236}">
                <a16:creationId xmlns:a16="http://schemas.microsoft.com/office/drawing/2014/main" xmlns="" id="{9C49045F-E3B4-4991-B79A-83E17967DFA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标题 1">
            <a:extLst>
              <a:ext uri="{FF2B5EF4-FFF2-40B4-BE49-F238E27FC236}">
                <a16:creationId xmlns:a16="http://schemas.microsoft.com/office/drawing/2014/main" xmlns="" id="{5D3F9EDB-806C-44CD-A350-AD27D4F6BA69}"/>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证券查询业务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5605" name="矩形 31">
            <a:extLst>
              <a:ext uri="{FF2B5EF4-FFF2-40B4-BE49-F238E27FC236}">
                <a16:creationId xmlns:a16="http://schemas.microsoft.com/office/drawing/2014/main" xmlns="" id="{D060EE45-185D-4552-AE3A-D9495F92E89E}"/>
              </a:ext>
            </a:extLst>
          </p:cNvPr>
          <p:cNvSpPr>
            <a:spLocks noChangeArrowheads="1"/>
          </p:cNvSpPr>
          <p:nvPr/>
        </p:nvSpPr>
        <p:spPr bwMode="auto">
          <a:xfrm>
            <a:off x="428625" y="1000125"/>
            <a:ext cx="7500938" cy="461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业务范围</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证券持有余额查询</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证券持有变更查询</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证券冻结情况查询</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8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申请材料</a:t>
            </a:r>
            <a:r>
              <a:rPr lang="en-US" altLang="zh-CN" sz="2000" b="1" dirty="0">
                <a:solidFill>
                  <a:srgbClr val="C00000"/>
                </a:solidFill>
                <a:latin typeface="楷体" panose="02010609060101010101" pitchFamily="49" charset="-122"/>
                <a:ea typeface="楷体" panose="02010609060101010101" pitchFamily="49" charset="-122"/>
              </a:rPr>
              <a:t> </a:t>
            </a:r>
            <a:endParaRPr lang="en-US" altLang="zh-CN"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Tx/>
              <a:buAutoNum type="arabicPeriod"/>
            </a:pPr>
            <a:r>
              <a:rPr lang="en-US" altLang="zh-CN" b="1" dirty="0">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证券查询申请表</a:t>
            </a:r>
            <a:r>
              <a:rPr lang="en-US" altLang="zh-CN" b="1" dirty="0">
                <a:latin typeface="楷体" panose="02010609060101010101" pitchFamily="49" charset="-122"/>
                <a:ea typeface="楷体" panose="02010609060101010101" pitchFamily="49" charset="-122"/>
              </a:rPr>
              <a:t>》</a:t>
            </a:r>
          </a:p>
          <a:p>
            <a:pPr eaLnBrk="1" hangingPunct="1">
              <a:lnSpc>
                <a:spcPct val="150000"/>
              </a:lnSpc>
              <a:buClr>
                <a:srgbClr val="C00000"/>
              </a:buClr>
              <a:buFontTx/>
              <a:buAutoNum type="arabicPeriod"/>
            </a:pPr>
            <a:r>
              <a:rPr lang="en-US" altLang="zh-CN" b="1" dirty="0">
                <a:latin typeface="楷体" panose="02010609060101010101" pitchFamily="49" charset="-122"/>
                <a:ea typeface="楷体" panose="02010609060101010101" pitchFamily="49" charset="-122"/>
              </a:rPr>
              <a:t> </a:t>
            </a:r>
            <a:r>
              <a:rPr lang="zh-CN" altLang="zh-CN" b="1">
                <a:latin typeface="楷体" panose="02010609060101010101" pitchFamily="49" charset="-122"/>
                <a:ea typeface="楷体" panose="02010609060101010101" pitchFamily="49" charset="-122"/>
              </a:rPr>
              <a:t>投资者有效身份证明文件</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C6CF659E-36C2-4C0D-BBD8-7D00D5DD1D1E}"/>
              </a:ext>
            </a:extLst>
          </p:cNvPr>
          <p:cNvSpPr/>
          <p:nvPr/>
        </p:nvSpPr>
        <p:spPr bwMode="gray">
          <a:xfrm>
            <a:off x="4348163" y="1700213"/>
            <a:ext cx="3929062" cy="300037"/>
          </a:xfrm>
          <a:prstGeom prst="rect">
            <a:avLst/>
          </a:prstGeom>
          <a:noFill/>
          <a:ln w="28575">
            <a:solidFill>
              <a:srgbClr val="C00000"/>
            </a:solid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83" name="TextBox 6">
            <a:extLst>
              <a:ext uri="{FF2B5EF4-FFF2-40B4-BE49-F238E27FC236}">
                <a16:creationId xmlns:a16="http://schemas.microsoft.com/office/drawing/2014/main" xmlns="" id="{493D45D5-55DA-42C8-AB04-0C6F1F3E9566}"/>
              </a:ext>
            </a:extLst>
          </p:cNvPr>
          <p:cNvSpPr txBox="1">
            <a:spLocks noChangeArrowheads="1"/>
          </p:cNvSpPr>
          <p:nvPr/>
        </p:nvSpPr>
        <p:spPr bwMode="auto">
          <a:xfrm>
            <a:off x="642938" y="4962525"/>
            <a:ext cx="2857500" cy="338138"/>
          </a:xfrm>
          <a:prstGeom prst="rect">
            <a:avLst/>
          </a:prstGeom>
          <a:noFill/>
          <a:ln w="9525">
            <a:solidFill>
              <a:srgbClr val="C00000"/>
            </a:solidFill>
            <a:prstDash val="sysDash"/>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C00000"/>
                </a:solidFill>
                <a:latin typeface="楷体" panose="02010609060101010101" pitchFamily="49" charset="-122"/>
                <a:ea typeface="楷体" panose="02010609060101010101" pitchFamily="49" charset="-122"/>
              </a:rPr>
              <a:t>需明确查询的证券账户</a:t>
            </a:r>
          </a:p>
        </p:txBody>
      </p:sp>
      <p:cxnSp>
        <p:nvCxnSpPr>
          <p:cNvPr id="8" name="直接箭头连接符 7">
            <a:extLst>
              <a:ext uri="{FF2B5EF4-FFF2-40B4-BE49-F238E27FC236}">
                <a16:creationId xmlns:a16="http://schemas.microsoft.com/office/drawing/2014/main" xmlns="" id="{23EAD3B3-25EA-4636-BD05-DF94013E3883}"/>
              </a:ext>
            </a:extLst>
          </p:cNvPr>
          <p:cNvCxnSpPr/>
          <p:nvPr/>
        </p:nvCxnSpPr>
        <p:spPr bwMode="auto">
          <a:xfrm flipH="1">
            <a:off x="3491880" y="1988840"/>
            <a:ext cx="855546" cy="2952328"/>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25609" name="灯片编号占位符 3">
            <a:extLst>
              <a:ext uri="{FF2B5EF4-FFF2-40B4-BE49-F238E27FC236}">
                <a16:creationId xmlns:a16="http://schemas.microsoft.com/office/drawing/2014/main" xmlns="" id="{23CB4831-3AEC-401F-90B3-9CB707165290}"/>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BAE3616-15BF-4FCF-96FE-8305969A19B6}" type="slidenum">
              <a:rPr lang="en-US" altLang="zh-CN"/>
              <a:pPr/>
              <a:t>13</a:t>
            </a:fld>
            <a:endParaRPr lang="en-US" altLang="zh-CN" dirty="0"/>
          </a:p>
        </p:txBody>
      </p:sp>
    </p:spTree>
    <p:extLst>
      <p:ext uri="{BB962C8B-B14F-4D97-AF65-F5344CB8AC3E}">
        <p14:creationId xmlns:p14="http://schemas.microsoft.com/office/powerpoint/2010/main" xmlns="" val="1057117137"/>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583"/>
                                        </p:tgtEl>
                                        <p:attrNameLst>
                                          <p:attrName>style.visibility</p:attrName>
                                        </p:attrNameLst>
                                      </p:cBhvr>
                                      <p:to>
                                        <p:strVal val="visible"/>
                                      </p:to>
                                    </p:set>
                                    <p:animEffect transition="in" filter="barn(inVertical)">
                                      <p:cBhvr>
                                        <p:cTn id="13"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58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PC--20110825HWQ\Desktop\sy_20110114192939061738.jpg"/>
          <p:cNvPicPr>
            <a:picLocks noChangeAspect="1" noChangeArrowheads="1"/>
          </p:cNvPicPr>
          <p:nvPr/>
        </p:nvPicPr>
        <p:blipFill>
          <a:blip r:embed="rId3" cstate="print"/>
          <a:srcRect/>
          <a:stretch>
            <a:fillRect/>
          </a:stretch>
        </p:blipFill>
        <p:spPr bwMode="auto">
          <a:xfrm>
            <a:off x="6500826" y="5072074"/>
            <a:ext cx="1017991" cy="1357321"/>
          </a:xfrm>
          <a:prstGeom prst="rect">
            <a:avLst/>
          </a:prstGeom>
          <a:noFill/>
        </p:spPr>
      </p:pic>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查询</a:t>
            </a: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285720" y="714356"/>
            <a:ext cx="7500990" cy="2446824"/>
          </a:xfrm>
          <a:prstGeom prst="rect">
            <a:avLst/>
          </a:prstGeom>
        </p:spPr>
        <p:txBody>
          <a:bodyPr wrap="square">
            <a:spAutoFit/>
          </a:bodyPr>
          <a:lstStyle/>
          <a:p>
            <a:pPr marL="342900" indent="-342900">
              <a:lnSpc>
                <a:spcPct val="150000"/>
              </a:lnSpc>
              <a:buClr>
                <a:srgbClr val="C00000"/>
              </a:buClr>
            </a:pPr>
            <a:r>
              <a:rPr lang="en-US" altLang="zh-CN" sz="2000" b="1" dirty="0" smtClean="0">
                <a:latin typeface="楷体" pitchFamily="49" charset="-122"/>
                <a:ea typeface="楷体" pitchFamily="49" charset="-122"/>
              </a:rPr>
              <a:t> </a:t>
            </a:r>
          </a:p>
          <a:p>
            <a:pPr marL="342900" indent="-342900">
              <a:lnSpc>
                <a:spcPct val="150000"/>
              </a:lnSpc>
              <a:buClr>
                <a:srgbClr val="C00000"/>
              </a:buClr>
              <a:buFont typeface="Wingdings" pitchFamily="2" charset="2"/>
              <a:buChar char="p"/>
            </a:pPr>
            <a:r>
              <a:rPr lang="zh-CN" altLang="en-US" sz="2000" b="1" dirty="0" smtClean="0">
                <a:latin typeface="楷体" pitchFamily="49" charset="-122"/>
                <a:ea typeface="楷体" pitchFamily="49" charset="-122"/>
              </a:rPr>
              <a:t>注意事项</a:t>
            </a:r>
            <a:endParaRPr lang="en-US" altLang="zh-CN" sz="2000" b="1" dirty="0" smtClean="0">
              <a:solidFill>
                <a:srgbClr val="C00000"/>
              </a:solidFill>
              <a:latin typeface="楷体" pitchFamily="49" charset="-122"/>
              <a:ea typeface="楷体" pitchFamily="49" charset="-122"/>
            </a:endParaRPr>
          </a:p>
          <a:p>
            <a:pPr marL="342900" indent="-342900">
              <a:lnSpc>
                <a:spcPct val="150000"/>
              </a:lnSpc>
              <a:buClr>
                <a:srgbClr val="C00000"/>
              </a:buClr>
            </a:pPr>
            <a:endParaRPr lang="en-US" altLang="zh-CN" sz="1100" b="1" dirty="0" smtClean="0">
              <a:solidFill>
                <a:srgbClr val="C00000"/>
              </a:solidFill>
              <a:latin typeface="楷体" pitchFamily="49" charset="-122"/>
              <a:ea typeface="楷体" pitchFamily="49" charset="-122"/>
            </a:endParaRPr>
          </a:p>
          <a:p>
            <a:pPr marL="342900" indent="-342900">
              <a:lnSpc>
                <a:spcPct val="150000"/>
              </a:lnSpc>
              <a:buClr>
                <a:srgbClr val="C00000"/>
              </a:buClr>
              <a:buFont typeface="Wingdings" pitchFamily="2" charset="2"/>
              <a:buChar char="p"/>
            </a:pPr>
            <a:endParaRPr lang="en-US" altLang="zh-CN" sz="1100" b="1" dirty="0" smtClean="0">
              <a:latin typeface="楷体" pitchFamily="49" charset="-122"/>
              <a:ea typeface="楷体" pitchFamily="49" charset="-122"/>
            </a:endParaRPr>
          </a:p>
          <a:p>
            <a:pPr marL="342900" indent="-342900">
              <a:lnSpc>
                <a:spcPct val="150000"/>
              </a:lnSpc>
              <a:buClr>
                <a:srgbClr val="C00000"/>
              </a:buClr>
            </a:pPr>
            <a:r>
              <a:rPr lang="en-US" altLang="zh-CN" sz="2000" b="1" dirty="0" smtClean="0">
                <a:latin typeface="楷体" pitchFamily="49" charset="-122"/>
                <a:ea typeface="楷体" pitchFamily="49" charset="-122"/>
              </a:rPr>
              <a:t>      </a:t>
            </a:r>
          </a:p>
          <a:p>
            <a:pPr marL="342900" indent="-342900">
              <a:lnSpc>
                <a:spcPct val="150000"/>
              </a:lnSpc>
              <a:buClr>
                <a:srgbClr val="C00000"/>
              </a:buClr>
            </a:pPr>
            <a:endParaRPr lang="en-US" altLang="zh-CN" sz="2000" b="1" dirty="0" smtClean="0">
              <a:latin typeface="楷体" pitchFamily="49" charset="-122"/>
              <a:ea typeface="楷体" pitchFamily="49" charset="-122"/>
            </a:endParaRPr>
          </a:p>
        </p:txBody>
      </p:sp>
      <p:pic>
        <p:nvPicPr>
          <p:cNvPr id="6" name="Picture 2" descr="C:\Users\Administrator.PC--20110825HWQ\Desktop\201006271644055380.jpg"/>
          <p:cNvPicPr>
            <a:picLocks noChangeAspect="1" noChangeArrowheads="1"/>
          </p:cNvPicPr>
          <p:nvPr/>
        </p:nvPicPr>
        <p:blipFill>
          <a:blip r:embed="rId4" cstate="print"/>
          <a:srcRect/>
          <a:stretch>
            <a:fillRect/>
          </a:stretch>
        </p:blipFill>
        <p:spPr bwMode="auto">
          <a:xfrm>
            <a:off x="142844" y="4714860"/>
            <a:ext cx="1714512" cy="2143140"/>
          </a:xfrm>
          <a:prstGeom prst="rect">
            <a:avLst/>
          </a:prstGeom>
          <a:noFill/>
        </p:spPr>
      </p:pic>
      <p:grpSp>
        <p:nvGrpSpPr>
          <p:cNvPr id="2" name="组合 6"/>
          <p:cNvGrpSpPr/>
          <p:nvPr/>
        </p:nvGrpSpPr>
        <p:grpSpPr>
          <a:xfrm>
            <a:off x="1928794" y="1928802"/>
            <a:ext cx="5715040" cy="2643206"/>
            <a:chOff x="214282" y="889442"/>
            <a:chExt cx="5258358" cy="1985064"/>
          </a:xfrm>
        </p:grpSpPr>
        <p:pic>
          <p:nvPicPr>
            <p:cNvPr id="8" name="Picture 2" descr="H:\PPT素材\779917_155626062_2.jpg"/>
            <p:cNvPicPr>
              <a:picLocks noChangeAspect="1" noChangeArrowheads="1"/>
            </p:cNvPicPr>
            <p:nvPr/>
          </p:nvPicPr>
          <p:blipFill>
            <a:blip r:embed="rId5" cstate="print"/>
            <a:srcRect r="1139" b="4277"/>
            <a:stretch>
              <a:fillRect/>
            </a:stretch>
          </p:blipFill>
          <p:spPr bwMode="auto">
            <a:xfrm>
              <a:off x="214282" y="1214422"/>
              <a:ext cx="1714512" cy="1660084"/>
            </a:xfrm>
            <a:prstGeom prst="rect">
              <a:avLst/>
            </a:prstGeom>
            <a:noFill/>
          </p:spPr>
        </p:pic>
        <p:sp>
          <p:nvSpPr>
            <p:cNvPr id="9" name="云形标注 16"/>
            <p:cNvSpPr>
              <a:spLocks noChangeArrowheads="1"/>
            </p:cNvSpPr>
            <p:nvPr/>
          </p:nvSpPr>
          <p:spPr bwMode="auto">
            <a:xfrm>
              <a:off x="2143108" y="889442"/>
              <a:ext cx="3329532" cy="1404715"/>
            </a:xfrm>
            <a:prstGeom prst="cloudCallout">
              <a:avLst>
                <a:gd name="adj1" fmla="val -73623"/>
                <a:gd name="adj2" fmla="val -3700"/>
              </a:avLst>
            </a:prstGeom>
            <a:noFill/>
            <a:ln w="9525">
              <a:solidFill>
                <a:srgbClr val="C00000"/>
              </a:solidFill>
              <a:round/>
              <a:headEnd/>
              <a:tailEnd/>
            </a:ln>
          </p:spPr>
          <p:txBody>
            <a:bodyPr anchor="ctr"/>
            <a:lstStyle/>
            <a:p>
              <a:pPr algn="ctr"/>
              <a:r>
                <a:rPr lang="zh-CN" altLang="en-US" dirty="0" smtClean="0">
                  <a:solidFill>
                    <a:srgbClr val="C00000"/>
                  </a:solidFill>
                  <a:latin typeface="楷体" pitchFamily="49" charset="-122"/>
                  <a:ea typeface="楷体" pitchFamily="49" charset="-122"/>
                </a:rPr>
                <a:t>挂牌公司可以申请查询某一股东的证券持有或冻结情况么？</a:t>
              </a:r>
              <a:endParaRPr lang="zh-CN" altLang="en-US" dirty="0">
                <a:solidFill>
                  <a:srgbClr val="C00000"/>
                </a:solidFill>
                <a:latin typeface="楷体" pitchFamily="49" charset="-122"/>
                <a:ea typeface="楷体" pitchFamily="49" charset="-122"/>
              </a:endParaRPr>
            </a:p>
          </p:txBody>
        </p:sp>
      </p:grpSp>
      <p:sp>
        <p:nvSpPr>
          <p:cNvPr id="10" name="TextBox 9"/>
          <p:cNvSpPr txBox="1"/>
          <p:nvPr/>
        </p:nvSpPr>
        <p:spPr>
          <a:xfrm rot="20266248">
            <a:off x="2490027" y="4900208"/>
            <a:ext cx="2287494" cy="369332"/>
          </a:xfrm>
          <a:prstGeom prst="rect">
            <a:avLst/>
          </a:prstGeom>
          <a:noFill/>
          <a:ln>
            <a:solidFill>
              <a:srgbClr val="C00000"/>
            </a:solidFill>
            <a:prstDash val="sysDash"/>
          </a:ln>
        </p:spPr>
        <p:txBody>
          <a:bodyPr wrap="square" rtlCol="0">
            <a:spAutoFit/>
          </a:bodyPr>
          <a:lstStyle/>
          <a:p>
            <a:pPr algn="ctr"/>
            <a:r>
              <a:rPr lang="zh-CN" altLang="en-US" dirty="0" smtClean="0">
                <a:solidFill>
                  <a:srgbClr val="C00000"/>
                </a:solidFill>
              </a:rPr>
              <a:t>投资者证券查询业务</a:t>
            </a:r>
            <a:endParaRPr lang="zh-CN" altLang="en-US" dirty="0">
              <a:solidFill>
                <a:srgbClr val="C00000"/>
              </a:solidFill>
            </a:endParaRPr>
          </a:p>
        </p:txBody>
      </p:sp>
      <p:sp>
        <p:nvSpPr>
          <p:cNvPr id="11" name="TextBox 10"/>
          <p:cNvSpPr txBox="1"/>
          <p:nvPr/>
        </p:nvSpPr>
        <p:spPr>
          <a:xfrm rot="1375517">
            <a:off x="6051966" y="4940508"/>
            <a:ext cx="2333699" cy="369332"/>
          </a:xfrm>
          <a:prstGeom prst="rect">
            <a:avLst/>
          </a:prstGeom>
          <a:noFill/>
          <a:ln>
            <a:solidFill>
              <a:srgbClr val="FF9933"/>
            </a:solidFill>
            <a:prstDash val="sysDash"/>
          </a:ln>
        </p:spPr>
        <p:txBody>
          <a:bodyPr wrap="square" rtlCol="0">
            <a:spAutoFit/>
          </a:bodyPr>
          <a:lstStyle/>
          <a:p>
            <a:pPr algn="ctr"/>
            <a:r>
              <a:rPr lang="zh-CN" altLang="en-US" b="1" dirty="0" smtClean="0">
                <a:solidFill>
                  <a:srgbClr val="FF9933"/>
                </a:solidFill>
              </a:rPr>
              <a:t>股东名册查询服务</a:t>
            </a:r>
            <a:endParaRPr lang="zh-CN" altLang="en-US" b="1" dirty="0">
              <a:solidFill>
                <a:srgbClr val="FF9933"/>
              </a:solidFill>
            </a:endParaRPr>
          </a:p>
        </p:txBody>
      </p:sp>
      <p:sp>
        <p:nvSpPr>
          <p:cNvPr id="13" name="矩形 12"/>
          <p:cNvSpPr/>
          <p:nvPr/>
        </p:nvSpPr>
        <p:spPr>
          <a:xfrm>
            <a:off x="4857752" y="4857760"/>
            <a:ext cx="1214446" cy="923330"/>
          </a:xfrm>
          <a:prstGeom prst="rect">
            <a:avLst/>
          </a:prstGeom>
          <a:noFill/>
        </p:spPr>
        <p:txBody>
          <a:bodyPr wrap="square" lIns="91440" tIns="45720" rIns="91440" bIns="45720">
            <a:spAutoFit/>
          </a:bodyPr>
          <a:lstStyle/>
          <a:p>
            <a:pPr algn="ctr"/>
            <a:r>
              <a:rPr lang="en-US" altLang="zh-CN" sz="5400" b="1" cap="none" spc="0" dirty="0" err="1" smtClean="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rPr>
              <a:t>vs</a:t>
            </a:r>
            <a:endParaRPr lang="zh-CN" altLang="en-US" sz="5400" b="1" cap="none" spc="0" dirty="0">
              <a:ln w="900" cmpd="sng">
                <a:solidFill>
                  <a:schemeClr val="accent1">
                    <a:satMod val="190000"/>
                    <a:alpha val="55000"/>
                  </a:schemeClr>
                </a:solidFill>
                <a:prstDash val="solid"/>
              </a:ln>
              <a:solidFill>
                <a:srgbClr val="C00000"/>
              </a:solidFill>
              <a:effectLst>
                <a:innerShdw blurRad="101600" dist="76200" dir="5400000">
                  <a:schemeClr val="accent1">
                    <a:satMod val="190000"/>
                    <a:tint val="100000"/>
                    <a:alpha val="74000"/>
                  </a:schemeClr>
                </a:innerShdw>
              </a:effectLst>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AD14E123-C833-40CB-A515-B032B6D73DDE}"/>
              </a:ext>
            </a:extLst>
          </p:cNvPr>
          <p:cNvSpPr>
            <a:spLocks noGrp="1"/>
          </p:cNvSpPr>
          <p:nvPr>
            <p:ph type="title"/>
          </p:nvPr>
        </p:nvSpPr>
        <p:spPr>
          <a:xfrm>
            <a:off x="457200" y="274638"/>
            <a:ext cx="4329113" cy="654050"/>
          </a:xfrm>
        </p:spPr>
        <p:txBody>
          <a:bodyPr>
            <a:normAutofit fontScale="90000"/>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证券质押登记业务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27652" name="Text Box 20">
            <a:extLst>
              <a:ext uri="{FF2B5EF4-FFF2-40B4-BE49-F238E27FC236}">
                <a16:creationId xmlns:a16="http://schemas.microsoft.com/office/drawing/2014/main" xmlns="" id="{60836AF4-D02D-4644-856F-D7FDD0D54CA4}"/>
              </a:ext>
            </a:extLst>
          </p:cNvPr>
          <p:cNvSpPr txBox="1">
            <a:spLocks noChangeArrowheads="1"/>
          </p:cNvSpPr>
          <p:nvPr/>
        </p:nvSpPr>
        <p:spPr bwMode="auto">
          <a:xfrm>
            <a:off x="6143625" y="1678806"/>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非交易过户业务</a:t>
            </a:r>
          </a:p>
        </p:txBody>
      </p:sp>
      <p:sp>
        <p:nvSpPr>
          <p:cNvPr id="27653" name="Rectangle 21">
            <a:extLst>
              <a:ext uri="{FF2B5EF4-FFF2-40B4-BE49-F238E27FC236}">
                <a16:creationId xmlns:a16="http://schemas.microsoft.com/office/drawing/2014/main" xmlns="" id="{C6B412BE-1515-4270-8D5B-61DAA7A613E7}"/>
              </a:ext>
            </a:extLst>
          </p:cNvPr>
          <p:cNvSpPr>
            <a:spLocks noChangeArrowheads="1"/>
          </p:cNvSpPr>
          <p:nvPr/>
        </p:nvSpPr>
        <p:spPr bwMode="auto">
          <a:xfrm>
            <a:off x="6429375" y="2067743"/>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dirty="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27654" name="WordArt 24">
            <a:extLst>
              <a:ext uri="{FF2B5EF4-FFF2-40B4-BE49-F238E27FC236}">
                <a16:creationId xmlns:a16="http://schemas.microsoft.com/office/drawing/2014/main" xmlns="" id="{833EB4B7-20E0-4848-AA1A-E2DBD10846C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FC57CFA2-7DAD-468C-A090-98B36D480EDB}"/>
              </a:ext>
            </a:extLst>
          </p:cNvPr>
          <p:cNvGrpSpPr>
            <a:grpSpLocks/>
          </p:cNvGrpSpPr>
          <p:nvPr/>
        </p:nvGrpSpPr>
        <p:grpSpPr bwMode="auto">
          <a:xfrm>
            <a:off x="539750" y="2990056"/>
            <a:ext cx="2447925" cy="1427162"/>
            <a:chOff x="539552" y="4485084"/>
            <a:chExt cx="2448272" cy="1426780"/>
          </a:xfrm>
        </p:grpSpPr>
        <p:sp>
          <p:nvSpPr>
            <p:cNvPr id="27676" name="Text Box 22">
              <a:extLst>
                <a:ext uri="{FF2B5EF4-FFF2-40B4-BE49-F238E27FC236}">
                  <a16:creationId xmlns:a16="http://schemas.microsoft.com/office/drawing/2014/main" xmlns="" id="{F3A605D3-6EEE-4A76-AFE8-660086E0E365}"/>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27677" name="Rectangle 19">
              <a:extLst>
                <a:ext uri="{FF2B5EF4-FFF2-40B4-BE49-F238E27FC236}">
                  <a16:creationId xmlns:a16="http://schemas.microsoft.com/office/drawing/2014/main" xmlns="" id="{2813B59D-7753-4F44-95B1-B8CCA922F059}"/>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 name="组合 42">
            <a:extLst>
              <a:ext uri="{FF2B5EF4-FFF2-40B4-BE49-F238E27FC236}">
                <a16:creationId xmlns:a16="http://schemas.microsoft.com/office/drawing/2014/main" xmlns="" id="{A48AEC1A-81A0-4229-A230-BEE86F76A420}"/>
              </a:ext>
            </a:extLst>
          </p:cNvPr>
          <p:cNvGrpSpPr>
            <a:grpSpLocks/>
          </p:cNvGrpSpPr>
          <p:nvPr/>
        </p:nvGrpSpPr>
        <p:grpSpPr bwMode="auto">
          <a:xfrm>
            <a:off x="611188" y="1489868"/>
            <a:ext cx="2409825" cy="1411288"/>
            <a:chOff x="611560" y="2638532"/>
            <a:chExt cx="2409324" cy="1411294"/>
          </a:xfrm>
        </p:grpSpPr>
        <p:sp>
          <p:nvSpPr>
            <p:cNvPr id="27673" name="Rectangle 17">
              <a:extLst>
                <a:ext uri="{FF2B5EF4-FFF2-40B4-BE49-F238E27FC236}">
                  <a16:creationId xmlns:a16="http://schemas.microsoft.com/office/drawing/2014/main" xmlns="" id="{413C11EE-59CE-44FE-B37F-9E81075D3E63}"/>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27674" name="Text Box 20">
              <a:extLst>
                <a:ext uri="{FF2B5EF4-FFF2-40B4-BE49-F238E27FC236}">
                  <a16:creationId xmlns:a16="http://schemas.microsoft.com/office/drawing/2014/main" xmlns="" id="{7B434D15-9E1B-4DE3-874C-E89C7B147482}"/>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27675" name="Rectangle 21">
              <a:extLst>
                <a:ext uri="{FF2B5EF4-FFF2-40B4-BE49-F238E27FC236}">
                  <a16:creationId xmlns:a16="http://schemas.microsoft.com/office/drawing/2014/main" xmlns="" id="{A2CEEA19-79D9-417B-ACA1-40703AF8431D}"/>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FC61C46A-ED1C-4177-901D-B306755C1B48}"/>
              </a:ext>
            </a:extLst>
          </p:cNvPr>
          <p:cNvCxnSpPr/>
          <p:nvPr/>
        </p:nvCxnSpPr>
        <p:spPr bwMode="auto">
          <a:xfrm>
            <a:off x="428625" y="2847181"/>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293EAC23-B7A3-4A1F-B62B-F54D6D827DD2}"/>
              </a:ext>
            </a:extLst>
          </p:cNvPr>
          <p:cNvGrpSpPr>
            <a:grpSpLocks/>
          </p:cNvGrpSpPr>
          <p:nvPr/>
        </p:nvGrpSpPr>
        <p:grpSpPr bwMode="auto">
          <a:xfrm>
            <a:off x="3429000" y="1928813"/>
            <a:ext cx="2520950" cy="3114675"/>
            <a:chOff x="3428992" y="1928802"/>
            <a:chExt cx="2520950" cy="3114728"/>
          </a:xfrm>
        </p:grpSpPr>
        <p:sp>
          <p:nvSpPr>
            <p:cNvPr id="27670" name="Oval 13">
              <a:extLst>
                <a:ext uri="{FF2B5EF4-FFF2-40B4-BE49-F238E27FC236}">
                  <a16:creationId xmlns:a16="http://schemas.microsoft.com/office/drawing/2014/main" xmlns="" id="{2850255F-DD87-4667-A2CF-26715F1458C2}"/>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8488DF3F-7805-4712-B2D0-D53A1BE1386F}"/>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grpSp>
      <p:sp>
        <p:nvSpPr>
          <p:cNvPr id="27661" name="Text Box 20">
            <a:extLst>
              <a:ext uri="{FF2B5EF4-FFF2-40B4-BE49-F238E27FC236}">
                <a16:creationId xmlns:a16="http://schemas.microsoft.com/office/drawing/2014/main" xmlns="" id="{85A9A33F-402C-4A5C-92ED-EE308EF03182}"/>
              </a:ext>
            </a:extLst>
          </p:cNvPr>
          <p:cNvSpPr txBox="1">
            <a:spLocks noChangeArrowheads="1"/>
          </p:cNvSpPr>
          <p:nvPr/>
        </p:nvSpPr>
        <p:spPr bwMode="auto">
          <a:xfrm>
            <a:off x="6269038" y="4219947"/>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E6CE895D-7736-43DF-B3B4-730ABCE19D56}"/>
              </a:ext>
            </a:extLst>
          </p:cNvPr>
          <p:cNvCxnSpPr/>
          <p:nvPr/>
        </p:nvCxnSpPr>
        <p:spPr bwMode="auto">
          <a:xfrm>
            <a:off x="500063" y="4347368"/>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21C43D3F-3C1F-47FE-AB56-117C2186DA19}"/>
              </a:ext>
            </a:extLst>
          </p:cNvPr>
          <p:cNvGrpSpPr>
            <a:grpSpLocks/>
          </p:cNvGrpSpPr>
          <p:nvPr/>
        </p:nvGrpSpPr>
        <p:grpSpPr bwMode="auto">
          <a:xfrm>
            <a:off x="539750" y="4369593"/>
            <a:ext cx="2363788" cy="1363663"/>
            <a:chOff x="6058518" y="3571876"/>
            <a:chExt cx="2364769" cy="1363428"/>
          </a:xfrm>
        </p:grpSpPr>
        <p:sp>
          <p:nvSpPr>
            <p:cNvPr id="27668" name="Text Box 20">
              <a:extLst>
                <a:ext uri="{FF2B5EF4-FFF2-40B4-BE49-F238E27FC236}">
                  <a16:creationId xmlns:a16="http://schemas.microsoft.com/office/drawing/2014/main" xmlns="" id="{F6C6EBF9-9A20-40A0-B625-429D2794BFA7}"/>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27669" name="Rectangle 19">
              <a:extLst>
                <a:ext uri="{FF2B5EF4-FFF2-40B4-BE49-F238E27FC236}">
                  <a16:creationId xmlns:a16="http://schemas.microsoft.com/office/drawing/2014/main" xmlns="" id="{5D4DC646-1C5C-4643-81D8-3B7C06B15B45}"/>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17A4C8B8-D182-46ED-B497-AF2F12718A21}"/>
              </a:ext>
            </a:extLst>
          </p:cNvPr>
          <p:cNvCxnSpPr/>
          <p:nvPr/>
        </p:nvCxnSpPr>
        <p:spPr bwMode="auto">
          <a:xfrm>
            <a:off x="6286500" y="4077072"/>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27666" name="灯片编号占位符 8">
            <a:extLst>
              <a:ext uri="{FF2B5EF4-FFF2-40B4-BE49-F238E27FC236}">
                <a16:creationId xmlns:a16="http://schemas.microsoft.com/office/drawing/2014/main" xmlns="" id="{C09CAA80-A30A-49F0-9629-7ED60F9A031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DE76F90-A4D5-42A0-A975-A4DB5A6A2015}" type="slidenum">
              <a:rPr lang="en-US" altLang="zh-CN"/>
              <a:pPr/>
              <a:t>15</a:t>
            </a:fld>
            <a:endParaRPr lang="en-US" altLang="zh-CN" dirty="0"/>
          </a:p>
        </p:txBody>
      </p:sp>
      <p:sp>
        <p:nvSpPr>
          <p:cNvPr id="34" name="圆角矩形 33">
            <a:extLst>
              <a:ext uri="{FF2B5EF4-FFF2-40B4-BE49-F238E27FC236}">
                <a16:creationId xmlns:a16="http://schemas.microsoft.com/office/drawing/2014/main" xmlns="" id="{F967DC75-170A-44FC-8ADB-0B22D4C3CE72}"/>
              </a:ext>
            </a:extLst>
          </p:cNvPr>
          <p:cNvSpPr/>
          <p:nvPr/>
        </p:nvSpPr>
        <p:spPr bwMode="gray">
          <a:xfrm>
            <a:off x="395288" y="3002756"/>
            <a:ext cx="2736850" cy="2592387"/>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491828348"/>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a:extLst>
              <a:ext uri="{FF2B5EF4-FFF2-40B4-BE49-F238E27FC236}">
                <a16:creationId xmlns:a16="http://schemas.microsoft.com/office/drawing/2014/main" xmlns="" id="{14CED9E2-9516-4F94-A08A-3A5A5BA3C39D}"/>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8675" name="Rectangle 4">
            <a:extLst>
              <a:ext uri="{FF2B5EF4-FFF2-40B4-BE49-F238E27FC236}">
                <a16:creationId xmlns:a16="http://schemas.microsoft.com/office/drawing/2014/main" xmlns="" id="{9D4866CB-824F-48BB-97E6-B9FD47E3E0FE}"/>
              </a:ext>
            </a:extLst>
          </p:cNvPr>
          <p:cNvSpPr>
            <a:spLocks noChangeArrowheads="1"/>
          </p:cNvSpPr>
          <p:nvPr/>
        </p:nvSpPr>
        <p:spPr bwMode="auto">
          <a:xfrm>
            <a:off x="1000125" y="2071688"/>
            <a:ext cx="3643313" cy="293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prstDash val="dash"/>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C0000"/>
              </a:buClr>
              <a:buSzPct val="80000"/>
              <a:buFont typeface="Wingdings" panose="05000000000000000000" pitchFamily="2" charset="2"/>
              <a:buChar char="p"/>
            </a:pPr>
            <a:r>
              <a:rPr lang="zh-CN" altLang="en-US" b="1">
                <a:latin typeface="楷体" panose="02010609060101010101" pitchFamily="49" charset="-122"/>
                <a:ea typeface="楷体" panose="02010609060101010101" pitchFamily="49" charset="-122"/>
              </a:rPr>
              <a:t>证券质押</a:t>
            </a:r>
            <a:r>
              <a:rPr lang="zh-CN" altLang="en-US">
                <a:latin typeface="楷体" panose="02010609060101010101" pitchFamily="49" charset="-122"/>
                <a:ea typeface="楷体" panose="02010609060101010101" pitchFamily="49" charset="-122"/>
              </a:rPr>
              <a:t>是指</a:t>
            </a:r>
            <a:r>
              <a:rPr lang="zh-CN" altLang="zh-CN">
                <a:latin typeface="楷体" panose="02010609060101010101" pitchFamily="49" charset="-122"/>
                <a:ea typeface="楷体" panose="02010609060101010101" pitchFamily="49" charset="-122"/>
              </a:rPr>
              <a:t>为担保债务的履行，</a:t>
            </a:r>
            <a:r>
              <a:rPr lang="zh-CN" altLang="en-US">
                <a:latin typeface="楷体" panose="02010609060101010101" pitchFamily="49" charset="-122"/>
                <a:ea typeface="楷体" panose="02010609060101010101" pitchFamily="49" charset="-122"/>
              </a:rPr>
              <a:t>出质人（</a:t>
            </a:r>
            <a:r>
              <a:rPr lang="zh-CN" altLang="zh-CN">
                <a:latin typeface="楷体" panose="02010609060101010101" pitchFamily="49" charset="-122"/>
                <a:ea typeface="楷体" panose="02010609060101010101" pitchFamily="49" charset="-122"/>
              </a:rPr>
              <a:t>债务人或者第三人</a:t>
            </a:r>
            <a:r>
              <a:rPr lang="zh-CN" altLang="en-US">
                <a:latin typeface="楷体" panose="02010609060101010101" pitchFamily="49" charset="-122"/>
                <a:ea typeface="楷体" panose="02010609060101010101" pitchFamily="49" charset="-122"/>
              </a:rPr>
              <a:t>）将其持有的证券质押给质权人。</a:t>
            </a:r>
            <a:r>
              <a:rPr lang="zh-CN" altLang="zh-CN">
                <a:latin typeface="楷体" panose="02010609060101010101" pitchFamily="49" charset="-122"/>
                <a:ea typeface="楷体" panose="02010609060101010101" pitchFamily="49" charset="-122"/>
              </a:rPr>
              <a:t>债务人不履行到期债务或者发生当事人约定的实现质权的情形，</a:t>
            </a:r>
            <a:r>
              <a:rPr lang="zh-CN" altLang="en-US">
                <a:latin typeface="楷体" panose="02010609060101010101" pitchFamily="49" charset="-122"/>
                <a:ea typeface="楷体" panose="02010609060101010101" pitchFamily="49" charset="-122"/>
              </a:rPr>
              <a:t>质</a:t>
            </a:r>
            <a:r>
              <a:rPr lang="zh-CN" altLang="zh-CN">
                <a:latin typeface="楷体" panose="02010609060101010101" pitchFamily="49" charset="-122"/>
                <a:ea typeface="楷体" panose="02010609060101010101" pitchFamily="49" charset="-122"/>
              </a:rPr>
              <a:t>权人有权就该</a:t>
            </a:r>
            <a:r>
              <a:rPr lang="zh-CN" altLang="en-US">
                <a:latin typeface="楷体" panose="02010609060101010101" pitchFamily="49" charset="-122"/>
                <a:ea typeface="楷体" panose="02010609060101010101" pitchFamily="49" charset="-122"/>
              </a:rPr>
              <a:t>出质证券</a:t>
            </a:r>
            <a:r>
              <a:rPr lang="zh-CN" altLang="zh-CN" b="1">
                <a:solidFill>
                  <a:srgbClr val="C00000"/>
                </a:solidFill>
                <a:latin typeface="楷体" panose="02010609060101010101" pitchFamily="49" charset="-122"/>
                <a:ea typeface="楷体" panose="02010609060101010101" pitchFamily="49" charset="-122"/>
              </a:rPr>
              <a:t>优先受偿</a:t>
            </a:r>
            <a:r>
              <a:rPr lang="zh-CN" altLang="en-US">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a:p>
            <a:pPr eaLnBrk="1" hangingPunct="1">
              <a:lnSpc>
                <a:spcPct val="150000"/>
              </a:lnSpc>
              <a:buClr>
                <a:srgbClr val="CC0000"/>
              </a:buClr>
              <a:buSzPct val="80000"/>
            </a:pPr>
            <a:endParaRPr lang="zh-CN" altLang="en-US" b="1">
              <a:latin typeface="楷体" panose="02010609060101010101" pitchFamily="49" charset="-122"/>
              <a:ea typeface="楷体" panose="02010609060101010101" pitchFamily="49" charset="-122"/>
            </a:endParaRPr>
          </a:p>
        </p:txBody>
      </p:sp>
      <p:graphicFrame>
        <p:nvGraphicFramePr>
          <p:cNvPr id="77" name="图示 76">
            <a:extLst>
              <a:ext uri="{FF2B5EF4-FFF2-40B4-BE49-F238E27FC236}">
                <a16:creationId xmlns:a16="http://schemas.microsoft.com/office/drawing/2014/main" xmlns="" id="{4A58AB43-6075-4CB9-A0DE-F1920C090CA4}"/>
              </a:ext>
            </a:extLst>
          </p:cNvPr>
          <p:cNvGraphicFramePr/>
          <p:nvPr/>
        </p:nvGraphicFramePr>
        <p:xfrm>
          <a:off x="5000628" y="1714488"/>
          <a:ext cx="3143272" cy="1428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677" name="TextBox 16">
            <a:extLst>
              <a:ext uri="{FF2B5EF4-FFF2-40B4-BE49-F238E27FC236}">
                <a16:creationId xmlns:a16="http://schemas.microsoft.com/office/drawing/2014/main" xmlns="" id="{6EE07F24-BB9C-4D5D-A65A-5223F5B7326C}"/>
              </a:ext>
            </a:extLst>
          </p:cNvPr>
          <p:cNvSpPr txBox="1">
            <a:spLocks noChangeArrowheads="1"/>
          </p:cNvSpPr>
          <p:nvPr/>
        </p:nvSpPr>
        <p:spPr bwMode="auto">
          <a:xfrm>
            <a:off x="785813" y="1000125"/>
            <a:ext cx="3214687"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latin typeface="楷体" panose="02010609060101010101" pitchFamily="49" charset="-122"/>
                <a:ea typeface="楷体" panose="02010609060101010101" pitchFamily="49" charset="-122"/>
              </a:rPr>
              <a:t>什么是  </a:t>
            </a:r>
            <a:endParaRPr lang="en-US" altLang="zh-CN" sz="2400" b="1" dirty="0">
              <a:latin typeface="楷体" panose="02010609060101010101" pitchFamily="49" charset="-122"/>
              <a:ea typeface="楷体" panose="02010609060101010101" pitchFamily="49" charset="-122"/>
            </a:endParaRPr>
          </a:p>
          <a:p>
            <a:pPr algn="ctr" eaLnBrk="1" hangingPunct="1"/>
            <a:r>
              <a:rPr lang="zh-CN" altLang="en-US" sz="2400" b="1">
                <a:latin typeface="楷体" panose="02010609060101010101" pitchFamily="49" charset="-122"/>
                <a:ea typeface="楷体" panose="02010609060101010101" pitchFamily="49" charset="-122"/>
              </a:rPr>
              <a:t>“证券质押”？</a:t>
            </a:r>
            <a:endParaRPr lang="en-US" altLang="zh-CN" sz="2400" b="1" dirty="0">
              <a:latin typeface="楷体" panose="02010609060101010101" pitchFamily="49" charset="-122"/>
              <a:ea typeface="楷体" panose="02010609060101010101" pitchFamily="49" charset="-122"/>
            </a:endParaRPr>
          </a:p>
        </p:txBody>
      </p:sp>
      <p:sp>
        <p:nvSpPr>
          <p:cNvPr id="28678" name="TextBox 17">
            <a:extLst>
              <a:ext uri="{FF2B5EF4-FFF2-40B4-BE49-F238E27FC236}">
                <a16:creationId xmlns:a16="http://schemas.microsoft.com/office/drawing/2014/main" xmlns="" id="{37E71CA7-E832-410E-993E-FA6A12A105DB}"/>
              </a:ext>
            </a:extLst>
          </p:cNvPr>
          <p:cNvSpPr txBox="1">
            <a:spLocks noChangeArrowheads="1"/>
          </p:cNvSpPr>
          <p:nvPr/>
        </p:nvSpPr>
        <p:spPr bwMode="auto">
          <a:xfrm>
            <a:off x="5072063" y="3429000"/>
            <a:ext cx="3286125"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楷体" panose="02010609060101010101" pitchFamily="49" charset="-122"/>
                <a:ea typeface="楷体" panose="02010609060101010101" pitchFamily="49" charset="-122"/>
              </a:rPr>
              <a:t>证券质押融资</a:t>
            </a:r>
            <a:r>
              <a:rPr lang="zh-CN" altLang="en-US">
                <a:latin typeface="楷体" panose="02010609060101010101" pitchFamily="49" charset="-122"/>
                <a:ea typeface="楷体" panose="02010609060101010101" pitchFamily="49" charset="-122"/>
              </a:rPr>
              <a:t>是指债务人用其或第三人所持的股票等有价证券提供质押担保获得融资资金的一种方式。它主要以取得现金为目的，公司通过证券质押融资取得的资金通常都用以弥补流动资金的不足。</a:t>
            </a:r>
            <a:endParaRPr lang="en-US" altLang="zh-CN" dirty="0">
              <a:latin typeface="楷体" panose="02010609060101010101" pitchFamily="49" charset="-122"/>
              <a:ea typeface="楷体" panose="02010609060101010101" pitchFamily="49" charset="-122"/>
            </a:endParaRPr>
          </a:p>
          <a:p>
            <a:pPr eaLnBrk="1" hangingPunct="1"/>
            <a:endParaRPr lang="zh-CN" altLang="en-US"/>
          </a:p>
        </p:txBody>
      </p:sp>
      <p:pic>
        <p:nvPicPr>
          <p:cNvPr id="28679" name="Picture 3" descr="C:\Users\Administrator\Desktop\讲课准备材料\logo.png">
            <a:extLst>
              <a:ext uri="{FF2B5EF4-FFF2-40B4-BE49-F238E27FC236}">
                <a16:creationId xmlns:a16="http://schemas.microsoft.com/office/drawing/2014/main" xmlns="" id="{F63782BF-4682-4409-A27B-2514CF6F5EAD}"/>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80" name="灯片编号占位符 20">
            <a:extLst>
              <a:ext uri="{FF2B5EF4-FFF2-40B4-BE49-F238E27FC236}">
                <a16:creationId xmlns:a16="http://schemas.microsoft.com/office/drawing/2014/main" xmlns="" id="{8600E57D-E2C0-4CD9-80A9-8D21ECF0654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C7B23E-8423-4F93-9BA1-0E4784DC8BF2}" type="slidenum">
              <a:rPr lang="en-US" altLang="zh-CN"/>
              <a:pPr/>
              <a:t>16</a:t>
            </a:fld>
            <a:endParaRPr lang="en-US" altLang="zh-CN" dirty="0"/>
          </a:p>
        </p:txBody>
      </p:sp>
      <p:pic>
        <p:nvPicPr>
          <p:cNvPr id="28681" name="图片 18" descr="钱币.png">
            <a:extLst>
              <a:ext uri="{FF2B5EF4-FFF2-40B4-BE49-F238E27FC236}">
                <a16:creationId xmlns:a16="http://schemas.microsoft.com/office/drawing/2014/main" xmlns="" id="{33253009-F22D-4C09-AC85-AE769C3AF708}"/>
              </a:ext>
            </a:extLst>
          </p:cNvPr>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23850" y="4868863"/>
            <a:ext cx="1584325"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66450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a:extLst>
              <a:ext uri="{FF2B5EF4-FFF2-40B4-BE49-F238E27FC236}">
                <a16:creationId xmlns:a16="http://schemas.microsoft.com/office/drawing/2014/main" xmlns="" id="{6D6512F8-CF3F-4F1C-A518-2F328DEAB31F}"/>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29699" name="Picture 2" descr="H:\PPT素材\779917_155626062_2.jpg">
            <a:extLst>
              <a:ext uri="{FF2B5EF4-FFF2-40B4-BE49-F238E27FC236}">
                <a16:creationId xmlns:a16="http://schemas.microsoft.com/office/drawing/2014/main" xmlns="" id="{299DC8E4-739D-4682-BAA2-3A0F05F4CE09}"/>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42875" y="5292725"/>
            <a:ext cx="1276350" cy="149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700" name="Picture 3" descr="C:\Users\Administrator\Desktop\讲课准备材料\logo.png">
            <a:extLst>
              <a:ext uri="{FF2B5EF4-FFF2-40B4-BE49-F238E27FC236}">
                <a16:creationId xmlns:a16="http://schemas.microsoft.com/office/drawing/2014/main" xmlns="" id="{20E75A25-6A50-4CF4-B0A4-E3E00265133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1" name="灯片编号占位符 33">
            <a:extLst>
              <a:ext uri="{FF2B5EF4-FFF2-40B4-BE49-F238E27FC236}">
                <a16:creationId xmlns:a16="http://schemas.microsoft.com/office/drawing/2014/main" xmlns="" id="{B9738717-2BAC-46F6-BD59-4D2DBA864FD1}"/>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3EE445C-C447-4498-8762-A8183A39FF5D}" type="slidenum">
              <a:rPr lang="en-US" altLang="zh-CN"/>
              <a:pPr/>
              <a:t>17</a:t>
            </a:fld>
            <a:endParaRPr lang="en-US" altLang="zh-CN" dirty="0"/>
          </a:p>
        </p:txBody>
      </p:sp>
      <p:sp>
        <p:nvSpPr>
          <p:cNvPr id="29702" name="Rectangle 15">
            <a:extLst>
              <a:ext uri="{FF2B5EF4-FFF2-40B4-BE49-F238E27FC236}">
                <a16:creationId xmlns:a16="http://schemas.microsoft.com/office/drawing/2014/main" xmlns="" id="{BAB1C433-CC10-4DBA-A433-65ED04D368FC}"/>
              </a:ext>
            </a:extLst>
          </p:cNvPr>
          <p:cNvSpPr>
            <a:spLocks noChangeArrowheads="1"/>
          </p:cNvSpPr>
          <p:nvPr/>
        </p:nvSpPr>
        <p:spPr bwMode="auto">
          <a:xfrm>
            <a:off x="300038" y="4402138"/>
            <a:ext cx="2789237" cy="81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证券登记规则</a:t>
            </a:r>
            <a:r>
              <a:rPr lang="en-US" altLang="zh-CN" sz="1400" b="1" dirty="0">
                <a:latin typeface="楷体" panose="02010609060101010101" pitchFamily="49" charset="-122"/>
                <a:ea typeface="楷体" panose="02010609060101010101" pitchFamily="49" charset="-122"/>
              </a:rPr>
              <a:t>》</a:t>
            </a:r>
          </a:p>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证券质押登记业务实施细则</a:t>
            </a:r>
            <a:r>
              <a:rPr lang="en-US" altLang="zh-CN" sz="1400" b="1" dirty="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eaLnBrk="1" hangingPunct="1">
              <a:lnSpc>
                <a:spcPct val="120000"/>
              </a:lnSpc>
              <a:buClr>
                <a:srgbClr val="C00000"/>
              </a:buClr>
              <a:buFont typeface="Wingdings" panose="05000000000000000000" pitchFamily="2" charset="2"/>
              <a:buChar char="l"/>
            </a:pPr>
            <a:endParaRPr lang="zh-CN" altLang="en-US" sz="1200">
              <a:latin typeface="楷体" panose="02010609060101010101" pitchFamily="49" charset="-122"/>
              <a:ea typeface="楷体" panose="02010609060101010101" pitchFamily="49" charset="-122"/>
            </a:endParaRPr>
          </a:p>
        </p:txBody>
      </p:sp>
      <p:sp>
        <p:nvSpPr>
          <p:cNvPr id="29703" name="Line 13">
            <a:extLst>
              <a:ext uri="{FF2B5EF4-FFF2-40B4-BE49-F238E27FC236}">
                <a16:creationId xmlns:a16="http://schemas.microsoft.com/office/drawing/2014/main" xmlns="" id="{B1EACE40-9B97-4BA6-AD11-4F7A2D1A59A0}"/>
              </a:ext>
            </a:extLst>
          </p:cNvPr>
          <p:cNvSpPr>
            <a:spLocks noChangeShapeType="1"/>
          </p:cNvSpPr>
          <p:nvPr/>
        </p:nvSpPr>
        <p:spPr bwMode="auto">
          <a:xfrm flipH="1">
            <a:off x="374650" y="4278313"/>
            <a:ext cx="3368675"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04" name="Rectangle 16">
            <a:extLst>
              <a:ext uri="{FF2B5EF4-FFF2-40B4-BE49-F238E27FC236}">
                <a16:creationId xmlns:a16="http://schemas.microsoft.com/office/drawing/2014/main" xmlns="" id="{435371D9-FC70-48E8-829A-877EA0A0615E}"/>
              </a:ext>
            </a:extLst>
          </p:cNvPr>
          <p:cNvSpPr>
            <a:spLocks noChangeArrowheads="1"/>
          </p:cNvSpPr>
          <p:nvPr/>
        </p:nvSpPr>
        <p:spPr bwMode="auto">
          <a:xfrm>
            <a:off x="428625" y="3886200"/>
            <a:ext cx="1265238" cy="36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rgbClr val="C00000"/>
                </a:solidFill>
                <a:latin typeface="楷体" panose="02010609060101010101" pitchFamily="49" charset="-122"/>
                <a:ea typeface="楷体" panose="02010609060101010101" pitchFamily="49" charset="-122"/>
              </a:rPr>
              <a:t>Ⅲ</a:t>
            </a:r>
            <a:r>
              <a:rPr lang="zh-CN" altLang="en-US" sz="1600" b="1">
                <a:solidFill>
                  <a:srgbClr val="C00000"/>
                </a:solidFill>
                <a:latin typeface="楷体" panose="02010609060101010101" pitchFamily="49" charset="-122"/>
                <a:ea typeface="楷体" panose="02010609060101010101" pitchFamily="49" charset="-122"/>
              </a:rPr>
              <a:t>业务规则</a:t>
            </a:r>
          </a:p>
        </p:txBody>
      </p:sp>
      <p:sp>
        <p:nvSpPr>
          <p:cNvPr id="29705" name="Rectangle 18">
            <a:extLst>
              <a:ext uri="{FF2B5EF4-FFF2-40B4-BE49-F238E27FC236}">
                <a16:creationId xmlns:a16="http://schemas.microsoft.com/office/drawing/2014/main" xmlns="" id="{46742B7E-8985-496B-A29C-14B9C22834B5}"/>
              </a:ext>
            </a:extLst>
          </p:cNvPr>
          <p:cNvSpPr>
            <a:spLocks noChangeArrowheads="1"/>
          </p:cNvSpPr>
          <p:nvPr/>
        </p:nvSpPr>
        <p:spPr bwMode="auto">
          <a:xfrm>
            <a:off x="300038" y="1214438"/>
            <a:ext cx="836612" cy="36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rgbClr val="C00000"/>
                </a:solidFill>
                <a:latin typeface="楷体" panose="02010609060101010101" pitchFamily="49" charset="-122"/>
                <a:ea typeface="楷体" panose="02010609060101010101" pitchFamily="49" charset="-122"/>
              </a:rPr>
              <a:t>Ⅰ</a:t>
            </a:r>
            <a:r>
              <a:rPr lang="zh-CN" altLang="en-US" sz="1600" b="1">
                <a:solidFill>
                  <a:srgbClr val="C00000"/>
                </a:solidFill>
                <a:latin typeface="楷体" panose="02010609060101010101" pitchFamily="49" charset="-122"/>
                <a:ea typeface="楷体" panose="02010609060101010101" pitchFamily="49" charset="-122"/>
              </a:rPr>
              <a:t>法律</a:t>
            </a:r>
          </a:p>
        </p:txBody>
      </p:sp>
      <p:sp>
        <p:nvSpPr>
          <p:cNvPr id="29706" name="Rectangle 19">
            <a:extLst>
              <a:ext uri="{FF2B5EF4-FFF2-40B4-BE49-F238E27FC236}">
                <a16:creationId xmlns:a16="http://schemas.microsoft.com/office/drawing/2014/main" xmlns="" id="{DD132E68-0BD8-4E55-8ECC-DF1677092FF8}"/>
              </a:ext>
            </a:extLst>
          </p:cNvPr>
          <p:cNvSpPr>
            <a:spLocks noChangeArrowheads="1"/>
          </p:cNvSpPr>
          <p:nvPr/>
        </p:nvSpPr>
        <p:spPr bwMode="auto">
          <a:xfrm>
            <a:off x="5686425" y="2116138"/>
            <a:ext cx="3068638" cy="1327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Clr>
                <a:srgbClr val="C0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证券登记结算管理办法</a:t>
            </a:r>
            <a:r>
              <a:rPr lang="en-US" altLang="zh-CN" sz="1400" b="1" dirty="0">
                <a:latin typeface="楷体" panose="02010609060101010101" pitchFamily="49" charset="-122"/>
                <a:ea typeface="楷体" panose="02010609060101010101" pitchFamily="49" charset="-122"/>
              </a:rPr>
              <a:t>》</a:t>
            </a:r>
          </a:p>
          <a:p>
            <a:pPr eaLnBrk="1" hangingPunct="1">
              <a:lnSpc>
                <a:spcPct val="120000"/>
              </a:lnSpc>
              <a:buClr>
                <a:srgbClr val="C00000"/>
              </a:buClr>
            </a:pPr>
            <a:r>
              <a:rPr lang="zh-CN" altLang="en-US" sz="1400">
                <a:latin typeface="楷体" panose="02010609060101010101" pitchFamily="49" charset="-122"/>
                <a:ea typeface="楷体" panose="02010609060101010101" pitchFamily="49" charset="-122"/>
              </a:rPr>
              <a:t>第</a:t>
            </a:r>
            <a:r>
              <a:rPr lang="en-US" altLang="zh-CN" sz="1400" dirty="0">
                <a:latin typeface="楷体" panose="02010609060101010101" pitchFamily="49" charset="-122"/>
                <a:ea typeface="楷体" panose="02010609060101010101" pitchFamily="49" charset="-122"/>
              </a:rPr>
              <a:t>40</a:t>
            </a:r>
            <a:r>
              <a:rPr lang="zh-CN" altLang="en-US" sz="1400">
                <a:latin typeface="楷体" panose="02010609060101010101" pitchFamily="49" charset="-122"/>
                <a:ea typeface="楷体" panose="02010609060101010101" pitchFamily="49" charset="-122"/>
              </a:rPr>
              <a:t>条规定</a:t>
            </a: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证券的质押、锁定、冻结或扣划，由托管证券的证券公司和证券登记结算机构按照证券登记结算机构的相关规定办理。</a:t>
            </a:r>
            <a:r>
              <a:rPr lang="en-US" altLang="zh-CN" sz="1400" dirty="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p:txBody>
      </p:sp>
      <p:sp>
        <p:nvSpPr>
          <p:cNvPr id="29707" name="Rectangle 20">
            <a:extLst>
              <a:ext uri="{FF2B5EF4-FFF2-40B4-BE49-F238E27FC236}">
                <a16:creationId xmlns:a16="http://schemas.microsoft.com/office/drawing/2014/main" xmlns="" id="{E5F50A55-140D-4186-BD7B-8D6B0DE50D10}"/>
              </a:ext>
            </a:extLst>
          </p:cNvPr>
          <p:cNvSpPr>
            <a:spLocks noChangeArrowheads="1"/>
          </p:cNvSpPr>
          <p:nvPr/>
        </p:nvSpPr>
        <p:spPr bwMode="auto">
          <a:xfrm>
            <a:off x="7510463" y="1625600"/>
            <a:ext cx="1266825" cy="363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dirty="0">
                <a:solidFill>
                  <a:srgbClr val="C00000"/>
                </a:solidFill>
                <a:latin typeface="楷体" panose="02010609060101010101" pitchFamily="49" charset="-122"/>
                <a:ea typeface="楷体" panose="02010609060101010101" pitchFamily="49" charset="-122"/>
              </a:rPr>
              <a:t>Ⅱ</a:t>
            </a:r>
            <a:r>
              <a:rPr lang="zh-CN" altLang="en-US" sz="1600" b="1">
                <a:solidFill>
                  <a:srgbClr val="C00000"/>
                </a:solidFill>
                <a:latin typeface="楷体" panose="02010609060101010101" pitchFamily="49" charset="-122"/>
                <a:ea typeface="楷体" panose="02010609060101010101" pitchFamily="49" charset="-122"/>
              </a:rPr>
              <a:t>部门规章</a:t>
            </a:r>
          </a:p>
        </p:txBody>
      </p:sp>
      <p:sp>
        <p:nvSpPr>
          <p:cNvPr id="29708" name="Rectangle 21">
            <a:extLst>
              <a:ext uri="{FF2B5EF4-FFF2-40B4-BE49-F238E27FC236}">
                <a16:creationId xmlns:a16="http://schemas.microsoft.com/office/drawing/2014/main" xmlns="" id="{F92C75DB-ECFC-449E-8CCD-EE047F0D515C}"/>
              </a:ext>
            </a:extLst>
          </p:cNvPr>
          <p:cNvSpPr>
            <a:spLocks noChangeArrowheads="1"/>
          </p:cNvSpPr>
          <p:nvPr/>
        </p:nvSpPr>
        <p:spPr bwMode="auto">
          <a:xfrm>
            <a:off x="5989638" y="4011613"/>
            <a:ext cx="2995612" cy="241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1400">
                <a:latin typeface="楷体" panose="02010609060101010101" pitchFamily="49" charset="-122"/>
                <a:ea typeface="楷体" panose="02010609060101010101" pitchFamily="49" charset="-122"/>
              </a:rPr>
              <a:t>分公司的证券质押业务指南</a:t>
            </a:r>
            <a:endParaRPr lang="en-US" altLang="zh-CN" sz="1400" dirty="0">
              <a:latin typeface="楷体" panose="02010609060101010101" pitchFamily="49" charset="-122"/>
              <a:ea typeface="楷体" panose="02010609060101010101" pitchFamily="49" charset="-122"/>
            </a:endParaRP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证券质押登记状态调整业务指引</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质押证券处置过户业务指引</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证券质押供需信息发布平台业务操作指引（试行）</a:t>
            </a:r>
            <a:r>
              <a:rPr lang="en-US" altLang="zh-CN" sz="1400" dirty="0">
                <a:latin typeface="楷体" panose="02010609060101010101" pitchFamily="49" charset="-122"/>
                <a:ea typeface="楷体" panose="02010609060101010101" pitchFamily="49" charset="-122"/>
              </a:rPr>
              <a:t>》</a:t>
            </a:r>
          </a:p>
          <a:p>
            <a:pPr eaLnBrk="1" hangingPunct="1">
              <a:buClr>
                <a:srgbClr val="C00000"/>
              </a:buClr>
              <a:buFont typeface="Wingdings" panose="05000000000000000000" pitchFamily="2" charset="2"/>
              <a:buChar char="p"/>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关于开展证券公司代理证券质押登记业务有关事项的通知</a:t>
            </a:r>
            <a:r>
              <a:rPr lang="en-US" altLang="zh-CN" sz="1400" dirty="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a:p>
            <a:pPr eaLnBrk="1" hangingPunct="1"/>
            <a:endParaRPr lang="zh-CN" altLang="en-US" sz="1400" b="1">
              <a:solidFill>
                <a:srgbClr val="CC0000"/>
              </a:solidFill>
              <a:latin typeface="楷体" panose="02010609060101010101" pitchFamily="49" charset="-122"/>
              <a:ea typeface="楷体" panose="02010609060101010101" pitchFamily="49" charset="-122"/>
            </a:endParaRPr>
          </a:p>
          <a:p>
            <a:pPr eaLnBrk="1" hangingPunct="1"/>
            <a:endParaRPr lang="zh-CN" altLang="en-US" sz="1400">
              <a:latin typeface="楷体" panose="02010609060101010101" pitchFamily="49" charset="-122"/>
              <a:ea typeface="楷体" panose="02010609060101010101" pitchFamily="49" charset="-122"/>
            </a:endParaRPr>
          </a:p>
        </p:txBody>
      </p:sp>
      <p:sp>
        <p:nvSpPr>
          <p:cNvPr id="29709" name="Rectangle 22">
            <a:extLst>
              <a:ext uri="{FF2B5EF4-FFF2-40B4-BE49-F238E27FC236}">
                <a16:creationId xmlns:a16="http://schemas.microsoft.com/office/drawing/2014/main" xmlns="" id="{9AD0520E-4243-4A80-B127-CAC0C40E40CC}"/>
              </a:ext>
            </a:extLst>
          </p:cNvPr>
          <p:cNvSpPr>
            <a:spLocks noChangeArrowheads="1"/>
          </p:cNvSpPr>
          <p:nvPr/>
        </p:nvSpPr>
        <p:spPr bwMode="auto">
          <a:xfrm>
            <a:off x="6950075" y="3590925"/>
            <a:ext cx="1787525" cy="363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600" b="1" dirty="0">
                <a:solidFill>
                  <a:srgbClr val="C00000"/>
                </a:solidFill>
                <a:latin typeface="楷体" panose="02010609060101010101" pitchFamily="49" charset="-122"/>
                <a:ea typeface="楷体" panose="02010609060101010101" pitchFamily="49" charset="-122"/>
              </a:rPr>
              <a:t>Ⅳ</a:t>
            </a:r>
            <a:r>
              <a:rPr lang="zh-CN" altLang="en-US" sz="1600" b="1">
                <a:solidFill>
                  <a:srgbClr val="C00000"/>
                </a:solidFill>
                <a:latin typeface="楷体" panose="02010609060101010101" pitchFamily="49" charset="-122"/>
                <a:ea typeface="楷体" panose="02010609060101010101" pitchFamily="49" charset="-122"/>
              </a:rPr>
              <a:t>业务指南</a:t>
            </a:r>
            <a:r>
              <a:rPr lang="en-US" altLang="zh-CN" sz="1600" b="1" dirty="0">
                <a:solidFill>
                  <a:srgbClr val="C00000"/>
                </a:solidFill>
                <a:latin typeface="楷体" panose="02010609060101010101" pitchFamily="49" charset="-122"/>
                <a:ea typeface="楷体" panose="02010609060101010101" pitchFamily="49" charset="-122"/>
              </a:rPr>
              <a:t>/</a:t>
            </a:r>
            <a:r>
              <a:rPr lang="zh-CN" altLang="en-US" sz="1600" b="1">
                <a:solidFill>
                  <a:srgbClr val="C00000"/>
                </a:solidFill>
                <a:latin typeface="楷体" panose="02010609060101010101" pitchFamily="49" charset="-122"/>
                <a:ea typeface="楷体" panose="02010609060101010101" pitchFamily="49" charset="-122"/>
              </a:rPr>
              <a:t>指引</a:t>
            </a:r>
          </a:p>
        </p:txBody>
      </p:sp>
      <p:sp>
        <p:nvSpPr>
          <p:cNvPr id="29710" name="Line 12">
            <a:extLst>
              <a:ext uri="{FF2B5EF4-FFF2-40B4-BE49-F238E27FC236}">
                <a16:creationId xmlns:a16="http://schemas.microsoft.com/office/drawing/2014/main" xmlns="" id="{AFAD86D3-4ADE-41B7-A6F6-9BD35D1B64AA}"/>
              </a:ext>
            </a:extLst>
          </p:cNvPr>
          <p:cNvSpPr>
            <a:spLocks noChangeShapeType="1"/>
          </p:cNvSpPr>
          <p:nvPr/>
        </p:nvSpPr>
        <p:spPr bwMode="auto">
          <a:xfrm>
            <a:off x="5335588" y="1976438"/>
            <a:ext cx="3368675"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11" name="Line 11">
            <a:extLst>
              <a:ext uri="{FF2B5EF4-FFF2-40B4-BE49-F238E27FC236}">
                <a16:creationId xmlns:a16="http://schemas.microsoft.com/office/drawing/2014/main" xmlns="" id="{B419EB0F-F1FE-4F0E-9905-CB133EBA35CB}"/>
              </a:ext>
            </a:extLst>
          </p:cNvPr>
          <p:cNvSpPr>
            <a:spLocks noChangeShapeType="1"/>
          </p:cNvSpPr>
          <p:nvPr/>
        </p:nvSpPr>
        <p:spPr bwMode="auto">
          <a:xfrm flipH="1">
            <a:off x="300038" y="1554163"/>
            <a:ext cx="3443287"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29712" name="Rectangle 17">
            <a:extLst>
              <a:ext uri="{FF2B5EF4-FFF2-40B4-BE49-F238E27FC236}">
                <a16:creationId xmlns:a16="http://schemas.microsoft.com/office/drawing/2014/main" xmlns="" id="{C0490170-9E0B-4BCD-9317-DBAF600A5D84}"/>
              </a:ext>
            </a:extLst>
          </p:cNvPr>
          <p:cNvSpPr>
            <a:spLocks noChangeArrowheads="1"/>
          </p:cNvSpPr>
          <p:nvPr/>
        </p:nvSpPr>
        <p:spPr bwMode="auto">
          <a:xfrm>
            <a:off x="0" y="1630363"/>
            <a:ext cx="3790950" cy="179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342900" indent="1016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lnSpc>
                <a:spcPct val="150000"/>
              </a:lnSpc>
              <a:spcBef>
                <a:spcPct val="40000"/>
              </a:spcBef>
              <a:buClr>
                <a:srgbClr val="CC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物权法</a:t>
            </a:r>
            <a:r>
              <a:rPr lang="en-US" altLang="zh-CN" sz="1400" b="1"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第</a:t>
            </a:r>
            <a:r>
              <a:rPr lang="en-US" altLang="zh-CN" sz="1400" dirty="0">
                <a:latin typeface="楷体" panose="02010609060101010101" pitchFamily="49" charset="-122"/>
                <a:ea typeface="楷体" panose="02010609060101010101" pitchFamily="49" charset="-122"/>
              </a:rPr>
              <a:t>226</a:t>
            </a:r>
            <a:r>
              <a:rPr lang="zh-CN" altLang="en-US" sz="1400">
                <a:latin typeface="楷体" panose="02010609060101010101" pitchFamily="49" charset="-122"/>
                <a:ea typeface="楷体" panose="02010609060101010101" pitchFamily="49" charset="-122"/>
              </a:rPr>
              <a:t>条规定</a:t>
            </a: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以基金份额、证券登记结算机构登记的股权出质的，质权自证券登记结算机构办理出质登记时设立</a:t>
            </a: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lvl="1" eaLnBrk="1" hangingPunct="1">
              <a:lnSpc>
                <a:spcPct val="150000"/>
              </a:lnSpc>
              <a:spcBef>
                <a:spcPct val="40000"/>
              </a:spcBef>
              <a:buClr>
                <a:srgbClr val="CC0000"/>
              </a:buClr>
              <a:buFont typeface="Wingdings" panose="05000000000000000000" pitchFamily="2" charset="2"/>
              <a:buChar char="p"/>
            </a:pP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担保法</a:t>
            </a: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证券法</a:t>
            </a:r>
            <a:r>
              <a:rPr lang="en-US" altLang="zh-CN" sz="1400" b="1" dirty="0">
                <a:latin typeface="楷体" panose="02010609060101010101" pitchFamily="49" charset="-122"/>
                <a:ea typeface="楷体" panose="02010609060101010101" pitchFamily="49" charset="-122"/>
              </a:rPr>
              <a:t>》、《</a:t>
            </a:r>
            <a:r>
              <a:rPr lang="zh-CN" altLang="en-US" sz="1400" b="1">
                <a:latin typeface="楷体" panose="02010609060101010101" pitchFamily="49" charset="-122"/>
                <a:ea typeface="楷体" panose="02010609060101010101" pitchFamily="49" charset="-122"/>
              </a:rPr>
              <a:t>公司法</a:t>
            </a:r>
            <a:r>
              <a:rPr lang="en-US" altLang="zh-CN" sz="1400" b="1" dirty="0">
                <a:latin typeface="楷体" panose="02010609060101010101" pitchFamily="49" charset="-122"/>
                <a:ea typeface="楷体" panose="02010609060101010101" pitchFamily="49" charset="-122"/>
              </a:rPr>
              <a:t>》</a:t>
            </a:r>
            <a:endParaRPr lang="zh-CN" altLang="en-US" sz="1400" b="1">
              <a:latin typeface="楷体" panose="02010609060101010101" pitchFamily="49" charset="-122"/>
              <a:ea typeface="楷体" panose="02010609060101010101" pitchFamily="49" charset="-122"/>
            </a:endParaRPr>
          </a:p>
        </p:txBody>
      </p:sp>
      <p:sp>
        <p:nvSpPr>
          <p:cNvPr id="29713" name="Line 12">
            <a:extLst>
              <a:ext uri="{FF2B5EF4-FFF2-40B4-BE49-F238E27FC236}">
                <a16:creationId xmlns:a16="http://schemas.microsoft.com/office/drawing/2014/main" xmlns="" id="{F61F134B-7B84-4A93-88C1-3AC13FD55E1B}"/>
              </a:ext>
            </a:extLst>
          </p:cNvPr>
          <p:cNvSpPr>
            <a:spLocks noChangeShapeType="1"/>
          </p:cNvSpPr>
          <p:nvPr/>
        </p:nvSpPr>
        <p:spPr bwMode="auto">
          <a:xfrm>
            <a:off x="6035675" y="3929063"/>
            <a:ext cx="2894013" cy="0"/>
          </a:xfrm>
          <a:prstGeom prst="line">
            <a:avLst/>
          </a:prstGeom>
          <a:noFill/>
          <a:ln w="9525">
            <a:solidFill>
              <a:schemeClr val="tx1"/>
            </a:solidFill>
            <a:round/>
            <a:headEnd type="oval" w="med" len="med"/>
            <a:tailEnd/>
          </a:ln>
          <a:extLst>
            <a:ext uri="{909E8E84-426E-40DD-AFC4-6F175D3DCCD1}">
              <a14:hiddenFill xmlns:a14="http://schemas.microsoft.com/office/drawing/2010/main" xmlns="">
                <a:noFill/>
              </a14:hiddenFill>
            </a:ext>
          </a:extLst>
        </p:spPr>
        <p:txBody>
          <a:bodyPr wrap="none" anchor="ctr"/>
          <a:lstStyle/>
          <a:p>
            <a:endParaRPr lang="zh-CN" altLang="en-US"/>
          </a:p>
        </p:txBody>
      </p:sp>
      <p:pic>
        <p:nvPicPr>
          <p:cNvPr id="29714" name="图片 27" descr="法律 (1).png">
            <a:extLst>
              <a:ext uri="{FF2B5EF4-FFF2-40B4-BE49-F238E27FC236}">
                <a16:creationId xmlns:a16="http://schemas.microsoft.com/office/drawing/2014/main" xmlns="" id="{2B284FEB-B8C8-4300-8BC9-CA95B0AAF432}"/>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7313" y="2565400"/>
            <a:ext cx="2952750"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85096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F316FCA-09E0-4856-88FA-A83393614495}"/>
              </a:ext>
            </a:extLst>
          </p:cNvPr>
          <p:cNvSpPr/>
          <p:nvPr/>
        </p:nvSpPr>
        <p:spPr>
          <a:xfrm>
            <a:off x="684213" y="1962150"/>
            <a:ext cx="7500937" cy="3554413"/>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solidFill>
                  <a:srgbClr val="C00000"/>
                </a:solidFill>
                <a:latin typeface="楷体" pitchFamily="49" charset="-122"/>
                <a:ea typeface="楷体" pitchFamily="49" charset="-122"/>
              </a:rPr>
              <a:t> </a:t>
            </a:r>
            <a:r>
              <a:rPr lang="zh-CN" altLang="en-US" sz="2000" b="1" dirty="0">
                <a:latin typeface="楷体" pitchFamily="49" charset="-122"/>
                <a:ea typeface="楷体" pitchFamily="49" charset="-122"/>
              </a:rPr>
              <a:t>证券质押登记业务申请材料</a:t>
            </a:r>
            <a:endParaRPr lang="en-US" altLang="zh-CN" sz="2000" b="1" dirty="0">
              <a:latin typeface="楷体" pitchFamily="49" charset="-122"/>
              <a:ea typeface="楷体" pitchFamily="49" charset="-122"/>
            </a:endParaRPr>
          </a:p>
          <a:p>
            <a:pPr marL="457200" indent="-457200" eaLnBrk="1" hangingPunct="1">
              <a:lnSpc>
                <a:spcPct val="150000"/>
              </a:lnSpc>
              <a:buClr>
                <a:srgbClr val="C00000"/>
              </a:buClr>
              <a:buFont typeface="+mj-lt"/>
              <a:buAutoNum type="arabicPeriod"/>
              <a:defRPr/>
            </a:pPr>
            <a:r>
              <a:rPr lang="zh-CN" altLang="zh-CN" b="1" dirty="0">
                <a:latin typeface="楷体" pitchFamily="49" charset="-122"/>
                <a:ea typeface="楷体" pitchFamily="49" charset="-122"/>
              </a:rPr>
              <a:t>《证券质押登记申请表》；</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质押合同原件</a:t>
            </a:r>
            <a:r>
              <a:rPr lang="zh-CN" altLang="zh-CN" b="1" dirty="0">
                <a:latin typeface="楷体" pitchFamily="49" charset="-122"/>
                <a:ea typeface="楷体" pitchFamily="49" charset="-122"/>
              </a:rPr>
              <a:t>； </a:t>
            </a:r>
          </a:p>
          <a:p>
            <a:pPr marL="457200" indent="-457200" eaLnBrk="1" hangingPunct="1">
              <a:lnSpc>
                <a:spcPct val="150000"/>
              </a:lnSpc>
              <a:buClr>
                <a:srgbClr val="C00000"/>
              </a:buClr>
              <a:buFont typeface="+mj-lt"/>
              <a:buAutoNum type="arabicPeriod"/>
              <a:defRPr/>
            </a:pPr>
            <a:r>
              <a:rPr lang="zh-CN" altLang="en-US" b="1" dirty="0">
                <a:latin typeface="楷体" pitchFamily="49" charset="-122"/>
                <a:ea typeface="楷体" pitchFamily="49" charset="-122"/>
              </a:rPr>
              <a:t>质押双方有效身份证明文件及复印件</a:t>
            </a:r>
            <a:r>
              <a:rPr lang="zh-CN" altLang="zh-CN" b="1" dirty="0">
                <a:latin typeface="楷体" pitchFamily="49" charset="-122"/>
                <a:ea typeface="楷体" pitchFamily="49" charset="-122"/>
              </a:rPr>
              <a:t>；</a:t>
            </a:r>
          </a:p>
          <a:p>
            <a:pPr marL="457200" indent="-457200" eaLnBrk="1" hangingPunct="1">
              <a:lnSpc>
                <a:spcPct val="150000"/>
              </a:lnSpc>
              <a:buClr>
                <a:srgbClr val="C00000"/>
              </a:buClr>
              <a:buFont typeface="+mj-lt"/>
              <a:buAutoNum type="arabicPeriod"/>
              <a:defRPr/>
            </a:pPr>
            <a:r>
              <a:rPr lang="zh-CN" altLang="en-US" dirty="0">
                <a:latin typeface="楷体" pitchFamily="49" charset="-122"/>
                <a:ea typeface="楷体" pitchFamily="49" charset="-122"/>
              </a:rPr>
              <a:t>质押股份为国有股东持有的，需提供在国有资产监督管理机构备案的质押备案文件（如有） ；</a:t>
            </a:r>
            <a:endParaRPr lang="en-US" altLang="zh-CN" dirty="0">
              <a:latin typeface="楷体" pitchFamily="49" charset="-122"/>
              <a:ea typeface="楷体" pitchFamily="49" charset="-122"/>
            </a:endParaRPr>
          </a:p>
          <a:p>
            <a:pPr marL="342900" indent="-342900" eaLnBrk="1" hangingPunct="1">
              <a:lnSpc>
                <a:spcPct val="150000"/>
              </a:lnSpc>
              <a:buClr>
                <a:srgbClr val="C00000"/>
              </a:buClr>
              <a:defRPr/>
            </a:pPr>
            <a:endParaRPr lang="zh-CN" altLang="en-US" sz="2000" b="1" dirty="0">
              <a:latin typeface="楷体" pitchFamily="49" charset="-122"/>
              <a:ea typeface="楷体" pitchFamily="49" charset="-122"/>
            </a:endParaRPr>
          </a:p>
          <a:p>
            <a:pPr marL="342900" indent="-342900" eaLnBrk="1" hangingPunct="1">
              <a:lnSpc>
                <a:spcPct val="150000"/>
              </a:lnSpc>
              <a:buClr>
                <a:srgbClr val="C00000"/>
              </a:buClr>
              <a:defRPr/>
            </a:pPr>
            <a:endParaRPr lang="en-US" altLang="zh-CN" sz="2000" b="1" dirty="0">
              <a:solidFill>
                <a:srgbClr val="C00000"/>
              </a:solidFill>
              <a:latin typeface="楷体" pitchFamily="49" charset="-122"/>
              <a:ea typeface="楷体" pitchFamily="49" charset="-122"/>
            </a:endParaRPr>
          </a:p>
        </p:txBody>
      </p:sp>
      <p:sp>
        <p:nvSpPr>
          <p:cNvPr id="30723" name="矩形 5">
            <a:extLst>
              <a:ext uri="{FF2B5EF4-FFF2-40B4-BE49-F238E27FC236}">
                <a16:creationId xmlns:a16="http://schemas.microsoft.com/office/drawing/2014/main" xmlns="" id="{668F7C6C-4909-41AC-A6FB-F2C547D975C8}"/>
              </a:ext>
            </a:extLst>
          </p:cNvPr>
          <p:cNvSpPr>
            <a:spLocks noChangeArrowheads="1"/>
          </p:cNvSpPr>
          <p:nvPr/>
        </p:nvSpPr>
        <p:spPr bwMode="auto">
          <a:xfrm>
            <a:off x="684213" y="4508500"/>
            <a:ext cx="7458075" cy="217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dirty="0">
                <a:solidFill>
                  <a:srgbClr val="C00000"/>
                </a:solidFill>
                <a:latin typeface="楷体" panose="02010609060101010101" pitchFamily="49" charset="-122"/>
                <a:ea typeface="楷体" panose="02010609060101010101" pitchFamily="49" charset="-122"/>
              </a:rPr>
              <a:t>5.  </a:t>
            </a:r>
            <a:r>
              <a:rPr lang="zh-CN" altLang="en-US" dirty="0">
                <a:solidFill>
                  <a:srgbClr val="000000"/>
                </a:solidFill>
                <a:latin typeface="楷体" panose="02010609060101010101" pitchFamily="49" charset="-122"/>
                <a:ea typeface="楷体" panose="02010609060101010101" pitchFamily="49" charset="-122"/>
              </a:rPr>
              <a:t>质押证券登记在证券公司及其子公司定向资产管理专用证券账户或基金公司及其子公司单一客户特定资产管理专用证券账户中，且资产委托人为个人或机构的，应当由资产委托人和管理人共同现场提交上述业务申请材料，并提供托管人出具的知晓并同意办理质押登记的相关文件；</a:t>
            </a:r>
            <a:endParaRPr lang="en-US" altLang="zh-CN" dirty="0">
              <a:solidFill>
                <a:srgbClr val="000000"/>
              </a:solidFill>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dirty="0">
                <a:solidFill>
                  <a:srgbClr val="C00000"/>
                </a:solidFill>
                <a:latin typeface="楷体" panose="02010609060101010101" pitchFamily="49" charset="-122"/>
                <a:ea typeface="楷体" panose="02010609060101010101" pitchFamily="49" charset="-122"/>
              </a:rPr>
              <a:t>6.  </a:t>
            </a:r>
            <a:r>
              <a:rPr lang="zh-CN" altLang="zh-CN" dirty="0">
                <a:solidFill>
                  <a:srgbClr val="000000"/>
                </a:solidFill>
                <a:latin typeface="楷体" panose="02010609060101010101" pitchFamily="49" charset="-122"/>
                <a:ea typeface="楷体" panose="02010609060101010101" pitchFamily="49" charset="-122"/>
              </a:rPr>
              <a:t>本公司要求提供的其他材料</a:t>
            </a:r>
            <a:endParaRPr lang="en-US" altLang="zh-CN" dirty="0">
              <a:solidFill>
                <a:srgbClr val="000000"/>
              </a:solidFill>
              <a:latin typeface="楷体" panose="02010609060101010101" pitchFamily="49" charset="-122"/>
              <a:ea typeface="楷体" panose="02010609060101010101" pitchFamily="49" charset="-122"/>
            </a:endParaRPr>
          </a:p>
        </p:txBody>
      </p:sp>
      <p:sp>
        <p:nvSpPr>
          <p:cNvPr id="7" name="圆角矩形标注 6">
            <a:extLst>
              <a:ext uri="{FF2B5EF4-FFF2-40B4-BE49-F238E27FC236}">
                <a16:creationId xmlns:a16="http://schemas.microsoft.com/office/drawing/2014/main" xmlns="" id="{3621D88F-24D6-41EC-82D1-10662822CB5D}"/>
              </a:ext>
            </a:extLst>
          </p:cNvPr>
          <p:cNvSpPr/>
          <p:nvPr/>
        </p:nvSpPr>
        <p:spPr bwMode="gray">
          <a:xfrm>
            <a:off x="5436096" y="2354010"/>
            <a:ext cx="2571768" cy="642942"/>
          </a:xfrm>
          <a:prstGeom prst="wedgeRoundRectCallout">
            <a:avLst>
              <a:gd name="adj1" fmla="val -70717"/>
              <a:gd name="adj2" fmla="val 128304"/>
              <a:gd name="adj3" fmla="val 16667"/>
            </a:avLst>
          </a:prstGeom>
          <a:noFill/>
          <a:ln w="12700">
            <a:solidFill>
              <a:srgbClr val="C00000"/>
            </a:solidFill>
            <a:round/>
            <a:headEnd/>
            <a:tailEnd/>
          </a:ln>
        </p:spPr>
        <p:txBody>
          <a:bodyPr wrap="none" anchor="ctr"/>
          <a:lstStyle/>
          <a:p>
            <a:pPr algn="ctr" eaLnBrk="1" hangingPunct="1">
              <a:defRPr/>
            </a:pPr>
            <a:r>
              <a:rPr lang="zh-CN" altLang="en-US" b="1" dirty="0">
                <a:solidFill>
                  <a:srgbClr val="C00000"/>
                </a:solidFill>
                <a:latin typeface="楷体" pitchFamily="49" charset="-122"/>
                <a:ea typeface="楷体" pitchFamily="49" charset="-122"/>
              </a:rPr>
              <a:t>参见</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业务指南</a:t>
            </a:r>
            <a:r>
              <a:rPr lang="en-US" altLang="zh-CN" b="1" dirty="0">
                <a:solidFill>
                  <a:srgbClr val="C00000"/>
                </a:solidFill>
                <a:latin typeface="楷体" pitchFamily="49" charset="-122"/>
                <a:ea typeface="楷体" pitchFamily="49" charset="-122"/>
              </a:rPr>
              <a:t>》</a:t>
            </a:r>
            <a:r>
              <a:rPr lang="zh-CN" altLang="en-US" b="1" dirty="0">
                <a:solidFill>
                  <a:srgbClr val="C00000"/>
                </a:solidFill>
                <a:latin typeface="楷体" pitchFamily="49" charset="-122"/>
                <a:ea typeface="楷体" pitchFamily="49" charset="-122"/>
              </a:rPr>
              <a:t>最后</a:t>
            </a:r>
            <a:endParaRPr lang="en-US" altLang="zh-CN" b="1" dirty="0">
              <a:solidFill>
                <a:srgbClr val="C00000"/>
              </a:solidFill>
              <a:latin typeface="楷体" pitchFamily="49" charset="-122"/>
              <a:ea typeface="楷体" pitchFamily="49" charset="-122"/>
            </a:endParaRPr>
          </a:p>
          <a:p>
            <a:pPr algn="ctr" eaLnBrk="1" hangingPunct="1">
              <a:defRPr/>
            </a:pPr>
            <a:r>
              <a:rPr lang="zh-CN" altLang="en-US" b="1" dirty="0">
                <a:solidFill>
                  <a:srgbClr val="C00000"/>
                </a:solidFill>
                <a:latin typeface="楷体" pitchFamily="49" charset="-122"/>
                <a:ea typeface="楷体" pitchFamily="49" charset="-122"/>
              </a:rPr>
              <a:t>“其他事项”部分</a:t>
            </a:r>
            <a:endParaRPr lang="zh-CN" altLang="en-US" dirty="0">
              <a:ln w="12700">
                <a:solidFill>
                  <a:schemeClr val="tx2">
                    <a:satMod val="155000"/>
                  </a:schemeClr>
                </a:solidFill>
                <a:prstDash val="solid"/>
              </a:ln>
              <a:solidFill>
                <a:srgbClr val="C00000"/>
              </a:solidFill>
              <a:latin typeface="华文行楷" pitchFamily="2" charset="-122"/>
              <a:ea typeface="华文行楷" pitchFamily="2" charset="-122"/>
            </a:endParaRPr>
          </a:p>
        </p:txBody>
      </p:sp>
      <p:pic>
        <p:nvPicPr>
          <p:cNvPr id="30725" name="Picture 3" descr="C:\Users\Administrator\Desktop\讲课准备材料\logo.png">
            <a:extLst>
              <a:ext uri="{FF2B5EF4-FFF2-40B4-BE49-F238E27FC236}">
                <a16:creationId xmlns:a16="http://schemas.microsoft.com/office/drawing/2014/main" xmlns="" id="{4F9D9D65-6DA7-4C92-B7C2-EDF9949685BE}"/>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6" name="灯片编号占位符 2">
            <a:extLst>
              <a:ext uri="{FF2B5EF4-FFF2-40B4-BE49-F238E27FC236}">
                <a16:creationId xmlns:a16="http://schemas.microsoft.com/office/drawing/2014/main" xmlns="" id="{8B966FA6-CC8B-4C94-AF19-B1CB440323C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F8F5FE-7A48-4802-B14B-06B86CB64416}" type="slidenum">
              <a:rPr lang="en-US" altLang="zh-CN"/>
              <a:pPr/>
              <a:t>18</a:t>
            </a:fld>
            <a:endParaRPr lang="en-US" altLang="zh-CN" dirty="0"/>
          </a:p>
        </p:txBody>
      </p:sp>
      <p:sp>
        <p:nvSpPr>
          <p:cNvPr id="10" name="标题 1">
            <a:extLst>
              <a:ext uri="{FF2B5EF4-FFF2-40B4-BE49-F238E27FC236}">
                <a16:creationId xmlns:a16="http://schemas.microsoft.com/office/drawing/2014/main" xmlns="" id="{148D002A-32D8-426D-91C1-C77988EB7C84}"/>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0728" name="矩形 20">
            <a:extLst>
              <a:ext uri="{FF2B5EF4-FFF2-40B4-BE49-F238E27FC236}">
                <a16:creationId xmlns:a16="http://schemas.microsoft.com/office/drawing/2014/main" xmlns="" id="{87120F7A-E395-467A-BF5A-86FE026FE58B}"/>
              </a:ext>
            </a:extLst>
          </p:cNvPr>
          <p:cNvSpPr>
            <a:spLocks noChangeArrowheads="1"/>
          </p:cNvSpPr>
          <p:nvPr/>
        </p:nvSpPr>
        <p:spPr bwMode="auto">
          <a:xfrm>
            <a:off x="742950" y="908050"/>
            <a:ext cx="7500938" cy="1274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b="1">
                <a:latin typeface="楷体" panose="02010609060101010101" pitchFamily="49" charset="-122"/>
                <a:ea typeface="楷体" panose="02010609060101010101" pitchFamily="49" charset="-122"/>
              </a:rPr>
              <a:t>业务类型</a:t>
            </a:r>
            <a:endParaRPr lang="en-US" altLang="zh-CN"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r>
              <a:rPr lang="zh-CN" altLang="en-US" b="1">
                <a:latin typeface="楷体" panose="02010609060101010101" pitchFamily="49" charset="-122"/>
                <a:ea typeface="楷体" panose="02010609060101010101" pitchFamily="49" charset="-122"/>
              </a:rPr>
              <a:t>证券质押登记、全部解除证券质押登记、部分解除证券质押登记</a:t>
            </a:r>
            <a:endParaRPr lang="en-US" altLang="zh-CN"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b="1" dirty="0">
              <a:latin typeface="楷体" panose="02010609060101010101" pitchFamily="49" charset="-122"/>
              <a:ea typeface="楷体" panose="02010609060101010101" pitchFamily="49" charset="-122"/>
            </a:endParaRPr>
          </a:p>
        </p:txBody>
      </p:sp>
      <p:sp>
        <p:nvSpPr>
          <p:cNvPr id="9" name="矩形 8">
            <a:extLst>
              <a:ext uri="{FF2B5EF4-FFF2-40B4-BE49-F238E27FC236}">
                <a16:creationId xmlns:a16="http://schemas.microsoft.com/office/drawing/2014/main" xmlns="" id="{62DB9C84-8878-4BBA-83C2-5EC054207D57}"/>
              </a:ext>
            </a:extLst>
          </p:cNvPr>
          <p:cNvSpPr/>
          <p:nvPr/>
        </p:nvSpPr>
        <p:spPr bwMode="gray">
          <a:xfrm>
            <a:off x="395288" y="4652963"/>
            <a:ext cx="2376487" cy="1152525"/>
          </a:xfrm>
          <a:prstGeom prst="rect">
            <a:avLst/>
          </a:prstGeom>
          <a:noFill/>
          <a:ln w="9525">
            <a:no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a:extLst>
              <a:ext uri="{FF2B5EF4-FFF2-40B4-BE49-F238E27FC236}">
                <a16:creationId xmlns:a16="http://schemas.microsoft.com/office/drawing/2014/main" xmlns="" id="{1A5FF3DC-A969-4F70-AF49-0111EA32B320}"/>
              </a:ext>
            </a:extLst>
          </p:cNvPr>
          <p:cNvSpPr/>
          <p:nvPr/>
        </p:nvSpPr>
        <p:spPr bwMode="gray">
          <a:xfrm>
            <a:off x="468313" y="4580532"/>
            <a:ext cx="7704137" cy="1728788"/>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94842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质押.png"/>
          <p:cNvPicPr>
            <a:picLocks noChangeAspect="1"/>
          </p:cNvPicPr>
          <p:nvPr/>
        </p:nvPicPr>
        <p:blipFill>
          <a:blip r:embed="rId3" cstate="print"/>
          <a:stretch>
            <a:fillRect/>
          </a:stretch>
        </p:blipFill>
        <p:spPr>
          <a:xfrm>
            <a:off x="3923928" y="596604"/>
            <a:ext cx="4457136" cy="6261396"/>
          </a:xfrm>
          <a:prstGeom prst="rect">
            <a:avLst/>
          </a:prstGeom>
        </p:spPr>
      </p:pic>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证券质押登记申请表</a:t>
            </a:r>
            <a:r>
              <a:rPr lang="en-US" altLang="zh-CN" b="1" dirty="0">
                <a:latin typeface="楷体" pitchFamily="49" charset="-122"/>
                <a:ea typeface="楷体" pitchFamily="49" charset="-122"/>
              </a:rPr>
              <a:t>》</a:t>
            </a:r>
          </a:p>
        </p:txBody>
      </p:sp>
      <p:sp>
        <p:nvSpPr>
          <p:cNvPr id="5" name="椭圆 4"/>
          <p:cNvSpPr/>
          <p:nvPr/>
        </p:nvSpPr>
        <p:spPr bwMode="gray">
          <a:xfrm>
            <a:off x="6643702" y="1785926"/>
            <a:ext cx="785818" cy="8572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p:cNvSpPr/>
          <p:nvPr/>
        </p:nvSpPr>
        <p:spPr bwMode="gray">
          <a:xfrm>
            <a:off x="6072198" y="5229200"/>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8"/>
          <p:cNvSpPr txBox="1"/>
          <p:nvPr/>
        </p:nvSpPr>
        <p:spPr>
          <a:xfrm>
            <a:off x="642910" y="5500702"/>
            <a:ext cx="2500330" cy="646331"/>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出质人、质权人双方真实意思表示</a:t>
            </a:r>
          </a:p>
        </p:txBody>
      </p:sp>
      <p:sp>
        <p:nvSpPr>
          <p:cNvPr id="13" name="椭圆 12"/>
          <p:cNvSpPr/>
          <p:nvPr/>
        </p:nvSpPr>
        <p:spPr bwMode="gray">
          <a:xfrm>
            <a:off x="3786182" y="5229200"/>
            <a:ext cx="1785950" cy="92869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13"/>
          <p:cNvSpPr txBox="1"/>
          <p:nvPr/>
        </p:nvSpPr>
        <p:spPr>
          <a:xfrm>
            <a:off x="8286744" y="1571612"/>
            <a:ext cx="857256" cy="1323439"/>
          </a:xfrm>
          <a:prstGeom prst="rect">
            <a:avLst/>
          </a:prstGeom>
          <a:noFill/>
        </p:spPr>
        <p:txBody>
          <a:bodyPr wrap="square" rtlCol="0">
            <a:spAutoFit/>
          </a:bodyPr>
          <a:lstStyle/>
          <a:p>
            <a:r>
              <a:rPr lang="zh-CN" altLang="en-US" sz="1600" b="1" dirty="0">
                <a:solidFill>
                  <a:srgbClr val="C00000"/>
                </a:solidFill>
                <a:latin typeface="楷体" pitchFamily="49" charset="-122"/>
                <a:ea typeface="楷体" pitchFamily="49" charset="-122"/>
              </a:rPr>
              <a:t>不同股份性质证券数量应分别填写</a:t>
            </a:r>
          </a:p>
        </p:txBody>
      </p:sp>
      <p:grpSp>
        <p:nvGrpSpPr>
          <p:cNvPr id="2" name="组合 16"/>
          <p:cNvGrpSpPr/>
          <p:nvPr/>
        </p:nvGrpSpPr>
        <p:grpSpPr>
          <a:xfrm>
            <a:off x="571472" y="5929330"/>
            <a:ext cx="3071834" cy="785794"/>
            <a:chOff x="-71502" y="6072206"/>
            <a:chExt cx="3071834" cy="785794"/>
          </a:xfrm>
        </p:grpSpPr>
        <p:sp>
          <p:nvSpPr>
            <p:cNvPr id="11" name="TextBox 10"/>
            <p:cNvSpPr txBox="1"/>
            <p:nvPr/>
          </p:nvSpPr>
          <p:spPr>
            <a:xfrm>
              <a:off x="-71502"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2" name="直接箭头连接符 11"/>
            <p:cNvCxnSpPr/>
            <p:nvPr/>
          </p:nvCxnSpPr>
          <p:spPr bwMode="auto">
            <a:xfrm rot="10800000" flipV="1">
              <a:off x="2142314" y="6072206"/>
              <a:ext cx="858018" cy="429422"/>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矩形 14"/>
          <p:cNvSpPr/>
          <p:nvPr/>
        </p:nvSpPr>
        <p:spPr>
          <a:xfrm>
            <a:off x="285720" y="2000240"/>
            <a:ext cx="3143272" cy="2277547"/>
          </a:xfrm>
          <a:prstGeom prst="rect">
            <a:avLst/>
          </a:prstGeom>
          <a:ln>
            <a:noFill/>
            <a:prstDash val="sysDash"/>
          </a:ln>
        </p:spPr>
        <p:txBody>
          <a:bodyPr wrap="square">
            <a:spAutoFit/>
          </a:bodyPr>
          <a:lstStyle/>
          <a:p>
            <a:pPr>
              <a:buClr>
                <a:srgbClr val="C00000"/>
              </a:buClr>
              <a:buFont typeface="Wingdings" pitchFamily="2" charset="2"/>
              <a:buChar char="Ø"/>
            </a:pPr>
            <a:r>
              <a:rPr lang="zh-CN" altLang="en-US" b="1" dirty="0">
                <a:latin typeface="楷体" pitchFamily="49" charset="-122"/>
                <a:ea typeface="楷体" pitchFamily="49" charset="-122"/>
              </a:rPr>
              <a:t> 需填写完整质押登记要素</a:t>
            </a:r>
            <a:r>
              <a:rPr lang="en-US" altLang="zh-CN" b="1" dirty="0">
                <a:latin typeface="楷体" pitchFamily="49" charset="-122"/>
                <a:ea typeface="楷体" pitchFamily="49" charset="-122"/>
              </a:rPr>
              <a:t>:</a:t>
            </a:r>
          </a:p>
          <a:p>
            <a:pPr>
              <a:buClr>
                <a:srgbClr val="C00000"/>
              </a:buClr>
              <a:buFont typeface="Wingdings" pitchFamily="2" charset="2"/>
              <a:buChar char="Ø"/>
            </a:pPr>
            <a:endParaRPr lang="en-US" altLang="zh-CN" sz="800" b="1" dirty="0">
              <a:latin typeface="楷体" pitchFamily="49" charset="-122"/>
              <a:ea typeface="楷体" pitchFamily="49" charset="-122"/>
            </a:endParaRPr>
          </a:p>
          <a:p>
            <a:pPr marL="342900" indent="-342900">
              <a:buClr>
                <a:srgbClr val="C00000"/>
              </a:buClr>
              <a:buFont typeface="+mj-ea"/>
              <a:buAutoNum type="circleNumDbPlain"/>
            </a:pPr>
            <a:r>
              <a:rPr lang="zh-CN" altLang="en-US" b="1" dirty="0">
                <a:latin typeface="楷体" pitchFamily="49" charset="-122"/>
                <a:ea typeface="楷体" pitchFamily="49" charset="-122"/>
              </a:rPr>
              <a:t>质押合同信息要素：融资金额、 融资利率、融资期限、融资投向；</a:t>
            </a:r>
            <a:endParaRPr lang="en-US" altLang="zh-CN" b="1" dirty="0">
              <a:latin typeface="楷体" pitchFamily="49" charset="-122"/>
              <a:ea typeface="楷体" pitchFamily="49" charset="-122"/>
            </a:endParaRPr>
          </a:p>
          <a:p>
            <a:pPr marL="342900" indent="-342900">
              <a:buClr>
                <a:srgbClr val="C00000"/>
              </a:buClr>
              <a:buFont typeface="+mj-ea"/>
              <a:buAutoNum type="circleNumDbPlain"/>
            </a:pPr>
            <a:endParaRPr lang="en-US" altLang="zh-CN" sz="800" b="1" dirty="0">
              <a:latin typeface="楷体" pitchFamily="49" charset="-122"/>
              <a:ea typeface="楷体" pitchFamily="49" charset="-122"/>
            </a:endParaRPr>
          </a:p>
          <a:p>
            <a:pPr marL="342900" indent="-342900">
              <a:buClr>
                <a:srgbClr val="C00000"/>
              </a:buClr>
              <a:buFont typeface="+mj-ea"/>
              <a:buAutoNum type="circleNumDbPlain"/>
            </a:pPr>
            <a:r>
              <a:rPr lang="zh-CN" altLang="en-US" b="1" dirty="0">
                <a:latin typeface="楷体" pitchFamily="49" charset="-122"/>
                <a:ea typeface="楷体" pitchFamily="49" charset="-122"/>
              </a:rPr>
              <a:t>风险管理信息要素：预警线、平仓线。</a:t>
            </a:r>
            <a:endParaRPr lang="en-US" altLang="zh-CN" b="1" dirty="0">
              <a:latin typeface="楷体" pitchFamily="49" charset="-122"/>
              <a:ea typeface="楷体" pitchFamily="49" charset="-122"/>
            </a:endParaRPr>
          </a:p>
          <a:p>
            <a:pPr marL="342900" indent="-342900">
              <a:buClr>
                <a:srgbClr val="C00000"/>
              </a:buClr>
              <a:buFont typeface="+mj-ea"/>
              <a:buAutoNum type="circleNumDbPlain"/>
            </a:pPr>
            <a:endParaRPr lang="en-US" altLang="zh-CN"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19</a:t>
            </a:fld>
            <a:endParaRPr lang="en-US" altLang="zh-CN" dirty="0"/>
          </a:p>
        </p:txBody>
      </p:sp>
      <p:cxnSp>
        <p:nvCxnSpPr>
          <p:cNvPr id="23" name="直接箭头连接符 22"/>
          <p:cNvCxnSpPr/>
          <p:nvPr/>
        </p:nvCxnSpPr>
        <p:spPr bwMode="auto">
          <a:xfrm>
            <a:off x="7643834" y="2143116"/>
            <a:ext cx="500066" cy="1588"/>
          </a:xfrm>
          <a:prstGeom prst="straightConnector1">
            <a:avLst/>
          </a:prstGeom>
          <a:ln>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24" name="圆角矩形 23"/>
          <p:cNvSpPr/>
          <p:nvPr/>
        </p:nvSpPr>
        <p:spPr bwMode="gray">
          <a:xfrm>
            <a:off x="3643306" y="2428868"/>
            <a:ext cx="4643470" cy="1143008"/>
          </a:xfrm>
          <a:prstGeom prst="roundRect">
            <a:avLst/>
          </a:prstGeom>
          <a:noFill/>
          <a:ln w="381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标题 1">
            <a:extLst>
              <a:ext uri="{FF2B5EF4-FFF2-40B4-BE49-F238E27FC236}">
                <a16:creationId xmlns:a16="http://schemas.microsoft.com/office/drawing/2014/main" xmlns="" id="{DF3A6283-5646-4841-9E21-3FB92774DACC}"/>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5158165"/>
      </p:ext>
    </p:extLst>
  </p:cSld>
  <p:clrMapOvr>
    <a:masterClrMapping/>
  </p:clrMapOvr>
  <p:transition>
    <p:sndAc>
      <p:end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9">
            <a:extLst>
              <a:ext uri="{FF2B5EF4-FFF2-40B4-BE49-F238E27FC236}">
                <a16:creationId xmlns:a16="http://schemas.microsoft.com/office/drawing/2014/main" xmlns="" id="{FB496D50-2C3D-4DDD-B290-D6C9525E966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463" y="1155700"/>
            <a:ext cx="8675687" cy="385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5" name="图片 38" descr="logo.jpg">
            <a:extLst>
              <a:ext uri="{FF2B5EF4-FFF2-40B4-BE49-F238E27FC236}">
                <a16:creationId xmlns:a16="http://schemas.microsoft.com/office/drawing/2014/main" xmlns="" id="{F1970553-36FB-451F-9F1C-9708899EFB18}"/>
              </a:ext>
            </a:extLst>
          </p:cNvPr>
          <p:cNvPicPr>
            <a:picLocks noChangeAspect="1"/>
          </p:cNvPicPr>
          <p:nvPr/>
        </p:nvPicPr>
        <p:blipFill>
          <a:blip r:embed="rId3" cstate="print">
            <a:extLst>
              <a:ext uri="{28A0092B-C50C-407E-A947-70E740481C1C}">
                <a14:useLocalDpi xmlns:a14="http://schemas.microsoft.com/office/drawing/2010/main" xmlns="" val="0"/>
              </a:ext>
            </a:extLst>
          </a:blip>
          <a:srcRect r="38972" b="854"/>
          <a:stretch>
            <a:fillRect/>
          </a:stretch>
        </p:blipFill>
        <p:spPr bwMode="auto">
          <a:xfrm>
            <a:off x="323850" y="5300663"/>
            <a:ext cx="3168650" cy="474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6" name="图片 31" descr="10143314_155208639105_2.jpg">
            <a:extLst>
              <a:ext uri="{FF2B5EF4-FFF2-40B4-BE49-F238E27FC236}">
                <a16:creationId xmlns:a16="http://schemas.microsoft.com/office/drawing/2014/main" xmlns="" id="{FFB6D8B2-0226-45BE-912B-7DD0B7CEB8AC}"/>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19925" y="3213100"/>
            <a:ext cx="1655763" cy="395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7" name="图片 30" descr="2254967_171027227134_2.jpg">
            <a:extLst>
              <a:ext uri="{FF2B5EF4-FFF2-40B4-BE49-F238E27FC236}">
                <a16:creationId xmlns:a16="http://schemas.microsoft.com/office/drawing/2014/main" xmlns="" id="{516124BA-500E-46FC-8632-67ED9DC59375}"/>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27538" y="3213100"/>
            <a:ext cx="1727200" cy="44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图片 4" descr="www.tuweimei.comComp_10870753_GJ2N6CZcpDN7n17S84wsBGWYmtTQX4ze.jpg">
            <a:extLst>
              <a:ext uri="{FF2B5EF4-FFF2-40B4-BE49-F238E27FC236}">
                <a16:creationId xmlns:a16="http://schemas.microsoft.com/office/drawing/2014/main" xmlns="" id="{26F1A05F-2C62-40DF-B9B2-82BF8462D819}"/>
              </a:ext>
            </a:extLst>
          </p:cNvPr>
          <p:cNvPicPr>
            <a:picLocks noGrp="1"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00563" y="4005263"/>
            <a:ext cx="2519362" cy="1890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9" name="灯片编号占位符 8">
            <a:extLst>
              <a:ext uri="{FF2B5EF4-FFF2-40B4-BE49-F238E27FC236}">
                <a16:creationId xmlns:a16="http://schemas.microsoft.com/office/drawing/2014/main" xmlns="" id="{3B8DB9B0-43CB-4EBD-AAE5-7F18B7FE91A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43A8E3F-8C69-4E07-9C28-06546F2FF784}" type="slidenum">
              <a:rPr lang="en-US" altLang="zh-CN"/>
              <a:pPr/>
              <a:t>2</a:t>
            </a:fld>
            <a:endParaRPr lang="en-US" altLang="zh-CN" dirty="0"/>
          </a:p>
        </p:txBody>
      </p:sp>
      <p:sp>
        <p:nvSpPr>
          <p:cNvPr id="11" name="标题 1">
            <a:extLst>
              <a:ext uri="{FF2B5EF4-FFF2-40B4-BE49-F238E27FC236}">
                <a16:creationId xmlns:a16="http://schemas.microsoft.com/office/drawing/2014/main" xmlns="" id="{39EA1D6A-1534-4EBA-A0F6-E1C22A67A851}"/>
              </a:ext>
            </a:extLst>
          </p:cNvPr>
          <p:cNvSpPr txBox="1">
            <a:spLocks/>
          </p:cNvSpPr>
          <p:nvPr/>
        </p:nvSpPr>
        <p:spPr bwMode="auto">
          <a:xfrm>
            <a:off x="357188" y="285750"/>
            <a:ext cx="2701925" cy="612775"/>
          </a:xfrm>
          <a:prstGeom prst="rect">
            <a:avLst/>
          </a:prstGeom>
          <a:noFill/>
          <a:ln w="9525">
            <a:noFill/>
            <a:miter lim="800000"/>
            <a:headEnd/>
            <a:tailEnd/>
          </a:ln>
        </p:spPr>
        <p:txBody>
          <a:bodyPr anchor="ctr"/>
          <a:lstStyle/>
          <a:p>
            <a:pPr algn="ct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投资者业务概述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37591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1472" y="785794"/>
            <a:ext cx="7500990" cy="454035"/>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质押合同</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（举例）</a:t>
            </a:r>
            <a:endParaRPr lang="en-US" altLang="zh-CN" b="1" dirty="0">
              <a:latin typeface="楷体" pitchFamily="49" charset="-122"/>
              <a:ea typeface="楷体" pitchFamily="49" charset="-122"/>
            </a:endParaRPr>
          </a:p>
        </p:txBody>
      </p:sp>
      <p:pic>
        <p:nvPicPr>
          <p:cNvPr id="6146" name="Picture 2" descr="C:\Users\chinaclear\Desktop\1.PNG"/>
          <p:cNvPicPr>
            <a:picLocks noChangeAspect="1" noChangeArrowheads="1"/>
          </p:cNvPicPr>
          <p:nvPr/>
        </p:nvPicPr>
        <p:blipFill>
          <a:blip r:embed="rId3" cstate="print"/>
          <a:srcRect/>
          <a:stretch>
            <a:fillRect/>
          </a:stretch>
        </p:blipFill>
        <p:spPr bwMode="auto">
          <a:xfrm>
            <a:off x="285720" y="1214422"/>
            <a:ext cx="4786346" cy="5419192"/>
          </a:xfrm>
          <a:prstGeom prst="rect">
            <a:avLst/>
          </a:prstGeom>
          <a:noFill/>
        </p:spPr>
      </p:pic>
      <p:sp>
        <p:nvSpPr>
          <p:cNvPr id="5" name="椭圆 4"/>
          <p:cNvSpPr/>
          <p:nvPr/>
        </p:nvSpPr>
        <p:spPr bwMode="gray">
          <a:xfrm>
            <a:off x="714348" y="4357694"/>
            <a:ext cx="3286148" cy="1143008"/>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7" name="Picture 3" descr="C:\Users\chinaclear\Desktop\2.PNG"/>
          <p:cNvPicPr>
            <a:picLocks noChangeAspect="1" noChangeArrowheads="1"/>
          </p:cNvPicPr>
          <p:nvPr/>
        </p:nvPicPr>
        <p:blipFill>
          <a:blip r:embed="rId4" cstate="print"/>
          <a:stretch>
            <a:fillRect/>
          </a:stretch>
        </p:blipFill>
        <p:spPr bwMode="auto">
          <a:xfrm>
            <a:off x="5072034" y="1142984"/>
            <a:ext cx="4071966" cy="5000660"/>
          </a:xfrm>
          <a:prstGeom prst="rect">
            <a:avLst/>
          </a:prstGeom>
          <a:noFill/>
        </p:spPr>
      </p:pic>
      <p:sp>
        <p:nvSpPr>
          <p:cNvPr id="9" name="灯片编号占位符 8"/>
          <p:cNvSpPr>
            <a:spLocks noGrp="1"/>
          </p:cNvSpPr>
          <p:nvPr>
            <p:ph type="sldNum" sz="quarter" idx="12"/>
          </p:nvPr>
        </p:nvSpPr>
        <p:spPr/>
        <p:txBody>
          <a:bodyPr/>
          <a:lstStyle/>
          <a:p>
            <a:pPr>
              <a:defRPr/>
            </a:pPr>
            <a:fld id="{4BD8D94F-7DCC-4583-8942-8B98B6C16D23}" type="slidenum">
              <a:rPr lang="en-US" altLang="zh-CN" smtClean="0"/>
              <a:pPr>
                <a:defRPr/>
              </a:pPr>
              <a:t>20</a:t>
            </a:fld>
            <a:endParaRPr lang="en-US" altLang="zh-CN" dirty="0"/>
          </a:p>
        </p:txBody>
      </p:sp>
      <p:sp>
        <p:nvSpPr>
          <p:cNvPr id="10" name="椭圆 9"/>
          <p:cNvSpPr/>
          <p:nvPr/>
        </p:nvSpPr>
        <p:spPr bwMode="gray">
          <a:xfrm>
            <a:off x="285720" y="1500174"/>
            <a:ext cx="3857652" cy="2000264"/>
          </a:xfrm>
          <a:prstGeom prst="ellipse">
            <a:avLst/>
          </a:prstGeom>
          <a:noFill/>
          <a:ln w="127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标题 1">
            <a:extLst>
              <a:ext uri="{FF2B5EF4-FFF2-40B4-BE49-F238E27FC236}">
                <a16:creationId xmlns:a16="http://schemas.microsoft.com/office/drawing/2014/main" xmlns="" id="{7C2CA12B-1747-4D15-98D6-B026530A4C15}"/>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4069288126"/>
      </p:ext>
    </p:extLst>
  </p:cSld>
  <p:clrMapOvr>
    <a:masterClrMapping/>
  </p:clrMapOvr>
  <p:transition>
    <p:sndAc>
      <p:end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7" descr="质押信息查询.png"/>
          <p:cNvPicPr>
            <a:picLocks noChangeAspect="1"/>
          </p:cNvPicPr>
          <p:nvPr/>
        </p:nvPicPr>
        <p:blipFill>
          <a:blip r:embed="rId3" cstate="print"/>
          <a:srcRect/>
          <a:stretch>
            <a:fillRect/>
          </a:stretch>
        </p:blipFill>
        <p:spPr bwMode="auto">
          <a:xfrm>
            <a:off x="4427538" y="833438"/>
            <a:ext cx="4389437" cy="5980112"/>
          </a:xfrm>
          <a:prstGeom prst="rect">
            <a:avLst/>
          </a:prstGeom>
          <a:noFill/>
          <a:ln w="9525">
            <a:noFill/>
            <a:miter lim="800000"/>
            <a:headEnd/>
            <a:tailEnd/>
          </a:ln>
        </p:spPr>
      </p:pic>
      <p:pic>
        <p:nvPicPr>
          <p:cNvPr id="26627" name="Picture 3" descr="C:\Users\Administrator\Desktop\讲课准备材料\logo.png"/>
          <p:cNvPicPr>
            <a:picLocks noChangeAspect="1" noChangeArrowheads="1"/>
          </p:cNvPicPr>
          <p:nvPr/>
        </p:nvPicPr>
        <p:blipFill>
          <a:blip r:embed="rId4" cstate="print"/>
          <a:srcRect/>
          <a:stretch>
            <a:fillRect/>
          </a:stretch>
        </p:blipFill>
        <p:spPr bwMode="auto">
          <a:xfrm>
            <a:off x="7643813" y="6215063"/>
            <a:ext cx="1214437" cy="400050"/>
          </a:xfrm>
          <a:prstGeom prst="rect">
            <a:avLst/>
          </a:prstGeom>
          <a:noFill/>
          <a:ln w="9525">
            <a:noFill/>
            <a:miter lim="800000"/>
            <a:headEnd/>
            <a:tailEnd/>
          </a:ln>
        </p:spPr>
      </p:pic>
      <p:sp>
        <p:nvSpPr>
          <p:cNvPr id="31" name="标题 1">
            <a:extLst/>
          </p:cNvPr>
          <p:cNvSpPr txBox="1">
            <a:spLocks/>
          </p:cNvSpPr>
          <p:nvPr/>
        </p:nvSpPr>
        <p:spPr bwMode="auto">
          <a:xfrm>
            <a:off x="428624" y="285750"/>
            <a:ext cx="6087591"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n-cs"/>
              </a:rPr>
              <a:t>证券质押登记业务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质押证券信息查询</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26629" name="灯片编号占位符 3"/>
          <p:cNvSpPr>
            <a:spLocks noGrp="1"/>
          </p:cNvSpPr>
          <p:nvPr>
            <p:ph type="sldNum" sz="quarter" idx="12"/>
          </p:nvPr>
        </p:nvSpPr>
        <p:spPr>
          <a:xfrm>
            <a:off x="2627313" y="6183313"/>
            <a:ext cx="2133600" cy="476250"/>
          </a:xfrm>
          <a:noFill/>
        </p:spPr>
        <p:txBody>
          <a:bodyPr/>
          <a:lstStyle/>
          <a:p>
            <a:fld id="{9462B94F-B898-4449-9E9F-E365EB4AF86F}" type="slidenum">
              <a:rPr lang="en-US" altLang="zh-CN" smtClean="0"/>
              <a:pPr/>
              <a:t>21</a:t>
            </a:fld>
            <a:endParaRPr lang="en-US" altLang="zh-CN" dirty="0"/>
          </a:p>
        </p:txBody>
      </p:sp>
      <p:sp>
        <p:nvSpPr>
          <p:cNvPr id="26630" name="矩形 6"/>
          <p:cNvSpPr>
            <a:spLocks noChangeArrowheads="1"/>
          </p:cNvSpPr>
          <p:nvPr/>
        </p:nvSpPr>
        <p:spPr bwMode="auto">
          <a:xfrm>
            <a:off x="323528" y="692696"/>
            <a:ext cx="4105275" cy="7109639"/>
          </a:xfrm>
          <a:prstGeom prst="rect">
            <a:avLst/>
          </a:prstGeom>
          <a:noFill/>
          <a:ln w="9525">
            <a:noFill/>
            <a:miter lim="800000"/>
            <a:headEnd/>
            <a:tailEnd/>
          </a:ln>
        </p:spPr>
        <p:txBody>
          <a:bodyPr>
            <a:spAutoFit/>
          </a:bodyPr>
          <a:lstStyle/>
          <a:p>
            <a:pPr marL="342900" indent="-342900" eaLnBrk="1" hangingPunct="1">
              <a:lnSpc>
                <a:spcPct val="150000"/>
              </a:lnSpc>
              <a:buClr>
                <a:srgbClr val="C00000"/>
              </a:buClr>
              <a:buFont typeface="Wingdings" pitchFamily="2" charset="2"/>
              <a:buChar char="p"/>
            </a:pPr>
            <a:r>
              <a:rPr lang="zh-CN" altLang="en-US" sz="2000" b="1" dirty="0">
                <a:latin typeface="微软雅黑" pitchFamily="34" charset="-122"/>
                <a:ea typeface="微软雅黑" pitchFamily="34" charset="-122"/>
              </a:rPr>
              <a:t>质押证券信息查询与证券查询的区别：</a:t>
            </a:r>
            <a:endParaRPr lang="en-US" altLang="zh-CN" sz="2000" b="1"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申请人不同：</a:t>
            </a:r>
            <a:r>
              <a:rPr lang="zh-CN" altLang="en-US" dirty="0">
                <a:latin typeface="楷体" pitchFamily="49" charset="-122"/>
                <a:ea typeface="楷体" pitchFamily="49" charset="-122"/>
              </a:rPr>
              <a:t>证券查询由证券账户持有人申请；质押证券信息查询由质权人申请。</a:t>
            </a:r>
            <a:endParaRPr lang="en-US" altLang="zh-CN"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业务依据不同</a:t>
            </a:r>
            <a:r>
              <a:rPr lang="en-US" altLang="zh-CN" b="1" dirty="0">
                <a:latin typeface="楷体" pitchFamily="49" charset="-122"/>
                <a:ea typeface="楷体" pitchFamily="49" charset="-122"/>
              </a:rPr>
              <a:t>:</a:t>
            </a:r>
            <a:r>
              <a:rPr lang="zh-CN" altLang="en-US" dirty="0">
                <a:latin typeface="楷体" pitchFamily="49" charset="-122"/>
                <a:ea typeface="楷体" pitchFamily="49" charset="-122"/>
              </a:rPr>
              <a:t>证券查询的业务依据为</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中国证券登记结算有限责任三公司证券查询业务指南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，质押证券信息查询的业务依据为</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a:t>
            </a:r>
            <a:endParaRPr lang="en-US" altLang="zh-CN" dirty="0">
              <a:latin typeface="楷体" pitchFamily="49" charset="-122"/>
              <a:ea typeface="楷体" pitchFamily="49" charset="-122"/>
            </a:endParaRPr>
          </a:p>
          <a:p>
            <a:pPr marL="342900" indent="-342900" eaLnBrk="1" hangingPunct="1">
              <a:lnSpc>
                <a:spcPct val="150000"/>
              </a:lnSpc>
              <a:buClr>
                <a:srgbClr val="C00000"/>
              </a:buClr>
              <a:buFont typeface="Wingdings" pitchFamily="2" charset="2"/>
              <a:buChar char="l"/>
            </a:pPr>
            <a:r>
              <a:rPr lang="zh-CN" altLang="en-US" b="1" dirty="0">
                <a:latin typeface="楷体" pitchFamily="49" charset="-122"/>
                <a:ea typeface="楷体" pitchFamily="49" charset="-122"/>
              </a:rPr>
              <a:t>业务材料不同： </a:t>
            </a:r>
            <a:r>
              <a:rPr lang="zh-CN" altLang="en-US" dirty="0">
                <a:latin typeface="楷体" pitchFamily="49" charset="-122"/>
                <a:ea typeface="楷体" pitchFamily="49" charset="-122"/>
              </a:rPr>
              <a:t>质押证券信息查询需要法定代表人证明书、法定代表人有效身份证以及</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证券质押登记证明</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原件及复印件。</a:t>
            </a:r>
            <a:endParaRPr lang="en-US" altLang="zh-CN" dirty="0">
              <a:latin typeface="楷体" pitchFamily="49" charset="-122"/>
              <a:ea typeface="楷体" pitchFamily="49" charset="-122"/>
            </a:endParaRPr>
          </a:p>
          <a:p>
            <a:pPr marL="342900" indent="-342900" eaLnBrk="1" hangingPunct="1">
              <a:lnSpc>
                <a:spcPct val="150000"/>
              </a:lnSpc>
              <a:buClr>
                <a:srgbClr val="C00000"/>
              </a:buClr>
            </a:pPr>
            <a:endParaRPr lang="en-US" altLang="zh-CN" sz="8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a:p>
            <a:pPr marL="342900" indent="-342900" eaLnBrk="1" hangingPunct="1">
              <a:lnSpc>
                <a:spcPct val="150000"/>
              </a:lnSpc>
              <a:buClr>
                <a:srgbClr val="C00000"/>
              </a:buClr>
            </a:pPr>
            <a:endParaRPr lang="en-US" altLang="zh-CN" sz="2000" b="1" dirty="0">
              <a:latin typeface="楷体" pitchFamily="49" charset="-122"/>
              <a:ea typeface="楷体" pitchFamily="49" charset="-122"/>
            </a:endParaRPr>
          </a:p>
        </p:txBody>
      </p:sp>
      <p:sp>
        <p:nvSpPr>
          <p:cNvPr id="2" name="矩形: 圆角 1">
            <a:extLst>
              <a:ext uri="{FF2B5EF4-FFF2-40B4-BE49-F238E27FC236}">
                <a16:creationId xmlns:a16="http://schemas.microsoft.com/office/drawing/2014/main" xmlns="" id="{8AE68BA6-4D3C-414A-A5EB-9ACA15F65608}"/>
              </a:ext>
            </a:extLst>
          </p:cNvPr>
          <p:cNvSpPr/>
          <p:nvPr/>
        </p:nvSpPr>
        <p:spPr bwMode="gray">
          <a:xfrm>
            <a:off x="611560" y="5373215"/>
            <a:ext cx="3744416" cy="1241897"/>
          </a:xfrm>
          <a:prstGeom prst="roundRect">
            <a:avLst/>
          </a:prstGeom>
          <a:noFill/>
          <a:ln w="28575">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
            <a:extLst>
              <a:ext uri="{FF2B5EF4-FFF2-40B4-BE49-F238E27FC236}">
                <a16:creationId xmlns:a16="http://schemas.microsoft.com/office/drawing/2014/main" xmlns="" id="{C34E5156-4732-4EBC-86DE-336EC4D62FCC}"/>
              </a:ext>
            </a:extLst>
          </p:cNvPr>
          <p:cNvSpPr>
            <a:spLocks noChangeArrowheads="1"/>
          </p:cNvSpPr>
          <p:nvPr/>
        </p:nvSpPr>
        <p:spPr bwMode="auto">
          <a:xfrm>
            <a:off x="6929438" y="1071563"/>
            <a:ext cx="2046287" cy="1412875"/>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solidFill>
            <a:schemeClr val="bg1">
              <a:lumMod val="75000"/>
            </a:schemeClr>
          </a:solidFill>
          <a:ln w="12700" cap="flat" cmpd="sng">
            <a:noFill/>
            <a:bevel/>
            <a:headEnd/>
            <a:tailEnd/>
          </a:ln>
        </p:spPr>
        <p:txBody>
          <a:bodyPr anchor="ctr"/>
          <a:lstStyle/>
          <a:p>
            <a:pPr algn="ctr" eaLnBrk="1" hangingPunct="1">
              <a:defRPr/>
            </a:pPr>
            <a:endParaRPr lang="zh-CN" altLang="zh-CN">
              <a:solidFill>
                <a:srgbClr val="FFFFFF"/>
              </a:solidFill>
              <a:latin typeface="宋体" pitchFamily="2" charset="-122"/>
              <a:sym typeface="宋体" pitchFamily="2" charset="-122"/>
            </a:endParaRPr>
          </a:p>
        </p:txBody>
      </p:sp>
      <p:sp>
        <p:nvSpPr>
          <p:cNvPr id="52227" name="任意多边形 3">
            <a:extLst>
              <a:ext uri="{FF2B5EF4-FFF2-40B4-BE49-F238E27FC236}">
                <a16:creationId xmlns:a16="http://schemas.microsoft.com/office/drawing/2014/main" xmlns="" id="{1473156B-CAFE-46F1-8E4D-9347B9155AD6}"/>
              </a:ext>
            </a:extLst>
          </p:cNvPr>
          <p:cNvSpPr>
            <a:spLocks noChangeArrowheads="1"/>
          </p:cNvSpPr>
          <p:nvPr/>
        </p:nvSpPr>
        <p:spPr bwMode="auto">
          <a:xfrm>
            <a:off x="4071938" y="1071563"/>
            <a:ext cx="2046287" cy="1412875"/>
          </a:xfrm>
          <a:custGeom>
            <a:avLst/>
            <a:gdLst>
              <a:gd name="T0" fmla="*/ 51357 w 3243492"/>
              <a:gd name="T1" fmla="*/ 0 h 2240066"/>
              <a:gd name="T2" fmla="*/ 51357 w 3243492"/>
              <a:gd name="T3" fmla="*/ 27873 h 2240066"/>
              <a:gd name="T4" fmla="*/ 37528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F4826F"/>
          </a:solidFill>
          <a:ln>
            <a:noFill/>
          </a:ln>
          <a:extLst>
            <a:ext uri="{91240B29-F687-4F45-9708-019B960494DF}">
              <a14:hiddenLine xmlns:a14="http://schemas.microsoft.com/office/drawing/2010/main" xmlns="" w="12700" cap="flat" cmpd="sng">
                <a:solidFill>
                  <a:srgbClr val="000000"/>
                </a:solidFill>
                <a:bevel/>
                <a:headEnd/>
                <a:tailEnd/>
              </a14:hiddenLine>
            </a:ext>
          </a:extLst>
        </p:spPr>
        <p:txBody>
          <a:bodyPr anchor="ctr"/>
          <a:lstStyle/>
          <a:p>
            <a:endParaRPr lang="zh-CN" altLang="en-US"/>
          </a:p>
        </p:txBody>
      </p:sp>
      <p:sp>
        <p:nvSpPr>
          <p:cNvPr id="52228" name="任意多边形 4">
            <a:extLst>
              <a:ext uri="{FF2B5EF4-FFF2-40B4-BE49-F238E27FC236}">
                <a16:creationId xmlns:a16="http://schemas.microsoft.com/office/drawing/2014/main" xmlns="" id="{6858CCFB-34A3-4D4B-A9F1-F611F75BA79D}"/>
              </a:ext>
            </a:extLst>
          </p:cNvPr>
          <p:cNvSpPr>
            <a:spLocks noChangeArrowheads="1"/>
          </p:cNvSpPr>
          <p:nvPr/>
        </p:nvSpPr>
        <p:spPr bwMode="auto">
          <a:xfrm>
            <a:off x="669925" y="1071563"/>
            <a:ext cx="2046288" cy="1412875"/>
          </a:xfrm>
          <a:custGeom>
            <a:avLst/>
            <a:gdLst>
              <a:gd name="T0" fmla="*/ 51357 w 3243492"/>
              <a:gd name="T1" fmla="*/ 0 h 2240066"/>
              <a:gd name="T2" fmla="*/ 51357 w 3243492"/>
              <a:gd name="T3" fmla="*/ 27873 h 2240066"/>
              <a:gd name="T4" fmla="*/ 37529 w 3243492"/>
              <a:gd name="T5" fmla="*/ 27873 h 2240066"/>
              <a:gd name="T6" fmla="*/ 37720 w 3243492"/>
              <a:gd name="T7" fmla="*/ 35387 h 2240066"/>
              <a:gd name="T8" fmla="*/ 29451 w 3243492"/>
              <a:gd name="T9" fmla="*/ 27873 h 2240066"/>
              <a:gd name="T10" fmla="*/ 0 w 3243492"/>
              <a:gd name="T11" fmla="*/ 27873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lnTo>
                  <a:pt x="3243492" y="0"/>
                </a:lnTo>
                <a:close/>
              </a:path>
            </a:pathLst>
          </a:custGeom>
          <a:solidFill>
            <a:srgbClr val="C00000"/>
          </a:solidFill>
          <a:ln>
            <a:noFill/>
          </a:ln>
          <a:extLst>
            <a:ext uri="{91240B29-F687-4F45-9708-019B960494DF}">
              <a14:hiddenLine xmlns:a14="http://schemas.microsoft.com/office/drawing/2010/main" xmlns="" w="12700" cap="flat" cmpd="sng">
                <a:solidFill>
                  <a:srgbClr val="000000"/>
                </a:solidFill>
                <a:bevel/>
                <a:headEnd/>
                <a:tailEnd/>
              </a14:hiddenLine>
            </a:ext>
          </a:extLst>
        </p:spPr>
        <p:txBody>
          <a:bodyPr anchor="ctr"/>
          <a:lstStyle/>
          <a:p>
            <a:endParaRPr lang="zh-CN" altLang="en-US"/>
          </a:p>
        </p:txBody>
      </p:sp>
      <p:sp>
        <p:nvSpPr>
          <p:cNvPr id="52229" name="矩形 9">
            <a:extLst>
              <a:ext uri="{FF2B5EF4-FFF2-40B4-BE49-F238E27FC236}">
                <a16:creationId xmlns:a16="http://schemas.microsoft.com/office/drawing/2014/main" xmlns="" id="{039764D5-A01B-4E27-915F-71561647E3F7}"/>
              </a:ext>
            </a:extLst>
          </p:cNvPr>
          <p:cNvSpPr>
            <a:spLocks noChangeArrowheads="1"/>
          </p:cNvSpPr>
          <p:nvPr/>
        </p:nvSpPr>
        <p:spPr bwMode="auto">
          <a:xfrm>
            <a:off x="500063" y="2500313"/>
            <a:ext cx="2646362"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质押证券处置过户</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0" name="矩形 10">
            <a:extLst>
              <a:ext uri="{FF2B5EF4-FFF2-40B4-BE49-F238E27FC236}">
                <a16:creationId xmlns:a16="http://schemas.microsoft.com/office/drawing/2014/main" xmlns="" id="{F4F77635-A620-40C2-A197-A0AE258F892C}"/>
              </a:ext>
            </a:extLst>
          </p:cNvPr>
          <p:cNvSpPr>
            <a:spLocks noChangeArrowheads="1"/>
          </p:cNvSpPr>
          <p:nvPr/>
        </p:nvSpPr>
        <p:spPr bwMode="auto">
          <a:xfrm>
            <a:off x="3714750" y="2500313"/>
            <a:ext cx="3000375"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证券质押登记状态调整</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1" name="矩形 11">
            <a:extLst>
              <a:ext uri="{FF2B5EF4-FFF2-40B4-BE49-F238E27FC236}">
                <a16:creationId xmlns:a16="http://schemas.microsoft.com/office/drawing/2014/main" xmlns="" id="{E6EAA346-8F3F-4DA1-B688-5109E0BFCCD4}"/>
              </a:ext>
            </a:extLst>
          </p:cNvPr>
          <p:cNvSpPr>
            <a:spLocks noChangeArrowheads="1"/>
          </p:cNvSpPr>
          <p:nvPr/>
        </p:nvSpPr>
        <p:spPr bwMode="auto">
          <a:xfrm>
            <a:off x="7358063" y="2500313"/>
            <a:ext cx="1211262"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eaLnBrk="1" hangingPunct="1">
              <a:lnSpc>
                <a:spcPct val="150000"/>
              </a:lnSpc>
              <a:spcBef>
                <a:spcPct val="0"/>
              </a:spcBef>
              <a:buFontTx/>
              <a:buNone/>
            </a:pPr>
            <a:r>
              <a:rPr lang="zh-CN" altLang="en-US" sz="2000" b="1">
                <a:latin typeface="微软雅黑" panose="020B0503020204020204" pitchFamily="34" charset="-122"/>
                <a:ea typeface="微软雅黑" panose="020B0503020204020204" pitchFamily="34" charset="-122"/>
              </a:rPr>
              <a:t>司法途径</a:t>
            </a:r>
            <a:endParaRPr lang="en-US" altLang="zh-CN" sz="2000" b="1"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3600" b="1" i="1">
                <a:solidFill>
                  <a:srgbClr val="2E3740"/>
                </a:solidFill>
                <a:latin typeface="Calibri" panose="020F0502020204030204" pitchFamily="34" charset="0"/>
                <a:sym typeface="宋体" panose="02010600030101010101" pitchFamily="2" charset="-122"/>
              </a:rPr>
              <a:t> </a:t>
            </a:r>
            <a:endParaRPr lang="en-US" altLang="zh-CN" sz="3600" b="1" i="1" dirty="0">
              <a:solidFill>
                <a:srgbClr val="2E3740"/>
              </a:solidFill>
              <a:latin typeface="Calibri" panose="020F0502020204030204" pitchFamily="34" charset="0"/>
              <a:sym typeface="Calibri" panose="020F0502020204030204" pitchFamily="34" charset="0"/>
            </a:endParaRPr>
          </a:p>
        </p:txBody>
      </p:sp>
      <p:sp>
        <p:nvSpPr>
          <p:cNvPr id="52232" name="直接连接符 14">
            <a:extLst>
              <a:ext uri="{FF2B5EF4-FFF2-40B4-BE49-F238E27FC236}">
                <a16:creationId xmlns:a16="http://schemas.microsoft.com/office/drawing/2014/main" xmlns="" id="{447E62D6-A05F-43B4-9D81-71573920AF7C}"/>
              </a:ext>
            </a:extLst>
          </p:cNvPr>
          <p:cNvSpPr>
            <a:spLocks noChangeShapeType="1"/>
          </p:cNvSpPr>
          <p:nvPr/>
        </p:nvSpPr>
        <p:spPr bwMode="auto">
          <a:xfrm>
            <a:off x="3643313" y="1214438"/>
            <a:ext cx="0" cy="3233737"/>
          </a:xfrm>
          <a:prstGeom prst="line">
            <a:avLst/>
          </a:prstGeom>
          <a:noFill/>
          <a:ln w="1270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2233" name="直接连接符 15">
            <a:extLst>
              <a:ext uri="{FF2B5EF4-FFF2-40B4-BE49-F238E27FC236}">
                <a16:creationId xmlns:a16="http://schemas.microsoft.com/office/drawing/2014/main" xmlns="" id="{F78FFE4B-D3D0-4F7B-94A4-9E41EAABDA05}"/>
              </a:ext>
            </a:extLst>
          </p:cNvPr>
          <p:cNvSpPr>
            <a:spLocks noChangeShapeType="1"/>
          </p:cNvSpPr>
          <p:nvPr/>
        </p:nvSpPr>
        <p:spPr bwMode="auto">
          <a:xfrm>
            <a:off x="6786563" y="1285875"/>
            <a:ext cx="0" cy="3233738"/>
          </a:xfrm>
          <a:prstGeom prst="line">
            <a:avLst/>
          </a:prstGeom>
          <a:noFill/>
          <a:ln w="1270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52234" name="TextBox 21">
            <a:extLst>
              <a:ext uri="{FF2B5EF4-FFF2-40B4-BE49-F238E27FC236}">
                <a16:creationId xmlns:a16="http://schemas.microsoft.com/office/drawing/2014/main" xmlns="" id="{CB8A78E5-3893-4542-926F-C5A67F5144D2}"/>
              </a:ext>
            </a:extLst>
          </p:cNvPr>
          <p:cNvSpPr txBox="1">
            <a:spLocks noChangeArrowheads="1"/>
          </p:cNvSpPr>
          <p:nvPr/>
        </p:nvSpPr>
        <p:spPr bwMode="auto">
          <a:xfrm>
            <a:off x="1214438"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5" name="TextBox 22">
            <a:extLst>
              <a:ext uri="{FF2B5EF4-FFF2-40B4-BE49-F238E27FC236}">
                <a16:creationId xmlns:a16="http://schemas.microsoft.com/office/drawing/2014/main" xmlns="" id="{13C26B28-AEBC-4E48-9FC7-007ED03E8CCC}"/>
              </a:ext>
            </a:extLst>
          </p:cNvPr>
          <p:cNvSpPr txBox="1">
            <a:spLocks noChangeArrowheads="1"/>
          </p:cNvSpPr>
          <p:nvPr/>
        </p:nvSpPr>
        <p:spPr bwMode="auto">
          <a:xfrm>
            <a:off x="4665663"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6" name="TextBox 23">
            <a:extLst>
              <a:ext uri="{FF2B5EF4-FFF2-40B4-BE49-F238E27FC236}">
                <a16:creationId xmlns:a16="http://schemas.microsoft.com/office/drawing/2014/main" xmlns="" id="{6BA39106-CFAE-47E0-87A9-14E84B293840}"/>
              </a:ext>
            </a:extLst>
          </p:cNvPr>
          <p:cNvSpPr txBox="1">
            <a:spLocks noChangeArrowheads="1"/>
          </p:cNvSpPr>
          <p:nvPr/>
        </p:nvSpPr>
        <p:spPr bwMode="auto">
          <a:xfrm>
            <a:off x="7572375" y="1214438"/>
            <a:ext cx="85725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52237" name="TextBox 24">
            <a:extLst>
              <a:ext uri="{FF2B5EF4-FFF2-40B4-BE49-F238E27FC236}">
                <a16:creationId xmlns:a16="http://schemas.microsoft.com/office/drawing/2014/main" xmlns="" id="{E5E64A90-B224-4B25-97D5-CCB2C734D084}"/>
              </a:ext>
            </a:extLst>
          </p:cNvPr>
          <p:cNvSpPr txBox="1">
            <a:spLocks noChangeArrowheads="1"/>
          </p:cNvSpPr>
          <p:nvPr/>
        </p:nvSpPr>
        <p:spPr bwMode="auto">
          <a:xfrm>
            <a:off x="0" y="3071813"/>
            <a:ext cx="3643313" cy="3970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业务依据：</a:t>
            </a: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质押证券处置过户业务指引</a:t>
            </a:r>
            <a:r>
              <a:rPr lang="en-US" altLang="zh-CN" sz="1400" dirty="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适用范围：</a:t>
            </a:r>
            <a:endParaRPr lang="en-US" altLang="zh-CN" sz="14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1400" b="1" dirty="0">
                <a:latin typeface="楷体" panose="02010609060101010101" pitchFamily="49" charset="-122"/>
                <a:ea typeface="楷体" panose="02010609060101010101" pitchFamily="49" charset="-122"/>
              </a:rPr>
              <a:t>  </a:t>
            </a:r>
            <a:r>
              <a:rPr lang="en-US" altLang="zh-CN" sz="1400" dirty="0">
                <a:latin typeface="楷体" panose="02010609060101010101" pitchFamily="49" charset="-122"/>
                <a:ea typeface="楷体" panose="02010609060101010101" pitchFamily="49" charset="-122"/>
              </a:rPr>
              <a:t>1.</a:t>
            </a:r>
            <a:r>
              <a:rPr lang="zh-CN" altLang="en-US" sz="1400">
                <a:latin typeface="楷体" panose="02010609060101010101" pitchFamily="49" charset="-122"/>
                <a:ea typeface="楷体" panose="02010609060101010101" pitchFamily="49" charset="-122"/>
              </a:rPr>
              <a:t>质押登记生效一年以上（含）的</a:t>
            </a:r>
            <a:endParaRPr lang="en-US" altLang="zh-CN" sz="1400"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1400" dirty="0">
                <a:latin typeface="楷体" panose="02010609060101010101" pitchFamily="49" charset="-122"/>
                <a:ea typeface="楷体" panose="02010609060101010101" pitchFamily="49" charset="-122"/>
              </a:rPr>
              <a:t>  2.</a:t>
            </a:r>
            <a:r>
              <a:rPr lang="zh-CN" altLang="en-US" sz="1400">
                <a:latin typeface="楷体" panose="02010609060101010101" pitchFamily="49" charset="-122"/>
                <a:ea typeface="楷体" panose="02010609060101010101" pitchFamily="49" charset="-122"/>
              </a:rPr>
              <a:t>无限售流通股、流通债券（限于证券交易场所内登记的份额）、流通基金（限于证券交易场所内登记的份额）</a:t>
            </a:r>
            <a:endParaRPr lang="en-US" altLang="zh-CN" sz="1400"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处置过户价格限制</a:t>
            </a:r>
            <a:endParaRPr lang="en-US" altLang="zh-CN" sz="14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1400">
                <a:latin typeface="楷体" panose="02010609060101010101" pitchFamily="49" charset="-122"/>
                <a:ea typeface="楷体" panose="02010609060101010101" pitchFamily="49" charset="-122"/>
              </a:rPr>
              <a:t>   以质押证券转让抵偿质权人应当参照市场价格，处置价格不应低于</a:t>
            </a:r>
            <a:r>
              <a:rPr lang="zh-CN" altLang="en-US" sz="1400">
                <a:solidFill>
                  <a:srgbClr val="C00000"/>
                </a:solidFill>
                <a:latin typeface="楷体" panose="02010609060101010101" pitchFamily="49" charset="-122"/>
                <a:ea typeface="楷体" panose="02010609060101010101" pitchFamily="49" charset="-122"/>
              </a:rPr>
              <a:t>质押证券处置协议签署日前</a:t>
            </a:r>
            <a:r>
              <a:rPr lang="zh-CN" altLang="en-US" sz="1400">
                <a:latin typeface="楷体" panose="02010609060101010101" pitchFamily="49" charset="-122"/>
                <a:ea typeface="楷体" panose="02010609060101010101" pitchFamily="49" charset="-122"/>
              </a:rPr>
              <a:t>二十个交易日该证券收盘价的平均价的</a:t>
            </a:r>
            <a:r>
              <a:rPr lang="en-US" altLang="zh-CN" sz="1400" dirty="0">
                <a:latin typeface="楷体" panose="02010609060101010101" pitchFamily="49" charset="-122"/>
                <a:ea typeface="楷体" panose="02010609060101010101" pitchFamily="49" charset="-122"/>
              </a:rPr>
              <a:t>90%</a:t>
            </a:r>
            <a:r>
              <a:rPr lang="zh-CN" altLang="en-US" sz="140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endParaRPr lang="zh-CN" altLang="en-US" sz="1400"/>
          </a:p>
        </p:txBody>
      </p:sp>
      <p:sp>
        <p:nvSpPr>
          <p:cNvPr id="52238" name="矩形 25">
            <a:extLst>
              <a:ext uri="{FF2B5EF4-FFF2-40B4-BE49-F238E27FC236}">
                <a16:creationId xmlns:a16="http://schemas.microsoft.com/office/drawing/2014/main" xmlns="" id="{011FE82B-6CAC-4F0C-95AF-244E1074A221}"/>
              </a:ext>
            </a:extLst>
          </p:cNvPr>
          <p:cNvSpPr>
            <a:spLocks noChangeArrowheads="1"/>
          </p:cNvSpPr>
          <p:nvPr/>
        </p:nvSpPr>
        <p:spPr bwMode="auto">
          <a:xfrm>
            <a:off x="3714750" y="3143250"/>
            <a:ext cx="3071813"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业务依据：</a:t>
            </a: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证券质押登记状态调整业务指引</a:t>
            </a:r>
            <a:r>
              <a:rPr lang="en-US" altLang="zh-CN" sz="1400" dirty="0">
                <a:latin typeface="楷体" panose="02010609060101010101" pitchFamily="49" charset="-122"/>
                <a:ea typeface="楷体" panose="02010609060101010101" pitchFamily="49" charset="-122"/>
              </a:rPr>
              <a:t>》</a:t>
            </a:r>
          </a:p>
          <a:p>
            <a:pPr eaLnBrk="1" hangingPunct="1">
              <a:lnSpc>
                <a:spcPct val="150000"/>
              </a:lnSpc>
              <a:spcBef>
                <a:spcPct val="0"/>
              </a:spcBef>
              <a:buClr>
                <a:srgbClr val="C00000"/>
              </a:buClr>
              <a:buFont typeface="Wingdings" panose="05000000000000000000" pitchFamily="2" charset="2"/>
              <a:buChar char="l"/>
            </a:pPr>
            <a:r>
              <a:rPr lang="zh-CN" altLang="en-US" sz="1400" b="1">
                <a:latin typeface="楷体" panose="02010609060101010101" pitchFamily="49" charset="-122"/>
                <a:ea typeface="楷体" panose="02010609060101010101" pitchFamily="49" charset="-122"/>
              </a:rPr>
              <a:t>适用范围：</a:t>
            </a:r>
            <a:r>
              <a:rPr lang="en-US" altLang="zh-CN" sz="1400" dirty="0">
                <a:latin typeface="楷体" panose="02010609060101010101" pitchFamily="49" charset="-122"/>
                <a:ea typeface="楷体" panose="02010609060101010101" pitchFamily="49" charset="-122"/>
                <a:sym typeface="Wingdings" panose="05000000000000000000" pitchFamily="2" charset="2"/>
              </a:rPr>
              <a:t>(</a:t>
            </a:r>
            <a:r>
              <a:rPr lang="zh-CN" altLang="en-US" sz="1400">
                <a:latin typeface="楷体" panose="02010609060101010101" pitchFamily="49" charset="-122"/>
                <a:ea typeface="楷体" panose="02010609060101010101" pitchFamily="49" charset="-122"/>
                <a:sym typeface="Wingdings" panose="05000000000000000000" pitchFamily="2" charset="2"/>
              </a:rPr>
              <a:t>质押登记生效的证券</a:t>
            </a:r>
            <a:r>
              <a:rPr lang="en-US" altLang="zh-CN" sz="1400" dirty="0">
                <a:latin typeface="楷体" panose="02010609060101010101" pitchFamily="49" charset="-122"/>
                <a:ea typeface="楷体" panose="02010609060101010101" pitchFamily="49" charset="-122"/>
                <a:sym typeface="Wingdings" panose="05000000000000000000" pitchFamily="2" charset="2"/>
              </a:rPr>
              <a:t>)</a:t>
            </a:r>
            <a:endParaRPr lang="en-US" altLang="zh-CN" sz="1400"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1400">
                <a:latin typeface="楷体" panose="02010609060101010101" pitchFamily="49" charset="-122"/>
                <a:ea typeface="楷体" panose="02010609060101010101" pitchFamily="49" charset="-122"/>
              </a:rPr>
              <a:t>无限售流通股、流通债券（限于证券交易场所内登记的份额）、流通基金（限于证券交易场所内登记的份额）</a:t>
            </a:r>
            <a:endParaRPr lang="en-US" altLang="zh-CN" sz="1400" dirty="0">
              <a:latin typeface="楷体" panose="02010609060101010101" pitchFamily="49" charset="-122"/>
              <a:ea typeface="楷体" panose="02010609060101010101" pitchFamily="49" charset="-122"/>
            </a:endParaRPr>
          </a:p>
        </p:txBody>
      </p:sp>
      <p:sp>
        <p:nvSpPr>
          <p:cNvPr id="52240" name="灯片编号占位符 5">
            <a:extLst>
              <a:ext uri="{FF2B5EF4-FFF2-40B4-BE49-F238E27FC236}">
                <a16:creationId xmlns:a16="http://schemas.microsoft.com/office/drawing/2014/main" xmlns="" id="{CA400A7C-D869-42F0-B3FB-11A3D78711B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D133E2-A344-4F7A-9BB2-345512D40053}" type="slidenum">
              <a:rPr lang="en-US" altLang="zh-CN" sz="1400"/>
              <a:pPr>
                <a:spcBef>
                  <a:spcPct val="0"/>
                </a:spcBef>
                <a:buFontTx/>
                <a:buNone/>
              </a:pPr>
              <a:t>22</a:t>
            </a:fld>
            <a:endParaRPr lang="en-US" altLang="zh-CN" sz="1400" dirty="0"/>
          </a:p>
        </p:txBody>
      </p:sp>
      <p:sp>
        <p:nvSpPr>
          <p:cNvPr id="19" name="标题 1">
            <a:extLst>
              <a:ext uri="{FF2B5EF4-FFF2-40B4-BE49-F238E27FC236}">
                <a16:creationId xmlns:a16="http://schemas.microsoft.com/office/drawing/2014/main" xmlns="" id="{AE74F0A1-27B5-4D45-BBA0-2A7F93FDE306}"/>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质权的实现</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2242" name="矩形 19">
            <a:extLst>
              <a:ext uri="{FF2B5EF4-FFF2-40B4-BE49-F238E27FC236}">
                <a16:creationId xmlns:a16="http://schemas.microsoft.com/office/drawing/2014/main" xmlns="" id="{B5AE60D3-3063-489C-AC20-4F1DBED44CB4}"/>
              </a:ext>
            </a:extLst>
          </p:cNvPr>
          <p:cNvSpPr>
            <a:spLocks noChangeArrowheads="1"/>
          </p:cNvSpPr>
          <p:nvPr/>
        </p:nvSpPr>
        <p:spPr bwMode="auto">
          <a:xfrm>
            <a:off x="6875463" y="3213100"/>
            <a:ext cx="2268537"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a:latin typeface="楷体" panose="02010609060101010101" pitchFamily="49" charset="-122"/>
                <a:ea typeface="楷体" panose="02010609060101010101" pitchFamily="49" charset="-122"/>
              </a:rPr>
              <a:t>业务依据：</a:t>
            </a:r>
            <a:endParaRPr lang="en-US" altLang="zh-CN" sz="1400" b="1"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1400" dirty="0">
                <a:latin typeface="楷体" panose="02010609060101010101" pitchFamily="49" charset="-122"/>
                <a:ea typeface="楷体" panose="02010609060101010101" pitchFamily="49" charset="-122"/>
              </a:rPr>
              <a:t>《</a:t>
            </a:r>
            <a:r>
              <a:rPr lang="zh-CN" altLang="en-US" sz="1400">
                <a:latin typeface="楷体" panose="02010609060101010101" pitchFamily="49" charset="-122"/>
                <a:ea typeface="楷体" panose="02010609060101010101" pitchFamily="49" charset="-122"/>
              </a:rPr>
              <a:t>中国结算北京分公司协助执法业务指南</a:t>
            </a:r>
            <a:r>
              <a:rPr lang="en-US" altLang="zh-CN" sz="1400" dirty="0">
                <a:latin typeface="楷体" panose="02010609060101010101" pitchFamily="49" charset="-122"/>
                <a:ea typeface="楷体" panose="02010609060101010101" pitchFamily="49" charset="-122"/>
              </a:rPr>
              <a:t>》</a:t>
            </a:r>
            <a:endParaRPr lang="zh-CN" altLang="en-US" sz="14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115453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任意多边形 33">
            <a:extLst>
              <a:ext uri="{FF2B5EF4-FFF2-40B4-BE49-F238E27FC236}">
                <a16:creationId xmlns:a16="http://schemas.microsoft.com/office/drawing/2014/main" xmlns="" id="{59F8DC83-5B4E-4237-9BC1-64C804559992}"/>
              </a:ext>
            </a:extLst>
          </p:cNvPr>
          <p:cNvSpPr>
            <a:spLocks noChangeAspect="1" noChangeArrowheads="1"/>
          </p:cNvSpPr>
          <p:nvPr/>
        </p:nvSpPr>
        <p:spPr bwMode="auto">
          <a:xfrm rot="10800000">
            <a:off x="2071688" y="2560638"/>
            <a:ext cx="2447925" cy="2647950"/>
          </a:xfrm>
          <a:custGeom>
            <a:avLst/>
            <a:gdLst>
              <a:gd name="T0" fmla="*/ 713236 w 2836097"/>
              <a:gd name="T1" fmla="*/ 815978 h 3067706"/>
              <a:gd name="T2" fmla="*/ 232927 w 2836097"/>
              <a:gd name="T3" fmla="*/ 815978 h 3067706"/>
              <a:gd name="T4" fmla="*/ 0 w 2836097"/>
              <a:gd name="T5" fmla="*/ 407988 h 3067706"/>
              <a:gd name="T6" fmla="*/ 232927 w 2836097"/>
              <a:gd name="T7" fmla="*/ 0 h 3067706"/>
              <a:gd name="T8" fmla="*/ 713236 w 2836097"/>
              <a:gd name="T9" fmla="*/ 0 h 3067706"/>
              <a:gd name="T10" fmla="*/ 754074 w 2836097"/>
              <a:gd name="T11" fmla="*/ 71535 h 3067706"/>
              <a:gd name="T12" fmla="*/ 391751 w 2836097"/>
              <a:gd name="T13" fmla="*/ 71535 h 3067706"/>
              <a:gd name="T14" fmla="*/ 198711 w 2836097"/>
              <a:gd name="T15" fmla="*/ 409658 h 3067706"/>
              <a:gd name="T16" fmla="*/ 391751 w 2836097"/>
              <a:gd name="T17" fmla="*/ 747782 h 3067706"/>
              <a:gd name="T18" fmla="*/ 752168 w 2836097"/>
              <a:gd name="T19" fmla="*/ 74778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D9847C"/>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 name="任意多边形 34">
            <a:extLst>
              <a:ext uri="{FF2B5EF4-FFF2-40B4-BE49-F238E27FC236}">
                <a16:creationId xmlns:a16="http://schemas.microsoft.com/office/drawing/2014/main" xmlns="" id="{5DA381ED-2F22-48C2-AA73-B417FEA8A4F3}"/>
              </a:ext>
            </a:extLst>
          </p:cNvPr>
          <p:cNvSpPr>
            <a:spLocks noChangeAspect="1" noChangeArrowheads="1"/>
          </p:cNvSpPr>
          <p:nvPr/>
        </p:nvSpPr>
        <p:spPr bwMode="auto">
          <a:xfrm rot="10800000">
            <a:off x="6642100" y="2562225"/>
            <a:ext cx="2449513"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bg1">
              <a:lumMod val="65000"/>
            </a:schemeClr>
          </a:solidFill>
          <a:ln>
            <a:noFill/>
          </a:ln>
        </p:spPr>
        <p:txBody>
          <a:bodyPr anchor="ctr"/>
          <a:lstStyle/>
          <a:p>
            <a:pPr algn="ctr" eaLnBrk="1" hangingPunct="1">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53252" name="文本框 36">
            <a:extLst>
              <a:ext uri="{FF2B5EF4-FFF2-40B4-BE49-F238E27FC236}">
                <a16:creationId xmlns:a16="http://schemas.microsoft.com/office/drawing/2014/main" xmlns="" id="{0253E934-FF87-4B37-8546-500203B4DF7B}"/>
              </a:ext>
            </a:extLst>
          </p:cNvPr>
          <p:cNvSpPr>
            <a:spLocks noChangeArrowheads="1"/>
          </p:cNvSpPr>
          <p:nvPr/>
        </p:nvSpPr>
        <p:spPr bwMode="auto">
          <a:xfrm>
            <a:off x="3852863" y="3586163"/>
            <a:ext cx="561975" cy="59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chemeClr val="bg1"/>
                </a:solidFill>
                <a:latin typeface="Impact" panose="020B0806030902050204" pitchFamily="34" charset="0"/>
                <a:sym typeface="Impact" panose="020B0806030902050204" pitchFamily="34" charset="0"/>
              </a:rPr>
              <a:t>01</a:t>
            </a:r>
            <a:endParaRPr lang="zh-CN" altLang="en-US">
              <a:solidFill>
                <a:schemeClr val="bg1"/>
              </a:solidFill>
              <a:latin typeface="Impact" panose="020B0806030902050204" pitchFamily="34" charset="0"/>
              <a:sym typeface="Impact" panose="020B0806030902050204" pitchFamily="34" charset="0"/>
            </a:endParaRPr>
          </a:p>
        </p:txBody>
      </p:sp>
      <p:sp>
        <p:nvSpPr>
          <p:cNvPr id="53253" name="文本框 37">
            <a:extLst>
              <a:ext uri="{FF2B5EF4-FFF2-40B4-BE49-F238E27FC236}">
                <a16:creationId xmlns:a16="http://schemas.microsoft.com/office/drawing/2014/main" xmlns="" id="{1AD750EE-3353-40F5-8F6C-B0A55FF65C79}"/>
              </a:ext>
            </a:extLst>
          </p:cNvPr>
          <p:cNvSpPr>
            <a:spLocks noChangeArrowheads="1"/>
          </p:cNvSpPr>
          <p:nvPr/>
        </p:nvSpPr>
        <p:spPr bwMode="auto">
          <a:xfrm>
            <a:off x="8296275" y="3594100"/>
            <a:ext cx="611188"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3F3E40"/>
                </a:solidFill>
                <a:latin typeface="Impact" panose="020B0806030902050204" pitchFamily="34" charset="0"/>
                <a:sym typeface="Impact" panose="020B0806030902050204" pitchFamily="34" charset="0"/>
              </a:rPr>
              <a:t>02</a:t>
            </a:r>
            <a:endParaRPr lang="zh-CN" altLang="en-US">
              <a:solidFill>
                <a:srgbClr val="3F3E40"/>
              </a:solidFill>
              <a:latin typeface="Impact" panose="020B0806030902050204" pitchFamily="34" charset="0"/>
              <a:sym typeface="Impact" panose="020B0806030902050204" pitchFamily="34" charset="0"/>
            </a:endParaRPr>
          </a:p>
        </p:txBody>
      </p:sp>
      <p:sp>
        <p:nvSpPr>
          <p:cNvPr id="53254" name="文本框 39">
            <a:extLst>
              <a:ext uri="{FF2B5EF4-FFF2-40B4-BE49-F238E27FC236}">
                <a16:creationId xmlns:a16="http://schemas.microsoft.com/office/drawing/2014/main" xmlns="" id="{A3EF6545-F290-4C13-B5D9-FC8DA392BB02}"/>
              </a:ext>
            </a:extLst>
          </p:cNvPr>
          <p:cNvSpPr>
            <a:spLocks noChangeArrowheads="1"/>
          </p:cNvSpPr>
          <p:nvPr/>
        </p:nvSpPr>
        <p:spPr bwMode="auto">
          <a:xfrm>
            <a:off x="14288" y="2994025"/>
            <a:ext cx="3592512" cy="237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1</a:t>
            </a:r>
            <a:r>
              <a:rPr lang="zh-CN" altLang="en-US" sz="1600">
                <a:latin typeface="楷体" panose="02010609060101010101" pitchFamily="49" charset="-122"/>
                <a:ea typeface="楷体" panose="02010609060101010101" pitchFamily="49" charset="-122"/>
                <a:sym typeface="方正姚体" panose="02010601030101010101" pitchFamily="2" charset="-122"/>
              </a:rPr>
              <a:t>、</a:t>
            </a:r>
            <a:r>
              <a:rPr lang="zh-CN" altLang="en-US" sz="1600" b="1">
                <a:solidFill>
                  <a:srgbClr val="C00000"/>
                </a:solidFill>
                <a:latin typeface="楷体" panose="02010609060101010101" pitchFamily="49" charset="-122"/>
                <a:ea typeface="楷体" panose="02010609060101010101" pitchFamily="49" charset="-122"/>
                <a:sym typeface="方正姚体" panose="02010601030101010101" pitchFamily="2" charset="-122"/>
              </a:rPr>
              <a:t>质权人</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签章的</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证券质押登记解除申请表</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p>
          <a:p>
            <a:pPr eaLnBrk="1" hangingPunct="1">
              <a:spcBef>
                <a:spcPct val="0"/>
              </a:spcBef>
              <a:buFontTx/>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2</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、质权人有效身份证明文件及复印件；</a:t>
            </a:r>
          </a:p>
          <a:p>
            <a:pPr eaLnBrk="1" hangingPunct="1">
              <a:spcBef>
                <a:spcPct val="0"/>
              </a:spcBef>
              <a:buFontTx/>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3</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证券质押登记证明书</a:t>
            </a: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原件； </a:t>
            </a:r>
          </a:p>
          <a:p>
            <a:pPr eaLnBrk="1" hangingPunct="1">
              <a:spcBef>
                <a:spcPct val="0"/>
              </a:spcBef>
              <a:buFontTx/>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4</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、若质权人名称发生变更，需提交发证机关出具的变更证明文件； </a:t>
            </a:r>
          </a:p>
          <a:p>
            <a:pPr eaLnBrk="1" hangingPunct="1">
              <a:spcBef>
                <a:spcPct val="0"/>
              </a:spcBef>
              <a:buFontTx/>
              <a:buNone/>
            </a:pPr>
            <a:r>
              <a:rPr lang="en-US" altLang="zh-CN" sz="1600" dirty="0">
                <a:solidFill>
                  <a:srgbClr val="262626"/>
                </a:solidFill>
                <a:latin typeface="楷体" panose="02010609060101010101" pitchFamily="49" charset="-122"/>
                <a:ea typeface="楷体" panose="02010609060101010101" pitchFamily="49" charset="-122"/>
                <a:sym typeface="方正姚体" panose="02010601030101010101" pitchFamily="2" charset="-122"/>
              </a:rPr>
              <a:t>5</a:t>
            </a:r>
            <a:r>
              <a:rPr lang="zh-CN" altLang="en-US" sz="1600">
                <a:solidFill>
                  <a:srgbClr val="262626"/>
                </a:solidFill>
                <a:latin typeface="楷体" panose="02010609060101010101" pitchFamily="49" charset="-122"/>
                <a:ea typeface="楷体" panose="02010609060101010101" pitchFamily="49" charset="-122"/>
                <a:sym typeface="方正姚体" panose="02010601030101010101" pitchFamily="2" charset="-122"/>
              </a:rPr>
              <a:t>、要求提供的其他材料。</a:t>
            </a:r>
          </a:p>
          <a:p>
            <a:pPr eaLnBrk="1" hangingPunct="1">
              <a:spcBef>
                <a:spcPct val="0"/>
              </a:spcBef>
              <a:buFontTx/>
              <a:buNone/>
            </a:pPr>
            <a:endParaRPr lang="zh-CN" altLang="en-US" sz="1100">
              <a:solidFill>
                <a:srgbClr val="262626"/>
              </a:solidFill>
              <a:latin typeface="方正姚体" panose="02010601030101010101" pitchFamily="2" charset="-122"/>
              <a:ea typeface="方正姚体" panose="02010601030101010101" pitchFamily="2" charset="-122"/>
              <a:sym typeface="方正姚体" panose="02010601030101010101" pitchFamily="2" charset="-122"/>
            </a:endParaRPr>
          </a:p>
          <a:p>
            <a:pPr eaLnBrk="1" hangingPunct="1">
              <a:spcBef>
                <a:spcPct val="0"/>
              </a:spcBef>
              <a:buFontTx/>
              <a:buNone/>
            </a:pPr>
            <a:endParaRPr lang="zh-CN" altLang="en-US" sz="1100">
              <a:solidFill>
                <a:srgbClr val="262626"/>
              </a:solidFill>
              <a:latin typeface="Calibri" panose="020F0502020204030204" pitchFamily="34" charset="0"/>
              <a:sym typeface="Calibri" panose="020F0502020204030204" pitchFamily="34" charset="0"/>
            </a:endParaRPr>
          </a:p>
          <a:p>
            <a:pPr eaLnBrk="1" hangingPunct="1">
              <a:spcBef>
                <a:spcPct val="0"/>
              </a:spcBef>
              <a:buFontTx/>
              <a:buNone/>
            </a:pPr>
            <a:endParaRPr lang="zh-CN" alt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矩形 12">
            <a:extLst>
              <a:ext uri="{FF2B5EF4-FFF2-40B4-BE49-F238E27FC236}">
                <a16:creationId xmlns:a16="http://schemas.microsoft.com/office/drawing/2014/main" xmlns="" id="{8208B8B3-C9B2-4E48-8EA1-E550A0D05A53}"/>
              </a:ext>
            </a:extLst>
          </p:cNvPr>
          <p:cNvSpPr>
            <a:spLocks noChangeArrowheads="1"/>
          </p:cNvSpPr>
          <p:nvPr/>
        </p:nvSpPr>
        <p:spPr bwMode="auto">
          <a:xfrm>
            <a:off x="468313" y="1063625"/>
            <a:ext cx="5727700" cy="35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200"/>
              </a:lnSpc>
              <a:spcBef>
                <a:spcPct val="0"/>
              </a:spcBef>
              <a:buClr>
                <a:srgbClr val="C00000"/>
              </a:buClr>
              <a:buFont typeface="Wingdings" panose="05000000000000000000" pitchFamily="2" charset="2"/>
              <a:buChar char="p"/>
            </a:pPr>
            <a:r>
              <a:rPr lang="zh-CN" altLang="en-US" sz="1800" b="1">
                <a:latin typeface="微软雅黑" panose="020B0503020204020204" pitchFamily="34" charset="-122"/>
                <a:ea typeface="微软雅黑" panose="020B0503020204020204" pitchFamily="34" charset="-122"/>
              </a:rPr>
              <a:t>申请材料</a:t>
            </a:r>
            <a:r>
              <a:rPr lang="en-US" altLang="zh-CN" sz="1800" b="1" dirty="0">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解除质押登记</a:t>
            </a:r>
            <a:r>
              <a:rPr lang="en-US" altLang="zh-CN" sz="1800" b="1" dirty="0">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质权人申请办理）</a:t>
            </a:r>
            <a:endParaRPr lang="en-US" altLang="zh-CN" sz="1800" b="1" dirty="0">
              <a:latin typeface="微软雅黑" panose="020B0503020204020204" pitchFamily="34" charset="-122"/>
              <a:ea typeface="微软雅黑" panose="020B0503020204020204" pitchFamily="34" charset="-122"/>
            </a:endParaRPr>
          </a:p>
        </p:txBody>
      </p:sp>
      <p:sp>
        <p:nvSpPr>
          <p:cNvPr id="53256" name="矩形 13">
            <a:extLst>
              <a:ext uri="{FF2B5EF4-FFF2-40B4-BE49-F238E27FC236}">
                <a16:creationId xmlns:a16="http://schemas.microsoft.com/office/drawing/2014/main" xmlns="" id="{42E43132-044A-479A-A354-C692F898DC09}"/>
              </a:ext>
            </a:extLst>
          </p:cNvPr>
          <p:cNvSpPr>
            <a:spLocks noChangeArrowheads="1"/>
          </p:cNvSpPr>
          <p:nvPr/>
        </p:nvSpPr>
        <p:spPr bwMode="auto">
          <a:xfrm>
            <a:off x="4592638" y="2927350"/>
            <a:ext cx="3654425"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711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7112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7112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7112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7112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1</a:t>
            </a:r>
            <a:r>
              <a:rPr lang="zh-CN" altLang="en-US" sz="1600">
                <a:solidFill>
                  <a:srgbClr val="000000"/>
                </a:solidFill>
                <a:latin typeface="楷体" panose="02010609060101010101" pitchFamily="49" charset="-122"/>
                <a:ea typeface="楷体" panose="02010609060101010101" pitchFamily="49" charset="-122"/>
              </a:rPr>
              <a:t>、</a:t>
            </a:r>
            <a:r>
              <a:rPr lang="zh-CN" altLang="en-US" sz="1600" b="1">
                <a:solidFill>
                  <a:srgbClr val="C00000"/>
                </a:solidFill>
                <a:latin typeface="楷体" panose="02010609060101010101" pitchFamily="49" charset="-122"/>
                <a:ea typeface="楷体" panose="02010609060101010101" pitchFamily="49" charset="-122"/>
              </a:rPr>
              <a:t>出质人、质权人双方共同签章</a:t>
            </a:r>
            <a:r>
              <a:rPr lang="zh-CN" altLang="en-US" sz="1600">
                <a:solidFill>
                  <a:srgbClr val="000000"/>
                </a:solidFill>
                <a:latin typeface="楷体" panose="02010609060101010101" pitchFamily="49" charset="-122"/>
                <a:ea typeface="楷体" panose="02010609060101010101" pitchFamily="49" charset="-122"/>
              </a:rPr>
              <a:t>的</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证券质押登记解除申请表</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2</a:t>
            </a:r>
            <a:r>
              <a:rPr lang="zh-CN" altLang="en-US" sz="1600">
                <a:solidFill>
                  <a:srgbClr val="000000"/>
                </a:solidFill>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质权人</a:t>
            </a:r>
            <a:r>
              <a:rPr lang="zh-CN" altLang="en-US" sz="1600">
                <a:solidFill>
                  <a:srgbClr val="000000"/>
                </a:solidFill>
                <a:latin typeface="楷体" panose="02010609060101010101" pitchFamily="49" charset="-122"/>
                <a:ea typeface="楷体" panose="02010609060101010101" pitchFamily="49" charset="-122"/>
              </a:rPr>
              <a:t>有效身份证明文件及复印件；</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3</a:t>
            </a:r>
            <a:r>
              <a:rPr lang="zh-CN" altLang="en-US" sz="1600">
                <a:solidFill>
                  <a:srgbClr val="000000"/>
                </a:solidFill>
                <a:latin typeface="楷体" panose="02010609060101010101" pitchFamily="49" charset="-122"/>
                <a:ea typeface="楷体" panose="02010609060101010101" pitchFamily="49" charset="-122"/>
              </a:rPr>
              <a:t>、</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证券质押登记证明书</a:t>
            </a:r>
            <a:r>
              <a:rPr lang="en-US" altLang="zh-CN" sz="1600" dirty="0">
                <a:solidFill>
                  <a:srgbClr val="000000"/>
                </a:solidFill>
                <a:latin typeface="楷体" panose="02010609060101010101" pitchFamily="49" charset="-122"/>
                <a:ea typeface="楷体" panose="02010609060101010101" pitchFamily="49" charset="-122"/>
              </a:rPr>
              <a:t>》</a:t>
            </a:r>
            <a:r>
              <a:rPr lang="zh-CN" altLang="en-US" sz="1600">
                <a:solidFill>
                  <a:srgbClr val="000000"/>
                </a:solidFill>
                <a:latin typeface="楷体" panose="02010609060101010101" pitchFamily="49" charset="-122"/>
                <a:ea typeface="楷体" panose="02010609060101010101" pitchFamily="49" charset="-122"/>
              </a:rPr>
              <a:t>原件； </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4</a:t>
            </a:r>
            <a:r>
              <a:rPr lang="zh-CN" altLang="en-US" sz="1600">
                <a:solidFill>
                  <a:srgbClr val="000000"/>
                </a:solidFill>
                <a:latin typeface="楷体" panose="02010609060101010101" pitchFamily="49" charset="-122"/>
                <a:ea typeface="楷体" panose="02010609060101010101" pitchFamily="49" charset="-122"/>
              </a:rPr>
              <a:t>、若质权人名称发生变更，需提交发证机关出具的变更证明文件； </a:t>
            </a:r>
          </a:p>
          <a:p>
            <a:pPr eaLnBrk="1" hangingPunct="1">
              <a:lnSpc>
                <a:spcPts val="2400"/>
              </a:lnSpc>
              <a:spcBef>
                <a:spcPct val="0"/>
              </a:spcBef>
              <a:buFontTx/>
              <a:buNone/>
            </a:pPr>
            <a:r>
              <a:rPr lang="en-US" altLang="zh-CN" sz="1600" dirty="0">
                <a:solidFill>
                  <a:srgbClr val="000000"/>
                </a:solidFill>
                <a:latin typeface="楷体" panose="02010609060101010101" pitchFamily="49" charset="-122"/>
                <a:ea typeface="楷体" panose="02010609060101010101" pitchFamily="49" charset="-122"/>
              </a:rPr>
              <a:t>5</a:t>
            </a:r>
            <a:r>
              <a:rPr lang="zh-CN" altLang="en-US" sz="1600">
                <a:solidFill>
                  <a:srgbClr val="000000"/>
                </a:solidFill>
                <a:latin typeface="楷体" panose="02010609060101010101" pitchFamily="49" charset="-122"/>
                <a:ea typeface="楷体" panose="02010609060101010101" pitchFamily="49" charset="-122"/>
              </a:rPr>
              <a:t>、要求提供的其他材料</a:t>
            </a:r>
            <a:endParaRPr lang="zh-CN" altLang="en-US" sz="1600"/>
          </a:p>
        </p:txBody>
      </p:sp>
      <p:sp>
        <p:nvSpPr>
          <p:cNvPr id="53257" name="文本框 14">
            <a:extLst>
              <a:ext uri="{FF2B5EF4-FFF2-40B4-BE49-F238E27FC236}">
                <a16:creationId xmlns:a16="http://schemas.microsoft.com/office/drawing/2014/main" xmlns="" id="{F9CAE3E8-B517-44DF-AA60-EF9CD75F66AA}"/>
              </a:ext>
            </a:extLst>
          </p:cNvPr>
          <p:cNvSpPr txBox="1">
            <a:spLocks noChangeArrowheads="1"/>
          </p:cNvSpPr>
          <p:nvPr/>
        </p:nvSpPr>
        <p:spPr bwMode="auto">
          <a:xfrm>
            <a:off x="1870075" y="2146300"/>
            <a:ext cx="2159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ea typeface="微软雅黑" panose="020B0503020204020204" pitchFamily="34" charset="-122"/>
              </a:rPr>
              <a:t>全部解除质押登记</a:t>
            </a:r>
          </a:p>
        </p:txBody>
      </p:sp>
      <p:sp>
        <p:nvSpPr>
          <p:cNvPr id="53258" name="文本框 15">
            <a:extLst>
              <a:ext uri="{FF2B5EF4-FFF2-40B4-BE49-F238E27FC236}">
                <a16:creationId xmlns:a16="http://schemas.microsoft.com/office/drawing/2014/main" xmlns="" id="{57E42828-E262-4822-80E8-D89F35E31544}"/>
              </a:ext>
            </a:extLst>
          </p:cNvPr>
          <p:cNvSpPr txBox="1">
            <a:spLocks noChangeArrowheads="1"/>
          </p:cNvSpPr>
          <p:nvPr/>
        </p:nvSpPr>
        <p:spPr bwMode="auto">
          <a:xfrm>
            <a:off x="6419850" y="2133600"/>
            <a:ext cx="21605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latin typeface="微软雅黑" panose="020B0503020204020204" pitchFamily="34" charset="-122"/>
                <a:ea typeface="微软雅黑" panose="020B0503020204020204" pitchFamily="34" charset="-122"/>
              </a:rPr>
              <a:t>部分解除质押登记</a:t>
            </a:r>
          </a:p>
        </p:txBody>
      </p:sp>
      <p:sp>
        <p:nvSpPr>
          <p:cNvPr id="12" name="标题 1">
            <a:extLst>
              <a:ext uri="{FF2B5EF4-FFF2-40B4-BE49-F238E27FC236}">
                <a16:creationId xmlns:a16="http://schemas.microsoft.com/office/drawing/2014/main" xmlns="" id="{F01ACAF0-2BE3-407B-A46A-2EE848446B6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3261" name="灯片编号占位符 2">
            <a:extLst>
              <a:ext uri="{FF2B5EF4-FFF2-40B4-BE49-F238E27FC236}">
                <a16:creationId xmlns:a16="http://schemas.microsoft.com/office/drawing/2014/main" xmlns="" id="{56D6128A-2BE7-4373-81BC-8796207C2B5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38E2998-7BA6-4A1E-800D-FF4460E2B8CB}" type="slidenum">
              <a:rPr lang="en-US" altLang="zh-CN" sz="1400"/>
              <a:pPr>
                <a:spcBef>
                  <a:spcPct val="0"/>
                </a:spcBef>
                <a:buFontTx/>
                <a:buNone/>
              </a:pPr>
              <a:t>23</a:t>
            </a:fld>
            <a:endParaRPr lang="en-US" altLang="zh-CN" sz="1400" dirty="0"/>
          </a:p>
        </p:txBody>
      </p:sp>
    </p:spTree>
    <p:extLst>
      <p:ext uri="{BB962C8B-B14F-4D97-AF65-F5344CB8AC3E}">
        <p14:creationId xmlns:p14="http://schemas.microsoft.com/office/powerpoint/2010/main" xmlns="" val="40702107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全部解除.png"/>
          <p:cNvPicPr>
            <a:picLocks noChangeAspect="1"/>
          </p:cNvPicPr>
          <p:nvPr/>
        </p:nvPicPr>
        <p:blipFill>
          <a:blip r:embed="rId3" cstate="print"/>
          <a:stretch>
            <a:fillRect/>
          </a:stretch>
        </p:blipFill>
        <p:spPr>
          <a:xfrm>
            <a:off x="4224788" y="954863"/>
            <a:ext cx="4451668" cy="5903137"/>
          </a:xfrm>
          <a:prstGeom prst="rect">
            <a:avLst/>
          </a:prstGeom>
        </p:spPr>
      </p:pic>
      <p:sp>
        <p:nvSpPr>
          <p:cNvPr id="32" name="矩形 31"/>
          <p:cNvSpPr/>
          <p:nvPr/>
        </p:nvSpPr>
        <p:spPr>
          <a:xfrm>
            <a:off x="142844" y="928670"/>
            <a:ext cx="7500990" cy="2104872"/>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《解除证券质押登记申请表》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6100698" y="4797152"/>
            <a:ext cx="2071702" cy="107157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000100" y="5214950"/>
            <a:ext cx="2500330" cy="369332"/>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质权人一方申请</a:t>
            </a:r>
          </a:p>
        </p:txBody>
      </p:sp>
      <p:sp>
        <p:nvSpPr>
          <p:cNvPr id="8" name="TextBox 7"/>
          <p:cNvSpPr txBox="1"/>
          <p:nvPr/>
        </p:nvSpPr>
        <p:spPr>
          <a:xfrm>
            <a:off x="642910" y="2571744"/>
            <a:ext cx="2786082" cy="646331"/>
          </a:xfrm>
          <a:prstGeom prst="rect">
            <a:avLst/>
          </a:prstGeom>
          <a:noFill/>
          <a:ln w="12700">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不同股份性质证券数量应分别填写</a:t>
            </a:r>
          </a:p>
        </p:txBody>
      </p:sp>
      <p:sp>
        <p:nvSpPr>
          <p:cNvPr id="9" name="椭圆 8"/>
          <p:cNvSpPr/>
          <p:nvPr/>
        </p:nvSpPr>
        <p:spPr bwMode="gray">
          <a:xfrm>
            <a:off x="7072330" y="2143116"/>
            <a:ext cx="857256"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9"/>
          <p:cNvGrpSpPr/>
          <p:nvPr/>
        </p:nvGrpSpPr>
        <p:grpSpPr>
          <a:xfrm>
            <a:off x="571472" y="5332937"/>
            <a:ext cx="5529226" cy="1167873"/>
            <a:chOff x="285720" y="5690127"/>
            <a:chExt cx="5529226" cy="1167873"/>
          </a:xfrm>
        </p:grpSpPr>
        <p:sp>
          <p:nvSpPr>
            <p:cNvPr id="11" name="TextBox 10"/>
            <p:cNvSpPr txBox="1"/>
            <p:nvPr/>
          </p:nvSpPr>
          <p:spPr>
            <a:xfrm>
              <a:off x="285720" y="6519446"/>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2" name="直接箭头连接符 11"/>
            <p:cNvCxnSpPr>
              <a:stCxn id="5" idx="2"/>
            </p:cNvCxnSpPr>
            <p:nvPr/>
          </p:nvCxnSpPr>
          <p:spPr bwMode="auto">
            <a:xfrm flipH="1">
              <a:off x="3134120" y="5690127"/>
              <a:ext cx="2680826" cy="832367"/>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24</a:t>
            </a:fld>
            <a:endParaRPr lang="en-US" altLang="zh-CN" dirty="0"/>
          </a:p>
        </p:txBody>
      </p:sp>
      <p:sp>
        <p:nvSpPr>
          <p:cNvPr id="14" name="标题 1">
            <a:extLst>
              <a:ext uri="{FF2B5EF4-FFF2-40B4-BE49-F238E27FC236}">
                <a16:creationId xmlns:a16="http://schemas.microsoft.com/office/drawing/2014/main" xmlns="" id="{FD4A1A51-1B00-403E-A2AF-DD2D19C0ED0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3247447682"/>
      </p:ext>
    </p:extLst>
  </p:cSld>
  <p:clrMapOvr>
    <a:masterClrMapping/>
  </p:clrMapOvr>
  <p:transition>
    <p:sndAc>
      <p:end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部分解除.png"/>
          <p:cNvPicPr>
            <a:picLocks noChangeAspect="1"/>
          </p:cNvPicPr>
          <p:nvPr/>
        </p:nvPicPr>
        <p:blipFill>
          <a:blip r:embed="rId3" cstate="print"/>
          <a:stretch>
            <a:fillRect/>
          </a:stretch>
        </p:blipFill>
        <p:spPr>
          <a:xfrm>
            <a:off x="4355976" y="953344"/>
            <a:ext cx="4387561" cy="5904656"/>
          </a:xfrm>
          <a:prstGeom prst="rect">
            <a:avLst/>
          </a:prstGeom>
        </p:spPr>
      </p:pic>
      <p:sp>
        <p:nvSpPr>
          <p:cNvPr id="32" name="矩形 31"/>
          <p:cNvSpPr/>
          <p:nvPr/>
        </p:nvSpPr>
        <p:spPr>
          <a:xfrm>
            <a:off x="0" y="928670"/>
            <a:ext cx="7500990" cy="2104872"/>
          </a:xfrm>
          <a:prstGeom prst="rect">
            <a:avLst/>
          </a:prstGeom>
        </p:spPr>
        <p:txBody>
          <a:bodyPr wrap="square">
            <a:spAutoFit/>
          </a:bodyPr>
          <a:lstStyle/>
          <a:p>
            <a:pPr marL="342900" indent="-342900">
              <a:lnSpc>
                <a:spcPct val="150000"/>
              </a:lnSpc>
              <a:buClr>
                <a:srgbClr val="C00000"/>
              </a:buClr>
              <a:buFont typeface="Wingdings" pitchFamily="2" charset="2"/>
              <a:buChar char="l"/>
            </a:pPr>
            <a:r>
              <a:rPr lang="zh-CN" altLang="zh-CN" b="1" dirty="0">
                <a:latin typeface="楷体" pitchFamily="49" charset="-122"/>
                <a:ea typeface="楷体" pitchFamily="49" charset="-122"/>
              </a:rPr>
              <a:t>《</a:t>
            </a:r>
            <a:r>
              <a:rPr lang="zh-CN" altLang="en-US" b="1" dirty="0">
                <a:latin typeface="楷体" pitchFamily="49" charset="-122"/>
                <a:ea typeface="楷体" pitchFamily="49" charset="-122"/>
              </a:rPr>
              <a:t>部分</a:t>
            </a:r>
            <a:r>
              <a:rPr lang="zh-CN" altLang="zh-CN" b="1" dirty="0">
                <a:latin typeface="楷体" pitchFamily="49" charset="-122"/>
                <a:ea typeface="楷体" pitchFamily="49" charset="-122"/>
              </a:rPr>
              <a:t>解除证券质押登记申请表》</a:t>
            </a:r>
          </a:p>
          <a:p>
            <a:pPr marL="457200" indent="-4572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a:p>
            <a:pPr marL="342900" indent="-342900">
              <a:lnSpc>
                <a:spcPct val="150000"/>
              </a:lnSpc>
              <a:buClr>
                <a:srgbClr val="C00000"/>
              </a:buClr>
            </a:pPr>
            <a:endParaRPr lang="en-US" altLang="zh-CN" b="1" dirty="0">
              <a:latin typeface="楷体" pitchFamily="49" charset="-122"/>
              <a:ea typeface="楷体" pitchFamily="49" charset="-122"/>
            </a:endParaRPr>
          </a:p>
        </p:txBody>
      </p:sp>
      <p:sp>
        <p:nvSpPr>
          <p:cNvPr id="5" name="椭圆 4"/>
          <p:cNvSpPr/>
          <p:nvPr/>
        </p:nvSpPr>
        <p:spPr bwMode="gray">
          <a:xfrm>
            <a:off x="4229060" y="4880560"/>
            <a:ext cx="2143140"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椭圆 5"/>
          <p:cNvSpPr/>
          <p:nvPr/>
        </p:nvSpPr>
        <p:spPr bwMode="gray">
          <a:xfrm>
            <a:off x="6461878" y="4797152"/>
            <a:ext cx="2214578" cy="1428760"/>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extBox 6"/>
          <p:cNvSpPr txBox="1"/>
          <p:nvPr/>
        </p:nvSpPr>
        <p:spPr>
          <a:xfrm>
            <a:off x="928662" y="5214950"/>
            <a:ext cx="2500330" cy="646331"/>
          </a:xfrm>
          <a:prstGeom prst="rect">
            <a:avLst/>
          </a:prstGeom>
          <a:noFill/>
        </p:spPr>
        <p:txBody>
          <a:bodyPr wrap="square" rtlCol="0">
            <a:spAutoFit/>
          </a:bodyPr>
          <a:lstStyle/>
          <a:p>
            <a:r>
              <a:rPr lang="zh-CN" altLang="en-US" b="1" dirty="0">
                <a:solidFill>
                  <a:srgbClr val="C00000"/>
                </a:solidFill>
                <a:latin typeface="楷体" pitchFamily="49" charset="-122"/>
                <a:ea typeface="楷体" pitchFamily="49" charset="-122"/>
              </a:rPr>
              <a:t>出质人、质权人双方真实意思表示</a:t>
            </a:r>
          </a:p>
        </p:txBody>
      </p:sp>
      <p:sp>
        <p:nvSpPr>
          <p:cNvPr id="10" name="TextBox 9"/>
          <p:cNvSpPr txBox="1"/>
          <p:nvPr/>
        </p:nvSpPr>
        <p:spPr>
          <a:xfrm>
            <a:off x="785786" y="3429000"/>
            <a:ext cx="3000396"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latin typeface="楷体" pitchFamily="49" charset="-122"/>
                <a:ea typeface="楷体" pitchFamily="49" charset="-122"/>
              </a:rPr>
              <a:t>选择现金红利是否同时解除</a:t>
            </a:r>
          </a:p>
        </p:txBody>
      </p:sp>
      <p:sp>
        <p:nvSpPr>
          <p:cNvPr id="14" name="椭圆 13"/>
          <p:cNvSpPr/>
          <p:nvPr/>
        </p:nvSpPr>
        <p:spPr bwMode="gray">
          <a:xfrm>
            <a:off x="4499992" y="2996952"/>
            <a:ext cx="4000496" cy="100013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4"/>
          <p:cNvGrpSpPr/>
          <p:nvPr/>
        </p:nvGrpSpPr>
        <p:grpSpPr>
          <a:xfrm>
            <a:off x="683568" y="5452064"/>
            <a:ext cx="3545492" cy="907778"/>
            <a:chOff x="26376" y="6072206"/>
            <a:chExt cx="3545492" cy="907778"/>
          </a:xfrm>
        </p:grpSpPr>
        <p:sp>
          <p:nvSpPr>
            <p:cNvPr id="16" name="TextBox 15"/>
            <p:cNvSpPr txBox="1"/>
            <p:nvPr/>
          </p:nvSpPr>
          <p:spPr>
            <a:xfrm>
              <a:off x="26376" y="6641430"/>
              <a:ext cx="2857488" cy="338554"/>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除此部分外，可现场指导填写</a:t>
              </a:r>
            </a:p>
          </p:txBody>
        </p:sp>
        <p:cxnSp>
          <p:nvCxnSpPr>
            <p:cNvPr id="17" name="直接箭头连接符 16"/>
            <p:cNvCxnSpPr/>
            <p:nvPr/>
          </p:nvCxnSpPr>
          <p:spPr bwMode="auto">
            <a:xfrm flipH="1">
              <a:off x="2834688" y="6072206"/>
              <a:ext cx="737180" cy="56922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9" name="灯片编号占位符 18"/>
          <p:cNvSpPr>
            <a:spLocks noGrp="1"/>
          </p:cNvSpPr>
          <p:nvPr>
            <p:ph type="sldNum" sz="quarter" idx="12"/>
          </p:nvPr>
        </p:nvSpPr>
        <p:spPr/>
        <p:txBody>
          <a:bodyPr/>
          <a:lstStyle/>
          <a:p>
            <a:pPr>
              <a:defRPr/>
            </a:pPr>
            <a:fld id="{4BD8D94F-7DCC-4583-8942-8B98B6C16D23}" type="slidenum">
              <a:rPr lang="en-US" altLang="zh-CN" smtClean="0"/>
              <a:pPr>
                <a:defRPr/>
              </a:pPr>
              <a:t>25</a:t>
            </a:fld>
            <a:endParaRPr lang="en-US" altLang="zh-CN" dirty="0"/>
          </a:p>
        </p:txBody>
      </p:sp>
      <p:sp>
        <p:nvSpPr>
          <p:cNvPr id="15" name="标题 1">
            <a:extLst>
              <a:ext uri="{FF2B5EF4-FFF2-40B4-BE49-F238E27FC236}">
                <a16:creationId xmlns:a16="http://schemas.microsoft.com/office/drawing/2014/main" xmlns="" id="{1105950C-3C8D-4FBA-AAD3-A369A22EAF22}"/>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114500416"/>
      </p:ext>
    </p:extLst>
  </p:cSld>
  <p:clrMapOvr>
    <a:masterClrMapping/>
  </p:clrMapOvr>
  <p:transition>
    <p:sndAc>
      <p:end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hinaclear\Desktop\111.png"/>
          <p:cNvPicPr>
            <a:picLocks noChangeAspect="1" noChangeArrowheads="1"/>
          </p:cNvPicPr>
          <p:nvPr/>
        </p:nvPicPr>
        <p:blipFill>
          <a:blip r:embed="rId3" cstate="print"/>
          <a:srcRect/>
          <a:stretch>
            <a:fillRect/>
          </a:stretch>
        </p:blipFill>
        <p:spPr bwMode="auto">
          <a:xfrm>
            <a:off x="3143240" y="744561"/>
            <a:ext cx="4443413" cy="6113463"/>
          </a:xfrm>
          <a:prstGeom prst="rect">
            <a:avLst/>
          </a:prstGeom>
          <a:noFill/>
          <a:ln>
            <a:noFill/>
          </a:ln>
          <a:effectLst>
            <a:softEdge rad="12700"/>
          </a:effectLst>
        </p:spPr>
      </p:pic>
      <p:sp>
        <p:nvSpPr>
          <p:cNvPr id="16" name="TextBox 15"/>
          <p:cNvSpPr txBox="1"/>
          <p:nvPr/>
        </p:nvSpPr>
        <p:spPr>
          <a:xfrm>
            <a:off x="357158" y="1142984"/>
            <a:ext cx="2357454" cy="369332"/>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证券质押登记证明</a:t>
            </a:r>
          </a:p>
        </p:txBody>
      </p:sp>
      <p:sp>
        <p:nvSpPr>
          <p:cNvPr id="17" name="TextBox 16"/>
          <p:cNvSpPr txBox="1"/>
          <p:nvPr/>
        </p:nvSpPr>
        <p:spPr>
          <a:xfrm>
            <a:off x="500034" y="1928802"/>
            <a:ext cx="2357454" cy="1754326"/>
          </a:xfrm>
          <a:prstGeom prst="rect">
            <a:avLst/>
          </a:prstGeom>
          <a:noFill/>
          <a:ln>
            <a:solidFill>
              <a:srgbClr val="C00000"/>
            </a:solidFill>
            <a:prstDash val="sysDash"/>
          </a:ln>
        </p:spPr>
        <p:txBody>
          <a:bodyPr wrap="square" rtlCol="0">
            <a:spAutoFit/>
          </a:bodyPr>
          <a:lstStyle/>
          <a:p>
            <a:pPr>
              <a:buClr>
                <a:srgbClr val="C00000"/>
              </a:buClr>
            </a:pPr>
            <a:r>
              <a:rPr lang="zh-CN" altLang="en-US" dirty="0">
                <a:solidFill>
                  <a:srgbClr val="C00000"/>
                </a:solidFill>
                <a:latin typeface="楷体" pitchFamily="49" charset="-122"/>
                <a:ea typeface="楷体" pitchFamily="49" charset="-122"/>
              </a:rPr>
              <a:t>由质权人持有，应妥善保管（原件遗失的，须提供在中国证监会指定的信息披露报刊之一上刊登的遗失作废声明）。</a:t>
            </a:r>
          </a:p>
        </p:txBody>
      </p:sp>
      <p:sp>
        <p:nvSpPr>
          <p:cNvPr id="8" name="灯片编号占位符 7"/>
          <p:cNvSpPr>
            <a:spLocks noGrp="1"/>
          </p:cNvSpPr>
          <p:nvPr>
            <p:ph type="sldNum" sz="quarter" idx="12"/>
          </p:nvPr>
        </p:nvSpPr>
        <p:spPr/>
        <p:txBody>
          <a:bodyPr/>
          <a:lstStyle/>
          <a:p>
            <a:pPr>
              <a:defRPr/>
            </a:pPr>
            <a:fld id="{4BD8D94F-7DCC-4583-8942-8B98B6C16D23}" type="slidenum">
              <a:rPr lang="en-US" altLang="zh-CN" smtClean="0"/>
              <a:pPr>
                <a:defRPr/>
              </a:pPr>
              <a:t>26</a:t>
            </a:fld>
            <a:endParaRPr lang="en-US" altLang="zh-CN" dirty="0"/>
          </a:p>
        </p:txBody>
      </p:sp>
      <p:sp>
        <p:nvSpPr>
          <p:cNvPr id="9" name="TextBox 8"/>
          <p:cNvSpPr txBox="1"/>
          <p:nvPr/>
        </p:nvSpPr>
        <p:spPr>
          <a:xfrm>
            <a:off x="500034" y="4143380"/>
            <a:ext cx="2357454" cy="1200329"/>
          </a:xfrm>
          <a:prstGeom prst="rect">
            <a:avLst/>
          </a:prstGeom>
          <a:noFill/>
          <a:ln>
            <a:solidFill>
              <a:srgbClr val="C00000"/>
            </a:solidFill>
            <a:prstDash val="sysDash"/>
          </a:ln>
        </p:spPr>
        <p:txBody>
          <a:bodyPr wrap="square" rtlCol="0">
            <a:spAutoFit/>
          </a:bodyPr>
          <a:lstStyle/>
          <a:p>
            <a:pPr>
              <a:buClr>
                <a:srgbClr val="C00000"/>
              </a:buClr>
            </a:pPr>
            <a:r>
              <a:rPr lang="zh-CN" altLang="en-US" dirty="0">
                <a:solidFill>
                  <a:srgbClr val="C00000"/>
                </a:solidFill>
                <a:latin typeface="楷体" pitchFamily="49" charset="-122"/>
                <a:ea typeface="楷体" pitchFamily="49" charset="-122"/>
              </a:rPr>
              <a:t>质权人印鉴、名称发生变更，还需提交相关机关出具的变更证明文件</a:t>
            </a:r>
          </a:p>
        </p:txBody>
      </p:sp>
      <p:sp>
        <p:nvSpPr>
          <p:cNvPr id="10" name="标题 1">
            <a:extLst>
              <a:ext uri="{FF2B5EF4-FFF2-40B4-BE49-F238E27FC236}">
                <a16:creationId xmlns:a16="http://schemas.microsoft.com/office/drawing/2014/main" xmlns="" id="{C79417E1-7DC5-42D4-A462-F605EC7EFA15}"/>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解除质押登记</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949050421"/>
      </p:ext>
    </p:extLst>
  </p:cSld>
  <p:clrMapOvr>
    <a:masterClrMapping/>
  </p:clrMapOvr>
  <p:transition>
    <p:sndAc>
      <p:end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（一）</a:t>
            </a:r>
            <a:r>
              <a:rPr lang="zh-CN" altLang="en-US" sz="2000" b="1" kern="1200" dirty="0">
                <a:latin typeface="楷体" pitchFamily="49" charset="-122"/>
                <a:ea typeface="楷体" pitchFamily="49" charset="-122"/>
              </a:rPr>
              <a:t>证券质押业务</a:t>
            </a:r>
          </a:p>
        </p:txBody>
      </p:sp>
      <p:sp>
        <p:nvSpPr>
          <p:cNvPr id="8" name="TextBox 7"/>
          <p:cNvSpPr txBox="1"/>
          <p:nvPr/>
        </p:nvSpPr>
        <p:spPr>
          <a:xfrm>
            <a:off x="714348" y="5786454"/>
            <a:ext cx="8215370" cy="369332"/>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p>
        </p:txBody>
      </p:sp>
      <p:graphicFrame>
        <p:nvGraphicFramePr>
          <p:cNvPr id="9" name="图示 8"/>
          <p:cNvGraphicFramePr/>
          <p:nvPr/>
        </p:nvGraphicFramePr>
        <p:xfrm>
          <a:off x="1500166" y="1857364"/>
          <a:ext cx="6096000"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9"/>
          <p:cNvGrpSpPr/>
          <p:nvPr/>
        </p:nvGrpSpPr>
        <p:grpSpPr>
          <a:xfrm>
            <a:off x="7000892" y="4857763"/>
            <a:ext cx="1857388" cy="1235324"/>
            <a:chOff x="285720" y="6072206"/>
            <a:chExt cx="2857488" cy="849259"/>
          </a:xfrm>
        </p:grpSpPr>
        <p:sp>
          <p:nvSpPr>
            <p:cNvPr id="11" name="TextBox 10"/>
            <p:cNvSpPr txBox="1"/>
            <p:nvPr/>
          </p:nvSpPr>
          <p:spPr>
            <a:xfrm>
              <a:off x="285720" y="6519445"/>
              <a:ext cx="2857488" cy="402020"/>
            </a:xfrm>
            <a:prstGeom prst="rect">
              <a:avLst/>
            </a:prstGeom>
            <a:noFill/>
            <a:ln>
              <a:solidFill>
                <a:srgbClr val="C00000"/>
              </a:solidFill>
              <a:prstDash val="sysDash"/>
            </a:ln>
          </p:spPr>
          <p:txBody>
            <a:bodyPr wrap="square" rtlCol="0">
              <a:spAutoFit/>
            </a:bodyPr>
            <a:lstStyle/>
            <a:p>
              <a:pPr algn="ctr"/>
              <a:r>
                <a:rPr lang="zh-CN" altLang="en-US" sz="1600" dirty="0">
                  <a:solidFill>
                    <a:srgbClr val="C00000"/>
                  </a:solidFill>
                  <a:latin typeface="楷体" pitchFamily="49" charset="-122"/>
                  <a:ea typeface="楷体" pitchFamily="49" charset="-122"/>
                </a:rPr>
                <a:t>如存在二级市场卖出情形</a:t>
              </a:r>
            </a:p>
          </p:txBody>
        </p:sp>
        <p:cxnSp>
          <p:nvCxnSpPr>
            <p:cNvPr id="12" name="直接箭头连接符 11"/>
            <p:cNvCxnSpPr/>
            <p:nvPr/>
          </p:nvCxnSpPr>
          <p:spPr bwMode="auto">
            <a:xfrm rot="16200000" flipH="1">
              <a:off x="1324027" y="6073000"/>
              <a:ext cx="429422" cy="427834"/>
            </a:xfrm>
            <a:prstGeom prst="straightConnector1">
              <a:avLst/>
            </a:prstGeom>
            <a:gradFill rotWithShape="1">
              <a:gsLst>
                <a:gs pos="0">
                  <a:srgbClr val="FF9933"/>
                </a:gs>
                <a:gs pos="100000">
                  <a:srgbClr val="FF6600"/>
                </a:gs>
              </a:gsLst>
              <a:lin ang="5400000" scaled="1"/>
            </a:gradFill>
            <a:ln w="12700" cap="flat" cmpd="sng" algn="ctr">
              <a:solidFill>
                <a:srgbClr val="C00000"/>
              </a:solidFill>
              <a:prstDash val="solid"/>
              <a:round/>
              <a:headEnd type="none" w="med" len="med"/>
              <a:tailEnd type="arrow"/>
            </a:ln>
            <a:effectLst>
              <a:reflection blurRad="6350" stA="52000" endA="300" endPos="35000" dir="5400000" sy="-100000" algn="bl" rotWithShape="0"/>
            </a:effectLst>
          </p:spPr>
        </p:cxnSp>
      </p:gr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27</a:t>
            </a:fld>
            <a:endParaRPr lang="en-US" altLang="zh-CN" dirty="0"/>
          </a:p>
        </p:txBody>
      </p:sp>
      <p:sp>
        <p:nvSpPr>
          <p:cNvPr id="13" name="标题 1">
            <a:extLst>
              <a:ext uri="{FF2B5EF4-FFF2-40B4-BE49-F238E27FC236}">
                <a16:creationId xmlns:a16="http://schemas.microsoft.com/office/drawing/2014/main" xmlns="" id="{DC02A263-E6DD-474D-BB01-CFA4F13B3C54}"/>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626834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a:p>
            <a:pPr marL="0" indent="0" eaLnBrk="1" hangingPunct="1">
              <a:spcBef>
                <a:spcPct val="0"/>
              </a:spcBef>
              <a:buClr>
                <a:srgbClr val="C00000"/>
              </a:buClr>
              <a:buNone/>
            </a:pPr>
            <a:r>
              <a:rPr lang="zh-CN" altLang="en-US" sz="2000" b="1" kern="1200" dirty="0">
                <a:solidFill>
                  <a:srgbClr val="C00000"/>
                </a:solidFill>
                <a:latin typeface="楷体" pitchFamily="49" charset="-122"/>
                <a:ea typeface="楷体" pitchFamily="49" charset="-122"/>
              </a:rPr>
              <a:t>（二）全部和部分解除</a:t>
            </a:r>
            <a:r>
              <a:rPr lang="zh-CN" altLang="en-US" sz="2000" b="1" kern="1200" dirty="0">
                <a:latin typeface="楷体" pitchFamily="49" charset="-122"/>
                <a:ea typeface="楷体" pitchFamily="49" charset="-122"/>
              </a:rPr>
              <a:t>证券质押登记业务</a:t>
            </a:r>
          </a:p>
        </p:txBody>
      </p:sp>
      <p:sp>
        <p:nvSpPr>
          <p:cNvPr id="8" name="TextBox 7"/>
          <p:cNvSpPr txBox="1"/>
          <p:nvPr/>
        </p:nvSpPr>
        <p:spPr>
          <a:xfrm>
            <a:off x="1500166" y="5640189"/>
            <a:ext cx="8215370" cy="646331"/>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 当天解除质押登记的证券，可以继续办理质押登记。</a:t>
            </a:r>
            <a:endParaRPr lang="en-US" altLang="zh-CN" b="1" dirty="0">
              <a:latin typeface="楷体" pitchFamily="49" charset="-122"/>
              <a:ea typeface="楷体" pitchFamily="49" charset="-122"/>
            </a:endParaRPr>
          </a:p>
        </p:txBody>
      </p:sp>
      <p:graphicFrame>
        <p:nvGraphicFramePr>
          <p:cNvPr id="9" name="图示 8"/>
          <p:cNvGraphicFramePr/>
          <p:nvPr/>
        </p:nvGraphicFramePr>
        <p:xfrm>
          <a:off x="2428860" y="1785926"/>
          <a:ext cx="4143404"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灯片编号占位符 11"/>
          <p:cNvSpPr>
            <a:spLocks noGrp="1"/>
          </p:cNvSpPr>
          <p:nvPr>
            <p:ph type="sldNum" sz="quarter" idx="12"/>
          </p:nvPr>
        </p:nvSpPr>
        <p:spPr/>
        <p:txBody>
          <a:bodyPr/>
          <a:lstStyle/>
          <a:p>
            <a:pPr>
              <a:defRPr/>
            </a:pPr>
            <a:fld id="{4BD8D94F-7DCC-4583-8942-8B98B6C16D23}" type="slidenum">
              <a:rPr lang="en-US" altLang="zh-CN" smtClean="0"/>
              <a:pPr>
                <a:defRPr/>
              </a:pPr>
              <a:t>28</a:t>
            </a:fld>
            <a:endParaRPr lang="en-US" altLang="zh-CN" dirty="0"/>
          </a:p>
        </p:txBody>
      </p:sp>
      <p:sp>
        <p:nvSpPr>
          <p:cNvPr id="11" name="标题 1">
            <a:extLst>
              <a:ext uri="{FF2B5EF4-FFF2-40B4-BE49-F238E27FC236}">
                <a16:creationId xmlns:a16="http://schemas.microsoft.com/office/drawing/2014/main" xmlns="" id="{DA632DD2-7342-41C7-9E36-F0B1C8372D8D}"/>
              </a:ext>
            </a:extLst>
          </p:cNvPr>
          <p:cNvSpPr txBox="1">
            <a:spLocks/>
          </p:cNvSpPr>
          <p:nvPr/>
        </p:nvSpPr>
        <p:spPr bwMode="auto">
          <a:xfrm>
            <a:off x="428625" y="285750"/>
            <a:ext cx="5080000"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登记</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6438757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82B660F1-EB31-47AC-8B72-7F13B704DCEC}"/>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证券质押登记业务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5"/>
            <a:ext cx="7500938"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a:latin typeface="楷体" panose="02010609060101010101" pitchFamily="49" charset="-122"/>
                <a:ea typeface="楷体" panose="02010609060101010101" pitchFamily="49" charset="-122"/>
              </a:rPr>
              <a:t>常见问题</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grpSp>
        <p:nvGrpSpPr>
          <p:cNvPr id="2"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0" y="1916831"/>
            <a:ext cx="6911975" cy="3456857"/>
            <a:chOff x="-1829374" y="1029085"/>
            <a:chExt cx="6678259" cy="1323947"/>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90356" y="1029085"/>
              <a:ext cx="4939241" cy="1323947"/>
            </a:xfrm>
            <a:prstGeom prst="cloudCallout">
              <a:avLst>
                <a:gd name="adj1" fmla="val -63736"/>
                <a:gd name="adj2" fmla="val -23500"/>
              </a:avLst>
            </a:prstGeom>
            <a:noFill/>
            <a:ln w="9525">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a:solidFill>
                    <a:srgbClr val="C00000"/>
                  </a:solidFill>
                  <a:latin typeface="楷体" panose="02010609060101010101" pitchFamily="49" charset="-122"/>
                  <a:ea typeface="楷体" panose="02010609060101010101" pitchFamily="49" charset="-122"/>
                </a:rPr>
                <a:t>、如果需要追加质押，应该如何办理？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a:solidFill>
                    <a:srgbClr val="C00000"/>
                  </a:solidFill>
                  <a:latin typeface="楷体" panose="02010609060101010101" pitchFamily="49" charset="-122"/>
                  <a:ea typeface="楷体" panose="02010609060101010101" pitchFamily="49" charset="-122"/>
                </a:rPr>
                <a:t>2</a:t>
              </a:r>
              <a:r>
                <a:rPr lang="zh-CN" altLang="en-US" sz="2000" dirty="0">
                  <a:solidFill>
                    <a:srgbClr val="C00000"/>
                  </a:solidFill>
                  <a:latin typeface="楷体" panose="02010609060101010101" pitchFamily="49" charset="-122"/>
                  <a:ea typeface="楷体" panose="02010609060101010101" pitchFamily="49" charset="-122"/>
                </a:rPr>
                <a:t>、关于质押过程中产生的红股与孳息如何处理？</a:t>
              </a:r>
              <a:endParaRPr lang="en-US" altLang="zh-CN" sz="2000" dirty="0">
                <a:solidFill>
                  <a:srgbClr val="C00000"/>
                </a:solidFill>
                <a:latin typeface="楷体" panose="02010609060101010101" pitchFamily="49" charset="-122"/>
                <a:ea typeface="楷体" panose="02010609060101010101" pitchFamily="49" charset="-122"/>
              </a:endParaRPr>
            </a:p>
            <a:p>
              <a:pPr algn="just" eaLnBrk="1" hangingPunct="1"/>
              <a:r>
                <a:rPr lang="en-US" altLang="zh-CN" sz="2000" dirty="0">
                  <a:solidFill>
                    <a:srgbClr val="C00000"/>
                  </a:solidFill>
                  <a:latin typeface="楷体" panose="02010609060101010101" pitchFamily="49" charset="-122"/>
                  <a:ea typeface="楷体" panose="02010609060101010101" pitchFamily="49" charset="-122"/>
                </a:rPr>
                <a:t>3</a:t>
              </a:r>
              <a:r>
                <a:rPr lang="zh-CN" altLang="en-US" sz="2000" dirty="0">
                  <a:solidFill>
                    <a:srgbClr val="C00000"/>
                  </a:solidFill>
                  <a:latin typeface="楷体" panose="02010609060101010101" pitchFamily="49" charset="-122"/>
                  <a:ea typeface="楷体" panose="02010609060101010101" pitchFamily="49" charset="-122"/>
                </a:rPr>
                <a:t>、对于初始登记质押的证券，解除质押时需要到工商局办理吗？如果办理退出登记呢？</a:t>
              </a: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0" y="928688"/>
            <a:ext cx="1801813" cy="1357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70" name="Picture 3" descr="C:\Users\Administrator\Desktop\讲课准备材料\logo.png">
            <a:extLst>
              <a:ext uri="{FF2B5EF4-FFF2-40B4-BE49-F238E27FC236}">
                <a16:creationId xmlns:a16="http://schemas.microsoft.com/office/drawing/2014/main" xmlns="" id="{62424BD9-52B6-427A-A71B-1A9153E8BB16}"/>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29</a:t>
            </a:fld>
            <a:endParaRPr lang="en-US" altLang="zh-CN" dirty="0"/>
          </a:p>
        </p:txBody>
      </p:sp>
    </p:spTree>
    <p:extLst>
      <p:ext uri="{BB962C8B-B14F-4D97-AF65-F5344CB8AC3E}">
        <p14:creationId xmlns:p14="http://schemas.microsoft.com/office/powerpoint/2010/main" xmlns="" val="941739763"/>
      </p:ext>
    </p:extLst>
  </p:cSld>
  <p:clrMapOvr>
    <a:masterClrMapping/>
  </p:clrMapOvr>
  <p:transition>
    <p:sndAc>
      <p:end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E03306FD-CCA5-409B-9668-A721502962F8}"/>
              </a:ext>
            </a:extLst>
          </p:cNvPr>
          <p:cNvSpPr>
            <a:spLocks noGrp="1"/>
          </p:cNvSpPr>
          <p:nvPr>
            <p:ph type="title"/>
          </p:nvPr>
        </p:nvSpPr>
        <p:spPr>
          <a:xfrm>
            <a:off x="457200" y="274638"/>
            <a:ext cx="4329113" cy="654050"/>
          </a:xfrm>
        </p:spPr>
        <p:txBody>
          <a:bodyPr>
            <a:normAutofit fontScale="90000"/>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投资者业务概述</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12292" name="Text Box 20">
            <a:extLst>
              <a:ext uri="{FF2B5EF4-FFF2-40B4-BE49-F238E27FC236}">
                <a16:creationId xmlns:a16="http://schemas.microsoft.com/office/drawing/2014/main" xmlns="" id="{555275C7-602F-408D-A21A-5FDF50D9091A}"/>
              </a:ext>
            </a:extLst>
          </p:cNvPr>
          <p:cNvSpPr txBox="1">
            <a:spLocks noChangeArrowheads="1"/>
          </p:cNvSpPr>
          <p:nvPr/>
        </p:nvSpPr>
        <p:spPr bwMode="auto">
          <a:xfrm>
            <a:off x="6143625" y="1750814"/>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12293" name="Rectangle 21">
            <a:extLst>
              <a:ext uri="{FF2B5EF4-FFF2-40B4-BE49-F238E27FC236}">
                <a16:creationId xmlns:a16="http://schemas.microsoft.com/office/drawing/2014/main" xmlns="" id="{9437042F-966E-4C84-92E7-93036C4C93EB}"/>
              </a:ext>
            </a:extLst>
          </p:cNvPr>
          <p:cNvSpPr>
            <a:spLocks noChangeArrowheads="1"/>
          </p:cNvSpPr>
          <p:nvPr/>
        </p:nvSpPr>
        <p:spPr bwMode="auto">
          <a:xfrm>
            <a:off x="6429375" y="2139751"/>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离婚析产过户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dirty="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dirty="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12294" name="WordArt 24">
            <a:extLst>
              <a:ext uri="{FF2B5EF4-FFF2-40B4-BE49-F238E27FC236}">
                <a16:creationId xmlns:a16="http://schemas.microsoft.com/office/drawing/2014/main" xmlns="" id="{7FCB955B-44E0-4A04-BD7E-2700FD8B9BC5}"/>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D3563B15-F747-4111-8096-98E8FD52EAB8}"/>
              </a:ext>
            </a:extLst>
          </p:cNvPr>
          <p:cNvGrpSpPr>
            <a:grpSpLocks/>
          </p:cNvGrpSpPr>
          <p:nvPr/>
        </p:nvGrpSpPr>
        <p:grpSpPr bwMode="auto">
          <a:xfrm>
            <a:off x="539750" y="3344863"/>
            <a:ext cx="2447925" cy="1427162"/>
            <a:chOff x="539552" y="4485084"/>
            <a:chExt cx="2448272" cy="1426780"/>
          </a:xfrm>
        </p:grpSpPr>
        <p:sp>
          <p:nvSpPr>
            <p:cNvPr id="12315" name="Text Box 22">
              <a:extLst>
                <a:ext uri="{FF2B5EF4-FFF2-40B4-BE49-F238E27FC236}">
                  <a16:creationId xmlns:a16="http://schemas.microsoft.com/office/drawing/2014/main" xmlns="" id="{5C38388A-720E-41C7-BFD5-31FF293524D4}"/>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12316" name="Rectangle 19">
              <a:extLst>
                <a:ext uri="{FF2B5EF4-FFF2-40B4-BE49-F238E27FC236}">
                  <a16:creationId xmlns:a16="http://schemas.microsoft.com/office/drawing/2014/main" xmlns="" id="{9D634345-7E08-482C-934B-C02D64916D9D}"/>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 name="组合 42">
            <a:extLst>
              <a:ext uri="{FF2B5EF4-FFF2-40B4-BE49-F238E27FC236}">
                <a16:creationId xmlns:a16="http://schemas.microsoft.com/office/drawing/2014/main" xmlns="" id="{4F0C6C06-DEDC-46E8-8869-3716F8446B6E}"/>
              </a:ext>
            </a:extLst>
          </p:cNvPr>
          <p:cNvGrpSpPr>
            <a:grpSpLocks/>
          </p:cNvGrpSpPr>
          <p:nvPr/>
        </p:nvGrpSpPr>
        <p:grpSpPr bwMode="auto">
          <a:xfrm>
            <a:off x="611188" y="1844675"/>
            <a:ext cx="2409825" cy="1411288"/>
            <a:chOff x="611560" y="2638532"/>
            <a:chExt cx="2409324" cy="1411294"/>
          </a:xfrm>
        </p:grpSpPr>
        <p:sp>
          <p:nvSpPr>
            <p:cNvPr id="12312" name="Rectangle 17">
              <a:extLst>
                <a:ext uri="{FF2B5EF4-FFF2-40B4-BE49-F238E27FC236}">
                  <a16:creationId xmlns:a16="http://schemas.microsoft.com/office/drawing/2014/main" xmlns="" id="{D8AA7AD9-C21E-4982-B42F-F6E54185706D}"/>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12313" name="Text Box 20">
              <a:extLst>
                <a:ext uri="{FF2B5EF4-FFF2-40B4-BE49-F238E27FC236}">
                  <a16:creationId xmlns:a16="http://schemas.microsoft.com/office/drawing/2014/main" xmlns="" id="{A7C9697B-07C2-4366-AE8E-C452B99DA7B6}"/>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12314" name="Rectangle 21">
              <a:extLst>
                <a:ext uri="{FF2B5EF4-FFF2-40B4-BE49-F238E27FC236}">
                  <a16:creationId xmlns:a16="http://schemas.microsoft.com/office/drawing/2014/main" xmlns="" id="{EB094E54-3030-44F6-B8C5-E668B1310758}"/>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E4CA90A0-17C8-4C2A-B8D5-B5EC53040830}"/>
              </a:ext>
            </a:extLst>
          </p:cNvPr>
          <p:cNvCxnSpPr/>
          <p:nvPr/>
        </p:nvCxnSpPr>
        <p:spPr bwMode="auto">
          <a:xfrm>
            <a:off x="428625" y="3201988"/>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7E06C182-039F-41E0-B5D9-C309EEA775F2}"/>
              </a:ext>
            </a:extLst>
          </p:cNvPr>
          <p:cNvGrpSpPr>
            <a:grpSpLocks/>
          </p:cNvGrpSpPr>
          <p:nvPr/>
        </p:nvGrpSpPr>
        <p:grpSpPr bwMode="auto">
          <a:xfrm>
            <a:off x="3429000" y="1928813"/>
            <a:ext cx="2520950" cy="3114675"/>
            <a:chOff x="3428992" y="1928802"/>
            <a:chExt cx="2520950" cy="3114728"/>
          </a:xfrm>
        </p:grpSpPr>
        <p:sp>
          <p:nvSpPr>
            <p:cNvPr id="12309" name="Oval 13">
              <a:extLst>
                <a:ext uri="{FF2B5EF4-FFF2-40B4-BE49-F238E27FC236}">
                  <a16:creationId xmlns:a16="http://schemas.microsoft.com/office/drawing/2014/main" xmlns="" id="{B39E6003-4CF4-4FE3-87D4-AC292433F4C0}"/>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29EDB8A5-676A-46E0-B241-7E17D0121349}"/>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12311" name="TextBox 37">
              <a:extLst>
                <a:ext uri="{FF2B5EF4-FFF2-40B4-BE49-F238E27FC236}">
                  <a16:creationId xmlns:a16="http://schemas.microsoft.com/office/drawing/2014/main" xmlns="" id="{6EA37DFD-44A3-4559-B7CD-88B5EDCE5DB1}"/>
                </a:ext>
              </a:extLst>
            </p:cNvPr>
            <p:cNvSpPr txBox="1">
              <a:spLocks noChangeArrowheads="1"/>
            </p:cNvSpPr>
            <p:nvPr/>
          </p:nvSpPr>
          <p:spPr bwMode="auto">
            <a:xfrm>
              <a:off x="3643306" y="4143380"/>
              <a:ext cx="2071702" cy="430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00000"/>
                  </a:solidFill>
                  <a:latin typeface="楷体" panose="02010609060101010101" pitchFamily="49" charset="-122"/>
                  <a:ea typeface="楷体" panose="02010609060101010101" pitchFamily="49" charset="-122"/>
                </a:rPr>
                <a:t>投资者业务范围</a:t>
              </a:r>
            </a:p>
          </p:txBody>
        </p:sp>
      </p:grpSp>
      <p:sp>
        <p:nvSpPr>
          <p:cNvPr id="12301" name="Text Box 20">
            <a:extLst>
              <a:ext uri="{FF2B5EF4-FFF2-40B4-BE49-F238E27FC236}">
                <a16:creationId xmlns:a16="http://schemas.microsoft.com/office/drawing/2014/main" xmlns="" id="{6AFC7576-9A48-4456-B964-A34AC6A09EC4}"/>
              </a:ext>
            </a:extLst>
          </p:cNvPr>
          <p:cNvSpPr txBox="1">
            <a:spLocks noChangeArrowheads="1"/>
          </p:cNvSpPr>
          <p:nvPr/>
        </p:nvSpPr>
        <p:spPr bwMode="auto">
          <a:xfrm>
            <a:off x="6269038" y="4365104"/>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7E0048A1-BAB3-4593-96ED-12CF3060F24C}"/>
              </a:ext>
            </a:extLst>
          </p:cNvPr>
          <p:cNvCxnSpPr/>
          <p:nvPr/>
        </p:nvCxnSpPr>
        <p:spPr bwMode="auto">
          <a:xfrm>
            <a:off x="500063" y="4702175"/>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D38C0E84-4C05-47F7-8E23-541180B6B729}"/>
              </a:ext>
            </a:extLst>
          </p:cNvPr>
          <p:cNvGrpSpPr>
            <a:grpSpLocks/>
          </p:cNvGrpSpPr>
          <p:nvPr/>
        </p:nvGrpSpPr>
        <p:grpSpPr bwMode="auto">
          <a:xfrm>
            <a:off x="539750" y="4724400"/>
            <a:ext cx="2363788" cy="1363663"/>
            <a:chOff x="6058518" y="3571876"/>
            <a:chExt cx="2364769" cy="1363428"/>
          </a:xfrm>
        </p:grpSpPr>
        <p:sp>
          <p:nvSpPr>
            <p:cNvPr id="12307" name="Text Box 20">
              <a:extLst>
                <a:ext uri="{FF2B5EF4-FFF2-40B4-BE49-F238E27FC236}">
                  <a16:creationId xmlns:a16="http://schemas.microsoft.com/office/drawing/2014/main" xmlns="" id="{283ED3E3-C47B-46E0-96C4-2CF1C60B256B}"/>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12308" name="Rectangle 19">
              <a:extLst>
                <a:ext uri="{FF2B5EF4-FFF2-40B4-BE49-F238E27FC236}">
                  <a16:creationId xmlns:a16="http://schemas.microsoft.com/office/drawing/2014/main" xmlns="" id="{1B99D07C-7332-4B9C-8DEA-91C1DF906230}"/>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C7A11840-5BDB-434F-9CB3-53076EF1AC8E}"/>
              </a:ext>
            </a:extLst>
          </p:cNvPr>
          <p:cNvCxnSpPr/>
          <p:nvPr/>
        </p:nvCxnSpPr>
        <p:spPr bwMode="auto">
          <a:xfrm>
            <a:off x="6286500" y="4219500"/>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12306" name="灯片编号占位符 8">
            <a:extLst>
              <a:ext uri="{FF2B5EF4-FFF2-40B4-BE49-F238E27FC236}">
                <a16:creationId xmlns:a16="http://schemas.microsoft.com/office/drawing/2014/main" xmlns="" id="{566EEEBF-659E-4737-9DC7-3494065B32D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C44C777-DD7E-4D22-8D9B-B2B7E87B9E89}" type="slidenum">
              <a:rPr lang="en-US" altLang="zh-CN"/>
              <a:pPr/>
              <a:t>3</a:t>
            </a:fld>
            <a:endParaRPr lang="en-US" altLang="zh-CN" dirty="0"/>
          </a:p>
        </p:txBody>
      </p:sp>
    </p:spTree>
    <p:extLst>
      <p:ext uri="{BB962C8B-B14F-4D97-AF65-F5344CB8AC3E}">
        <p14:creationId xmlns:p14="http://schemas.microsoft.com/office/powerpoint/2010/main" xmlns="" val="3661345486"/>
      </p:ext>
    </p:extLst>
  </p:cSld>
  <p:clrMapOvr>
    <a:masterClrMapping/>
  </p:clrMapOvr>
  <p:transition>
    <p:sndAc>
      <p:end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31D3A046-B00A-4E26-82E4-B3EA4B509FD6}"/>
              </a:ext>
            </a:extLst>
          </p:cNvPr>
          <p:cNvGrpSpPr>
            <a:grpSpLocks/>
          </p:cNvGrpSpPr>
          <p:nvPr/>
        </p:nvGrpSpPr>
        <p:grpSpPr bwMode="auto">
          <a:xfrm rot="1800000" flipH="1">
            <a:off x="4115728" y="2102766"/>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436EA5C4-D6E5-414E-8663-790C128309C5}"/>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6A86DC74-042F-4FE4-99B0-B9D3E0690D4C}"/>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3" name="组合 59">
            <a:extLst>
              <a:ext uri="{FF2B5EF4-FFF2-40B4-BE49-F238E27FC236}">
                <a16:creationId xmlns:a16="http://schemas.microsoft.com/office/drawing/2014/main" xmlns="" id="{A80371B4-8008-4B83-BD5D-5A4808C80F17}"/>
              </a:ext>
            </a:extLst>
          </p:cNvPr>
          <p:cNvGrpSpPr>
            <a:grpSpLocks/>
          </p:cNvGrpSpPr>
          <p:nvPr/>
        </p:nvGrpSpPr>
        <p:grpSpPr bwMode="auto">
          <a:xfrm>
            <a:off x="3835400" y="1268413"/>
            <a:ext cx="676275" cy="857250"/>
            <a:chOff x="3708744" y="1897158"/>
            <a:chExt cx="914400" cy="1158875"/>
          </a:xfrm>
        </p:grpSpPr>
        <p:grpSp>
          <p:nvGrpSpPr>
            <p:cNvPr id="4" name="Group 20">
              <a:extLst>
                <a:ext uri="{FF2B5EF4-FFF2-40B4-BE49-F238E27FC236}">
                  <a16:creationId xmlns:a16="http://schemas.microsoft.com/office/drawing/2014/main" xmlns="" id="{19A9B892-14A7-4D5A-89BD-6078F2909634}"/>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26BAE588-8316-4DE0-BE15-860B01F4513D}"/>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B68108A6-0157-4E3F-A603-71554941CADB}"/>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52" name="Freeform 26">
              <a:extLst>
                <a:ext uri="{FF2B5EF4-FFF2-40B4-BE49-F238E27FC236}">
                  <a16:creationId xmlns:a16="http://schemas.microsoft.com/office/drawing/2014/main" xmlns="" id="{5BF67248-8E2C-4A33-BDB5-375C89285952}"/>
                </a:ext>
              </a:extLst>
            </p:cNvPr>
            <p:cNvSpPr>
              <a:spLocks noChangeAspect="1" noChangeArrowheads="1"/>
            </p:cNvSpPr>
            <p:nvPr/>
          </p:nvSpPr>
          <p:spPr bwMode="auto">
            <a:xfrm>
              <a:off x="3924644" y="2262283"/>
              <a:ext cx="358775" cy="219075"/>
            </a:xfrm>
            <a:custGeom>
              <a:avLst/>
              <a:gdLst>
                <a:gd name="T0" fmla="*/ 2147483646 w 230"/>
                <a:gd name="T1" fmla="*/ 2147483646 h 140"/>
                <a:gd name="T2" fmla="*/ 2147483646 w 230"/>
                <a:gd name="T3" fmla="*/ 2147483646 h 140"/>
                <a:gd name="T4" fmla="*/ 2147483646 w 230"/>
                <a:gd name="T5" fmla="*/ 2147483646 h 140"/>
                <a:gd name="T6" fmla="*/ 2147483646 w 230"/>
                <a:gd name="T7" fmla="*/ 2147483646 h 140"/>
                <a:gd name="T8" fmla="*/ 2147483646 w 230"/>
                <a:gd name="T9" fmla="*/ 2147483646 h 140"/>
                <a:gd name="T10" fmla="*/ 2147483646 w 230"/>
                <a:gd name="T11" fmla="*/ 2147483646 h 140"/>
                <a:gd name="T12" fmla="*/ 2147483646 w 230"/>
                <a:gd name="T13" fmla="*/ 2147483646 h 140"/>
                <a:gd name="T14" fmla="*/ 2147483646 w 230"/>
                <a:gd name="T15" fmla="*/ 2147483646 h 140"/>
                <a:gd name="T16" fmla="*/ 2147483646 w 230"/>
                <a:gd name="T17" fmla="*/ 2147483646 h 140"/>
                <a:gd name="T18" fmla="*/ 2147483646 w 230"/>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24" name="Freeform 17">
            <a:extLst>
              <a:ext uri="{FF2B5EF4-FFF2-40B4-BE49-F238E27FC236}">
                <a16:creationId xmlns:a16="http://schemas.microsoft.com/office/drawing/2014/main" xmlns="" id="{61BCCD17-91FA-47D4-9137-AB62C195696A}"/>
              </a:ext>
            </a:extLst>
          </p:cNvPr>
          <p:cNvSpPr>
            <a:spLocks noChangeAspect="1" noEditPoints="1" noChangeArrowheads="1"/>
          </p:cNvSpPr>
          <p:nvPr/>
        </p:nvSpPr>
        <p:spPr bwMode="auto">
          <a:xfrm>
            <a:off x="4422775" y="2786063"/>
            <a:ext cx="190500" cy="307975"/>
          </a:xfrm>
          <a:custGeom>
            <a:avLst/>
            <a:gdLst>
              <a:gd name="T0" fmla="*/ 2147483646 w 152"/>
              <a:gd name="T1" fmla="*/ 0 h 244"/>
              <a:gd name="T2" fmla="*/ 2147483646 w 152"/>
              <a:gd name="T3" fmla="*/ 2147483646 h 244"/>
              <a:gd name="T4" fmla="*/ 2147483646 w 152"/>
              <a:gd name="T5" fmla="*/ 2147483646 h 244"/>
              <a:gd name="T6" fmla="*/ 2147483646 w 152"/>
              <a:gd name="T7" fmla="*/ 2147483646 h 244"/>
              <a:gd name="T8" fmla="*/ 2147483646 w 152"/>
              <a:gd name="T9" fmla="*/ 2147483646 h 244"/>
              <a:gd name="T10" fmla="*/ 2147483646 w 152"/>
              <a:gd name="T11" fmla="*/ 2147483646 h 244"/>
              <a:gd name="T12" fmla="*/ 2147483646 w 152"/>
              <a:gd name="T13" fmla="*/ 2147483646 h 244"/>
              <a:gd name="T14" fmla="*/ 0 w 152"/>
              <a:gd name="T15" fmla="*/ 2147483646 h 244"/>
              <a:gd name="T16" fmla="*/ 0 w 152"/>
              <a:gd name="T17" fmla="*/ 2147483646 h 244"/>
              <a:gd name="T18" fmla="*/ 2147483646 w 152"/>
              <a:gd name="T19" fmla="*/ 0 h 244"/>
              <a:gd name="T20" fmla="*/ 2147483646 w 152"/>
              <a:gd name="T21" fmla="*/ 0 h 244"/>
              <a:gd name="T22" fmla="*/ 2147483646 w 152"/>
              <a:gd name="T23" fmla="*/ 2147483646 h 244"/>
              <a:gd name="T24" fmla="*/ 2147483646 w 152"/>
              <a:gd name="T25" fmla="*/ 2147483646 h 244"/>
              <a:gd name="T26" fmla="*/ 2147483646 w 152"/>
              <a:gd name="T27" fmla="*/ 2147483646 h 244"/>
              <a:gd name="T28" fmla="*/ 2147483646 w 152"/>
              <a:gd name="T29" fmla="*/ 2147483646 h 244"/>
              <a:gd name="T30" fmla="*/ 2147483646 w 152"/>
              <a:gd name="T31" fmla="*/ 2147483646 h 244"/>
              <a:gd name="T32" fmla="*/ 2147483646 w 152"/>
              <a:gd name="T33" fmla="*/ 2147483646 h 244"/>
              <a:gd name="T34" fmla="*/ 2147483646 w 152"/>
              <a:gd name="T35" fmla="*/ 2147483646 h 244"/>
              <a:gd name="T36" fmla="*/ 2147483646 w 152"/>
              <a:gd name="T37" fmla="*/ 2147483646 h 244"/>
              <a:gd name="T38" fmla="*/ 2147483646 w 152"/>
              <a:gd name="T39" fmla="*/ 2147483646 h 244"/>
              <a:gd name="T40" fmla="*/ 2147483646 w 152"/>
              <a:gd name="T41" fmla="*/ 2147483646 h 244"/>
              <a:gd name="T42" fmla="*/ 2147483646 w 152"/>
              <a:gd name="T43" fmla="*/ 2147483646 h 244"/>
              <a:gd name="T44" fmla="*/ 2147483646 w 152"/>
              <a:gd name="T45" fmla="*/ 2147483646 h 244"/>
              <a:gd name="T46" fmla="*/ 2147483646 w 152"/>
              <a:gd name="T47" fmla="*/ 2147483646 h 244"/>
              <a:gd name="T48" fmla="*/ 2147483646 w 152"/>
              <a:gd name="T49" fmla="*/ 2147483646 h 244"/>
              <a:gd name="T50" fmla="*/ 2147483646 w 152"/>
              <a:gd name="T51" fmla="*/ 2147483646 h 244"/>
              <a:gd name="T52" fmla="*/ 2147483646 w 152"/>
              <a:gd name="T53" fmla="*/ 2147483646 h 244"/>
              <a:gd name="T54" fmla="*/ 2147483646 w 152"/>
              <a:gd name="T55" fmla="*/ 2147483646 h 244"/>
              <a:gd name="T56" fmla="*/ 2147483646 w 152"/>
              <a:gd name="T57" fmla="*/ 2147483646 h 244"/>
              <a:gd name="T58" fmla="*/ 2147483646 w 152"/>
              <a:gd name="T59" fmla="*/ 2147483646 h 244"/>
              <a:gd name="T60" fmla="*/ 2147483646 w 152"/>
              <a:gd name="T61" fmla="*/ 2147483646 h 244"/>
              <a:gd name="T62" fmla="*/ 2147483646 w 152"/>
              <a:gd name="T63" fmla="*/ 2147483646 h 244"/>
              <a:gd name="T64" fmla="*/ 2147483646 w 152"/>
              <a:gd name="T65" fmla="*/ 2147483646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5" name="组合 60">
            <a:extLst>
              <a:ext uri="{FF2B5EF4-FFF2-40B4-BE49-F238E27FC236}">
                <a16:creationId xmlns:a16="http://schemas.microsoft.com/office/drawing/2014/main" xmlns="" id="{B14B1FCD-83F9-4C45-AC2F-3497657DF07A}"/>
              </a:ext>
            </a:extLst>
          </p:cNvPr>
          <p:cNvGrpSpPr>
            <a:grpSpLocks/>
          </p:cNvGrpSpPr>
          <p:nvPr/>
        </p:nvGrpSpPr>
        <p:grpSpPr bwMode="auto">
          <a:xfrm>
            <a:off x="3792538" y="2911475"/>
            <a:ext cx="714375" cy="906463"/>
            <a:chOff x="3902419" y="3437094"/>
            <a:chExt cx="914400" cy="1158875"/>
          </a:xfrm>
        </p:grpSpPr>
        <p:grpSp>
          <p:nvGrpSpPr>
            <p:cNvPr id="6" name="Group 23">
              <a:extLst>
                <a:ext uri="{FF2B5EF4-FFF2-40B4-BE49-F238E27FC236}">
                  <a16:creationId xmlns:a16="http://schemas.microsoft.com/office/drawing/2014/main" xmlns="" id="{B84E9F1A-F78E-4D63-A828-7C02E37E72C9}"/>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19285ED8-EEE7-4077-BA7D-55632F661623}"/>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D90D4DA0-5289-4D1F-A217-1A2856F53CC6}"/>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7" name="Group 35">
              <a:extLst>
                <a:ext uri="{FF2B5EF4-FFF2-40B4-BE49-F238E27FC236}">
                  <a16:creationId xmlns:a16="http://schemas.microsoft.com/office/drawing/2014/main" xmlns="" id="{7D7539E3-1910-4890-95D2-48BDB25022E2}"/>
                </a:ext>
              </a:extLst>
            </p:cNvPr>
            <p:cNvGrpSpPr>
              <a:grpSpLocks/>
            </p:cNvGrpSpPr>
            <p:nvPr/>
          </p:nvGrpSpPr>
          <p:grpSpPr bwMode="auto">
            <a:xfrm>
              <a:off x="4071934" y="3714752"/>
              <a:ext cx="360363" cy="360363"/>
              <a:chOff x="0" y="0"/>
              <a:chExt cx="271463" cy="271462"/>
            </a:xfrm>
          </p:grpSpPr>
          <p:sp>
            <p:nvSpPr>
              <p:cNvPr id="56349" name="Freeform 15">
                <a:extLst>
                  <a:ext uri="{FF2B5EF4-FFF2-40B4-BE49-F238E27FC236}">
                    <a16:creationId xmlns:a16="http://schemas.microsoft.com/office/drawing/2014/main" xmlns="" id="{5D5B2B3D-5ADD-4077-AF52-EF449446F7B4}"/>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6350" name="Freeform 16">
                <a:extLst>
                  <a:ext uri="{FF2B5EF4-FFF2-40B4-BE49-F238E27FC236}">
                    <a16:creationId xmlns:a16="http://schemas.microsoft.com/office/drawing/2014/main" xmlns="" id="{FAF60752-C565-49BE-BE7C-602BDD865093}"/>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56326" name="矩形 23">
            <a:extLst>
              <a:ext uri="{FF2B5EF4-FFF2-40B4-BE49-F238E27FC236}">
                <a16:creationId xmlns:a16="http://schemas.microsoft.com/office/drawing/2014/main" xmlns="" id="{69F1CF20-5F08-4D67-814F-6AD5BF710EC1}"/>
              </a:ext>
            </a:extLst>
          </p:cNvPr>
          <p:cNvSpPr>
            <a:spLocks noChangeArrowheads="1"/>
          </p:cNvSpPr>
          <p:nvPr/>
        </p:nvSpPr>
        <p:spPr bwMode="auto">
          <a:xfrm>
            <a:off x="4935538" y="2982913"/>
            <a:ext cx="801687"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7" name="矩形 24">
            <a:extLst>
              <a:ext uri="{FF2B5EF4-FFF2-40B4-BE49-F238E27FC236}">
                <a16:creationId xmlns:a16="http://schemas.microsoft.com/office/drawing/2014/main" xmlns="" id="{6CD0ECEC-E8DF-4E5F-A2B6-BB067F180027}"/>
              </a:ext>
            </a:extLst>
          </p:cNvPr>
          <p:cNvSpPr>
            <a:spLocks noChangeArrowheads="1"/>
          </p:cNvSpPr>
          <p:nvPr/>
        </p:nvSpPr>
        <p:spPr bwMode="auto">
          <a:xfrm>
            <a:off x="6350" y="2054225"/>
            <a:ext cx="3305175"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拟质押证券被司法机关</a:t>
            </a:r>
            <a:r>
              <a:rPr lang="zh-CN" altLang="en-US" sz="1800" dirty="0">
                <a:solidFill>
                  <a:srgbClr val="C00000"/>
                </a:solidFill>
                <a:latin typeface="楷体" panose="02010609060101010101" pitchFamily="49" charset="-122"/>
                <a:ea typeface="楷体" panose="02010609060101010101" pitchFamily="49" charset="-122"/>
                <a:sym typeface="Calibri" panose="020F0502020204030204" pitchFamily="34" charset="0"/>
              </a:rPr>
              <a:t>先行</a:t>
            </a: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冻结、扣划或被卖出，该笔质押登记失败</a:t>
            </a:r>
          </a:p>
        </p:txBody>
      </p:sp>
      <p:sp>
        <p:nvSpPr>
          <p:cNvPr id="56328" name="矩形 25">
            <a:extLst>
              <a:ext uri="{FF2B5EF4-FFF2-40B4-BE49-F238E27FC236}">
                <a16:creationId xmlns:a16="http://schemas.microsoft.com/office/drawing/2014/main" xmlns="" id="{4E26811A-3F53-481B-BFBF-7C0017F21991}"/>
              </a:ext>
            </a:extLst>
          </p:cNvPr>
          <p:cNvSpPr>
            <a:spLocks noChangeArrowheads="1"/>
          </p:cNvSpPr>
          <p:nvPr/>
        </p:nvSpPr>
        <p:spPr bwMode="auto">
          <a:xfrm>
            <a:off x="5006975" y="1339850"/>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29" name="矩形 27">
            <a:extLst>
              <a:ext uri="{FF2B5EF4-FFF2-40B4-BE49-F238E27FC236}">
                <a16:creationId xmlns:a16="http://schemas.microsoft.com/office/drawing/2014/main" xmlns="" id="{D3E925E8-F42F-4D01-A80D-BF02ACABC684}"/>
              </a:ext>
            </a:extLst>
          </p:cNvPr>
          <p:cNvSpPr>
            <a:spLocks noChangeArrowheads="1"/>
          </p:cNvSpPr>
          <p:nvPr/>
        </p:nvSpPr>
        <p:spPr bwMode="auto">
          <a:xfrm>
            <a:off x="3292475" y="226853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0" name="矩形 28">
            <a:extLst>
              <a:ext uri="{FF2B5EF4-FFF2-40B4-BE49-F238E27FC236}">
                <a16:creationId xmlns:a16="http://schemas.microsoft.com/office/drawing/2014/main" xmlns="" id="{00083991-766C-41C8-B20E-382A32733A7C}"/>
              </a:ext>
            </a:extLst>
          </p:cNvPr>
          <p:cNvSpPr>
            <a:spLocks noChangeArrowheads="1"/>
          </p:cNvSpPr>
          <p:nvPr/>
        </p:nvSpPr>
        <p:spPr bwMode="auto">
          <a:xfrm>
            <a:off x="5649913" y="1268413"/>
            <a:ext cx="3243262" cy="89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限售流通股与无限售流通股</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证券质押登记生效的时间不同</a:t>
            </a: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质权的实现方式不同</a:t>
            </a:r>
          </a:p>
        </p:txBody>
      </p:sp>
      <p:grpSp>
        <p:nvGrpSpPr>
          <p:cNvPr id="8" name="组合 47">
            <a:extLst>
              <a:ext uri="{FF2B5EF4-FFF2-40B4-BE49-F238E27FC236}">
                <a16:creationId xmlns:a16="http://schemas.microsoft.com/office/drawing/2014/main" xmlns="" id="{886DB50D-C7B1-4C2C-AFE7-FE8DE147B4D4}"/>
              </a:ext>
            </a:extLst>
          </p:cNvPr>
          <p:cNvGrpSpPr>
            <a:grpSpLocks/>
          </p:cNvGrpSpPr>
          <p:nvPr/>
        </p:nvGrpSpPr>
        <p:grpSpPr bwMode="auto">
          <a:xfrm>
            <a:off x="4078288" y="3768725"/>
            <a:ext cx="806450" cy="1023938"/>
            <a:chOff x="4007595" y="800512"/>
            <a:chExt cx="914400" cy="1158874"/>
          </a:xfrm>
        </p:grpSpPr>
        <p:grpSp>
          <p:nvGrpSpPr>
            <p:cNvPr id="9" name="Group 26">
              <a:extLst>
                <a:ext uri="{FF2B5EF4-FFF2-40B4-BE49-F238E27FC236}">
                  <a16:creationId xmlns:a16="http://schemas.microsoft.com/office/drawing/2014/main" xmlns="" id="{CBBDE2D2-9871-46E0-84FC-B11B0D11EDB4}"/>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9388A046-D829-49C6-9225-C9E1E678C760}"/>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84F9A13E-526C-4BAC-98AC-B1A85CD0AAFF}"/>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6346" name="Freeform 14">
              <a:extLst>
                <a:ext uri="{FF2B5EF4-FFF2-40B4-BE49-F238E27FC236}">
                  <a16:creationId xmlns:a16="http://schemas.microsoft.com/office/drawing/2014/main" xmlns="" id="{97AC7FDE-FFAA-4F3C-BB4A-070B8E9A04FF}"/>
                </a:ext>
              </a:extLst>
            </p:cNvPr>
            <p:cNvSpPr>
              <a:spLocks noChangeAspect="1" noEditPoints="1" noChangeArrowheads="1"/>
            </p:cNvSpPr>
            <p:nvPr/>
          </p:nvSpPr>
          <p:spPr bwMode="auto">
            <a:xfrm>
              <a:off x="4402881" y="1089436"/>
              <a:ext cx="247650" cy="358775"/>
            </a:xfrm>
            <a:custGeom>
              <a:avLst/>
              <a:gdLst>
                <a:gd name="T0" fmla="*/ 2147483646 w 141"/>
                <a:gd name="T1" fmla="*/ 2147483646 h 205"/>
                <a:gd name="T2" fmla="*/ 2147483646 w 141"/>
                <a:gd name="T3" fmla="*/ 2147483646 h 205"/>
                <a:gd name="T4" fmla="*/ 2147483646 w 141"/>
                <a:gd name="T5" fmla="*/ 2147483646 h 205"/>
                <a:gd name="T6" fmla="*/ 2147483646 w 141"/>
                <a:gd name="T7" fmla="*/ 2147483646 h 205"/>
                <a:gd name="T8" fmla="*/ 2147483646 w 141"/>
                <a:gd name="T9" fmla="*/ 2147483646 h 205"/>
                <a:gd name="T10" fmla="*/ 2147483646 w 141"/>
                <a:gd name="T11" fmla="*/ 2147483646 h 205"/>
                <a:gd name="T12" fmla="*/ 2147483646 w 141"/>
                <a:gd name="T13" fmla="*/ 2147483646 h 205"/>
                <a:gd name="T14" fmla="*/ 2147483646 w 141"/>
                <a:gd name="T15" fmla="*/ 2147483646 h 205"/>
                <a:gd name="T16" fmla="*/ 2147483646 w 141"/>
                <a:gd name="T17" fmla="*/ 2147483646 h 205"/>
                <a:gd name="T18" fmla="*/ 2147483646 w 141"/>
                <a:gd name="T19" fmla="*/ 2147483646 h 205"/>
                <a:gd name="T20" fmla="*/ 2147483646 w 141"/>
                <a:gd name="T21" fmla="*/ 2147483646 h 205"/>
                <a:gd name="T22" fmla="*/ 2147483646 w 141"/>
                <a:gd name="T23" fmla="*/ 2147483646 h 205"/>
                <a:gd name="T24" fmla="*/ 2147483646 w 141"/>
                <a:gd name="T25" fmla="*/ 2147483646 h 205"/>
                <a:gd name="T26" fmla="*/ 2147483646 w 141"/>
                <a:gd name="T27" fmla="*/ 0 h 205"/>
                <a:gd name="T28" fmla="*/ 2147483646 w 141"/>
                <a:gd name="T29" fmla="*/ 2147483646 h 205"/>
                <a:gd name="T30" fmla="*/ 2147483646 w 141"/>
                <a:gd name="T31" fmla="*/ 2147483646 h 205"/>
                <a:gd name="T32" fmla="*/ 2147483646 w 141"/>
                <a:gd name="T33" fmla="*/ 2147483646 h 205"/>
                <a:gd name="T34" fmla="*/ 2147483646 w 141"/>
                <a:gd name="T35" fmla="*/ 2147483646 h 205"/>
                <a:gd name="T36" fmla="*/ 2147483646 w 141"/>
                <a:gd name="T37" fmla="*/ 2147483646 h 205"/>
                <a:gd name="T38" fmla="*/ 2147483646 w 141"/>
                <a:gd name="T39" fmla="*/ 2147483646 h 205"/>
                <a:gd name="T40" fmla="*/ 2147483646 w 141"/>
                <a:gd name="T41" fmla="*/ 2147483646 h 205"/>
                <a:gd name="T42" fmla="*/ 2147483646 w 141"/>
                <a:gd name="T43" fmla="*/ 2147483646 h 205"/>
                <a:gd name="T44" fmla="*/ 2147483646 w 141"/>
                <a:gd name="T45" fmla="*/ 2147483646 h 205"/>
                <a:gd name="T46" fmla="*/ 2147483646 w 141"/>
                <a:gd name="T47" fmla="*/ 2147483646 h 205"/>
                <a:gd name="T48" fmla="*/ 2147483646 w 141"/>
                <a:gd name="T49" fmla="*/ 2147483646 h 205"/>
                <a:gd name="T50" fmla="*/ 2147483646 w 141"/>
                <a:gd name="T51" fmla="*/ 2147483646 h 205"/>
                <a:gd name="T52" fmla="*/ 2147483646 w 141"/>
                <a:gd name="T53" fmla="*/ 2147483646 h 205"/>
                <a:gd name="T54" fmla="*/ 2147483646 w 141"/>
                <a:gd name="T55" fmla="*/ 2147483646 h 205"/>
                <a:gd name="T56" fmla="*/ 2147483646 w 141"/>
                <a:gd name="T57" fmla="*/ 2147483646 h 205"/>
                <a:gd name="T58" fmla="*/ 2147483646 w 141"/>
                <a:gd name="T59" fmla="*/ 2147483646 h 205"/>
                <a:gd name="T60" fmla="*/ 2147483646 w 141"/>
                <a:gd name="T61" fmla="*/ 2147483646 h 205"/>
                <a:gd name="T62" fmla="*/ 2147483646 w 141"/>
                <a:gd name="T63" fmla="*/ 2147483646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32" name="矩形 28">
            <a:extLst>
              <a:ext uri="{FF2B5EF4-FFF2-40B4-BE49-F238E27FC236}">
                <a16:creationId xmlns:a16="http://schemas.microsoft.com/office/drawing/2014/main" xmlns="" id="{EDC35534-8344-487C-8835-461AF4670BB9}"/>
              </a:ext>
            </a:extLst>
          </p:cNvPr>
          <p:cNvSpPr>
            <a:spLocks noChangeArrowheads="1"/>
          </p:cNvSpPr>
          <p:nvPr/>
        </p:nvSpPr>
        <p:spPr bwMode="auto">
          <a:xfrm>
            <a:off x="5721350" y="2768600"/>
            <a:ext cx="3243263"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解质涉及现金红利</a:t>
            </a:r>
          </a:p>
          <a:p>
            <a:pPr eaLnBrk="1" hangingPunct="1">
              <a:spcBef>
                <a:spcPct val="0"/>
              </a:spcBef>
              <a:buFontTx/>
              <a:buNone/>
            </a:pPr>
            <a:r>
              <a:rPr lang="zh-CN" altLang="en-US" sz="1800">
                <a:solidFill>
                  <a:srgbClr val="000000"/>
                </a:solidFill>
                <a:latin typeface="楷体" panose="02010609060101010101" pitchFamily="49" charset="-122"/>
                <a:ea typeface="楷体" panose="02010609060101010101" pitchFamily="49" charset="-122"/>
                <a:sym typeface="Calibri" panose="020F0502020204030204" pitchFamily="34" charset="0"/>
              </a:rPr>
              <a:t>可通过部分解除质押，只解除现金红利；现金红利必须一次性全部解除或不解除</a:t>
            </a:r>
          </a:p>
        </p:txBody>
      </p:sp>
      <p:sp>
        <p:nvSpPr>
          <p:cNvPr id="56333" name="矩形 28">
            <a:extLst>
              <a:ext uri="{FF2B5EF4-FFF2-40B4-BE49-F238E27FC236}">
                <a16:creationId xmlns:a16="http://schemas.microsoft.com/office/drawing/2014/main" xmlns="" id="{7918D349-413D-445F-802E-BFBD7E019EBD}"/>
              </a:ext>
            </a:extLst>
          </p:cNvPr>
          <p:cNvSpPr>
            <a:spLocks noChangeArrowheads="1"/>
          </p:cNvSpPr>
          <p:nvPr/>
        </p:nvSpPr>
        <p:spPr bwMode="auto">
          <a:xfrm>
            <a:off x="6350" y="3840163"/>
            <a:ext cx="3243263" cy="89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解除质押登记与解除限售股份</a:t>
            </a:r>
          </a:p>
          <a:p>
            <a:pPr algn="r" eaLnBrk="1" hangingPunct="1">
              <a:spcBef>
                <a:spcPct val="0"/>
              </a:spcBef>
              <a:buFontTx/>
              <a:buNone/>
            </a:pPr>
            <a:r>
              <a:rPr lang="zh-CN" altLang="en-US" sz="1800" dirty="0">
                <a:latin typeface="楷体" panose="02010609060101010101" pitchFamily="49" charset="-122"/>
                <a:ea typeface="楷体" panose="02010609060101010101" pitchFamily="49" charset="-122"/>
              </a:rPr>
              <a:t>已办理质押的限售股份只能整体解除限售</a:t>
            </a:r>
          </a:p>
        </p:txBody>
      </p:sp>
      <p:grpSp>
        <p:nvGrpSpPr>
          <p:cNvPr id="10" name="Group 23">
            <a:extLst>
              <a:ext uri="{FF2B5EF4-FFF2-40B4-BE49-F238E27FC236}">
                <a16:creationId xmlns:a16="http://schemas.microsoft.com/office/drawing/2014/main" xmlns="" id="{49B42A90-FE36-48FC-9989-FF5669E031A6}"/>
              </a:ext>
            </a:extLst>
          </p:cNvPr>
          <p:cNvGrpSpPr>
            <a:grpSpLocks/>
          </p:cNvGrpSpPr>
          <p:nvPr/>
        </p:nvGrpSpPr>
        <p:grpSpPr bwMode="auto">
          <a:xfrm rot="19800000">
            <a:off x="3913367" y="4753870"/>
            <a:ext cx="772391" cy="978898"/>
            <a:chOff x="0" y="0"/>
            <a:chExt cx="914400" cy="1158971"/>
          </a:xfrm>
          <a:solidFill>
            <a:schemeClr val="bg1">
              <a:lumMod val="65000"/>
            </a:schemeClr>
          </a:solidFill>
        </p:grpSpPr>
        <p:sp>
          <p:nvSpPr>
            <p:cNvPr id="43" name="椭圆 7">
              <a:extLst>
                <a:ext uri="{FF2B5EF4-FFF2-40B4-BE49-F238E27FC236}">
                  <a16:creationId xmlns:a16="http://schemas.microsoft.com/office/drawing/2014/main" xmlns="" id="{6CB31F8F-A17F-4C14-8EA9-9FCB7E374432}"/>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5" name="等腰三角形 8">
              <a:extLst>
                <a:ext uri="{FF2B5EF4-FFF2-40B4-BE49-F238E27FC236}">
                  <a16:creationId xmlns:a16="http://schemas.microsoft.com/office/drawing/2014/main" xmlns="" id="{C9FEF6DF-DA32-4722-B0E4-388401B08162}"/>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11" name="Group 35">
            <a:extLst>
              <a:ext uri="{FF2B5EF4-FFF2-40B4-BE49-F238E27FC236}">
                <a16:creationId xmlns:a16="http://schemas.microsoft.com/office/drawing/2014/main" xmlns="" id="{25864E50-E9FF-4723-A81E-3E90E5381D02}"/>
              </a:ext>
            </a:extLst>
          </p:cNvPr>
          <p:cNvGrpSpPr>
            <a:grpSpLocks/>
          </p:cNvGrpSpPr>
          <p:nvPr/>
        </p:nvGrpSpPr>
        <p:grpSpPr bwMode="auto">
          <a:xfrm>
            <a:off x="4092575" y="5461000"/>
            <a:ext cx="288925" cy="357188"/>
            <a:chOff x="0" y="0"/>
            <a:chExt cx="271463" cy="271462"/>
          </a:xfrm>
        </p:grpSpPr>
        <p:sp>
          <p:nvSpPr>
            <p:cNvPr id="56343" name="Freeform 15">
              <a:extLst>
                <a:ext uri="{FF2B5EF4-FFF2-40B4-BE49-F238E27FC236}">
                  <a16:creationId xmlns:a16="http://schemas.microsoft.com/office/drawing/2014/main" xmlns="" id="{3DCB03EB-3019-45E6-89BF-87E48C8C8905}"/>
                </a:ext>
              </a:extLst>
            </p:cNvPr>
            <p:cNvSpPr>
              <a:spLocks noEditPoints="1" noChangeArrowheads="1"/>
            </p:cNvSpPr>
            <p:nvPr/>
          </p:nvSpPr>
          <p:spPr bwMode="auto">
            <a:xfrm>
              <a:off x="0" y="0"/>
              <a:ext cx="271463" cy="195263"/>
            </a:xfrm>
            <a:custGeom>
              <a:avLst/>
              <a:gdLst>
                <a:gd name="T0" fmla="*/ 2147483646 w 186"/>
                <a:gd name="T1" fmla="*/ 0 h 134"/>
                <a:gd name="T2" fmla="*/ 2147483646 w 186"/>
                <a:gd name="T3" fmla="*/ 2147483646 h 134"/>
                <a:gd name="T4" fmla="*/ 2147483646 w 186"/>
                <a:gd name="T5" fmla="*/ 2147483646 h 134"/>
                <a:gd name="T6" fmla="*/ 2147483646 w 186"/>
                <a:gd name="T7" fmla="*/ 2147483646 h 134"/>
                <a:gd name="T8" fmla="*/ 2147483646 w 186"/>
                <a:gd name="T9" fmla="*/ 2147483646 h 134"/>
                <a:gd name="T10" fmla="*/ 2147483646 w 186"/>
                <a:gd name="T11" fmla="*/ 2147483646 h 134"/>
                <a:gd name="T12" fmla="*/ 2147483646 w 186"/>
                <a:gd name="T13" fmla="*/ 2147483646 h 134"/>
                <a:gd name="T14" fmla="*/ 0 w 186"/>
                <a:gd name="T15" fmla="*/ 2147483646 h 134"/>
                <a:gd name="T16" fmla="*/ 0 w 186"/>
                <a:gd name="T17" fmla="*/ 2147483646 h 134"/>
                <a:gd name="T18" fmla="*/ 2147483646 w 186"/>
                <a:gd name="T19" fmla="*/ 2147483646 h 134"/>
                <a:gd name="T20" fmla="*/ 2147483646 w 186"/>
                <a:gd name="T21" fmla="*/ 0 h 134"/>
                <a:gd name="T22" fmla="*/ 2147483646 w 186"/>
                <a:gd name="T23" fmla="*/ 0 h 134"/>
                <a:gd name="T24" fmla="*/ 2147483646 w 186"/>
                <a:gd name="T25" fmla="*/ 2147483646 h 134"/>
                <a:gd name="T26" fmla="*/ 2147483646 w 186"/>
                <a:gd name="T27" fmla="*/ 2147483646 h 134"/>
                <a:gd name="T28" fmla="*/ 2147483646 w 186"/>
                <a:gd name="T29" fmla="*/ 2147483646 h 134"/>
                <a:gd name="T30" fmla="*/ 2147483646 w 186"/>
                <a:gd name="T31" fmla="*/ 2147483646 h 134"/>
                <a:gd name="T32" fmla="*/ 2147483646 w 186"/>
                <a:gd name="T33" fmla="*/ 2147483646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6344" name="Freeform 16">
              <a:extLst>
                <a:ext uri="{FF2B5EF4-FFF2-40B4-BE49-F238E27FC236}">
                  <a16:creationId xmlns:a16="http://schemas.microsoft.com/office/drawing/2014/main" xmlns="" id="{9272F67F-63CF-4E3F-B4E6-415791093E21}"/>
                </a:ext>
              </a:extLst>
            </p:cNvPr>
            <p:cNvSpPr>
              <a:spLocks noChangeArrowheads="1"/>
            </p:cNvSpPr>
            <p:nvPr/>
          </p:nvSpPr>
          <p:spPr bwMode="auto">
            <a:xfrm>
              <a:off x="68262" y="211137"/>
              <a:ext cx="134938" cy="60325"/>
            </a:xfrm>
            <a:custGeom>
              <a:avLst/>
              <a:gdLst>
                <a:gd name="T0" fmla="*/ 2147483646 w 92"/>
                <a:gd name="T1" fmla="*/ 0 h 41"/>
                <a:gd name="T2" fmla="*/ 2147483646 w 92"/>
                <a:gd name="T3" fmla="*/ 0 h 41"/>
                <a:gd name="T4" fmla="*/ 2147483646 w 92"/>
                <a:gd name="T5" fmla="*/ 2147483646 h 41"/>
                <a:gd name="T6" fmla="*/ 2147483646 w 92"/>
                <a:gd name="T7" fmla="*/ 2147483646 h 41"/>
                <a:gd name="T8" fmla="*/ 2147483646 w 92"/>
                <a:gd name="T9" fmla="*/ 2147483646 h 41"/>
                <a:gd name="T10" fmla="*/ 2147483646 w 92"/>
                <a:gd name="T11" fmla="*/ 2147483646 h 41"/>
                <a:gd name="T12" fmla="*/ 2147483646 w 92"/>
                <a:gd name="T13" fmla="*/ 2147483646 h 41"/>
                <a:gd name="T14" fmla="*/ 2147483646 w 92"/>
                <a:gd name="T15" fmla="*/ 2147483646 h 41"/>
                <a:gd name="T16" fmla="*/ 2147483646 w 92"/>
                <a:gd name="T17" fmla="*/ 2147483646 h 41"/>
                <a:gd name="T18" fmla="*/ 0 w 92"/>
                <a:gd name="T19" fmla="*/ 2147483646 h 41"/>
                <a:gd name="T20" fmla="*/ 2147483646 w 92"/>
                <a:gd name="T21" fmla="*/ 2147483646 h 41"/>
                <a:gd name="T22" fmla="*/ 2147483646 w 92"/>
                <a:gd name="T23" fmla="*/ 2147483646 h 41"/>
                <a:gd name="T24" fmla="*/ 2147483646 w 92"/>
                <a:gd name="T25" fmla="*/ 2147483646 h 41"/>
                <a:gd name="T26" fmla="*/ 2147483646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6336" name="矩形 27">
            <a:extLst>
              <a:ext uri="{FF2B5EF4-FFF2-40B4-BE49-F238E27FC236}">
                <a16:creationId xmlns:a16="http://schemas.microsoft.com/office/drawing/2014/main" xmlns="" id="{0D2C4A37-613E-430E-8064-863E43D5B431}"/>
              </a:ext>
            </a:extLst>
          </p:cNvPr>
          <p:cNvSpPr>
            <a:spLocks noChangeArrowheads="1"/>
          </p:cNvSpPr>
          <p:nvPr/>
        </p:nvSpPr>
        <p:spPr bwMode="auto">
          <a:xfrm>
            <a:off x="3292475" y="3911600"/>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7" name="矩形 27">
            <a:extLst>
              <a:ext uri="{FF2B5EF4-FFF2-40B4-BE49-F238E27FC236}">
                <a16:creationId xmlns:a16="http://schemas.microsoft.com/office/drawing/2014/main" xmlns="" id="{4E124A63-A0D7-48DD-BBB7-E3F2C308DCAC}"/>
              </a:ext>
            </a:extLst>
          </p:cNvPr>
          <p:cNvSpPr>
            <a:spLocks noChangeArrowheads="1"/>
          </p:cNvSpPr>
          <p:nvPr/>
        </p:nvSpPr>
        <p:spPr bwMode="auto">
          <a:xfrm>
            <a:off x="5000625" y="4437063"/>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338" name="矩形 28">
            <a:extLst>
              <a:ext uri="{FF2B5EF4-FFF2-40B4-BE49-F238E27FC236}">
                <a16:creationId xmlns:a16="http://schemas.microsoft.com/office/drawing/2014/main" xmlns="" id="{CACADFA0-48F6-48A9-A831-957B20A2EFA2}"/>
              </a:ext>
            </a:extLst>
          </p:cNvPr>
          <p:cNvSpPr>
            <a:spLocks noChangeArrowheads="1"/>
          </p:cNvSpPr>
          <p:nvPr/>
        </p:nvSpPr>
        <p:spPr bwMode="auto">
          <a:xfrm>
            <a:off x="5657850" y="4206875"/>
            <a:ext cx="3243263"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主合同变更</a:t>
            </a:r>
            <a:endParaRPr lang="en-US" altLang="zh-CN"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spcBef>
                <a:spcPct val="0"/>
              </a:spcBef>
              <a:buFontTx/>
              <a:buNone/>
            </a:pPr>
            <a:r>
              <a:rPr lang="zh-CN" altLang="en-US" sz="1800" dirty="0">
                <a:solidFill>
                  <a:srgbClr val="000000"/>
                </a:solidFill>
                <a:latin typeface="楷体" panose="02010609060101010101" pitchFamily="49" charset="-122"/>
                <a:ea typeface="楷体" panose="02010609060101010101" pitchFamily="49" charset="-122"/>
                <a:sym typeface="Calibri" panose="020F0502020204030204" pitchFamily="34" charset="0"/>
              </a:rPr>
              <a:t>需重新办理质押登记的，应解质后重新申请质押登记；已质押证券被司法冻结的，需解除司法冻结后重新申请质押登记。</a:t>
            </a:r>
          </a:p>
        </p:txBody>
      </p:sp>
      <p:sp>
        <p:nvSpPr>
          <p:cNvPr id="66" name="标题 1">
            <a:extLst>
              <a:ext uri="{FF2B5EF4-FFF2-40B4-BE49-F238E27FC236}">
                <a16:creationId xmlns:a16="http://schemas.microsoft.com/office/drawing/2014/main" xmlns="" id="{DADF816E-F604-4098-BF3B-CEC99C966434}"/>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证券质押业务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6341" name="灯片编号占位符 2">
            <a:extLst>
              <a:ext uri="{FF2B5EF4-FFF2-40B4-BE49-F238E27FC236}">
                <a16:creationId xmlns:a16="http://schemas.microsoft.com/office/drawing/2014/main" xmlns="" id="{3F1D1D7B-57A6-4D24-9284-ECB59D2B129B}"/>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666776FC-29EE-4D64-A351-E547B4A36600}" type="slidenum">
              <a:rPr lang="en-US" altLang="zh-CN" sz="1400"/>
              <a:pPr>
                <a:spcBef>
                  <a:spcPct val="0"/>
                </a:spcBef>
                <a:buFontTx/>
                <a:buNone/>
              </a:pPr>
              <a:t>30</a:t>
            </a:fld>
            <a:endParaRPr lang="en-US" altLang="zh-CN" sz="1400" dirty="0"/>
          </a:p>
        </p:txBody>
      </p:sp>
      <p:pic>
        <p:nvPicPr>
          <p:cNvPr id="56342" name="Picture 2" descr="C:\Users\Administrator.PC--20110825HWQ\Desktop\201006271644055380.jpg">
            <a:extLst>
              <a:ext uri="{FF2B5EF4-FFF2-40B4-BE49-F238E27FC236}">
                <a16:creationId xmlns:a16="http://schemas.microsoft.com/office/drawing/2014/main" xmlns="" id="{8F69F4E3-AD29-420B-8178-2986D62B1AF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4724400"/>
            <a:ext cx="1368425" cy="1597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8699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330"/>
                                        </p:tgtEl>
                                        <p:attrNameLst>
                                          <p:attrName>style.visibility</p:attrName>
                                        </p:attrNameLst>
                                      </p:cBhvr>
                                      <p:to>
                                        <p:strVal val="visible"/>
                                      </p:to>
                                    </p:set>
                                    <p:animEffect transition="in" filter="fade">
                                      <p:cBhvr>
                                        <p:cTn id="11" dur="500"/>
                                        <p:tgtEl>
                                          <p:spTgt spid="563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328"/>
                                        </p:tgtEl>
                                        <p:attrNameLst>
                                          <p:attrName>style.visibility</p:attrName>
                                        </p:attrNameLst>
                                      </p:cBhvr>
                                      <p:to>
                                        <p:strVal val="visible"/>
                                      </p:to>
                                    </p:set>
                                    <p:animEffect transition="in" filter="fade">
                                      <p:cBhvr>
                                        <p:cTn id="15" dur="500"/>
                                        <p:tgtEl>
                                          <p:spTgt spid="563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6329"/>
                                        </p:tgtEl>
                                        <p:attrNameLst>
                                          <p:attrName>style.visibility</p:attrName>
                                        </p:attrNameLst>
                                      </p:cBhvr>
                                      <p:to>
                                        <p:strVal val="visible"/>
                                      </p:to>
                                    </p:set>
                                    <p:animEffect transition="in" filter="fade">
                                      <p:cBhvr>
                                        <p:cTn id="20" dur="500"/>
                                        <p:tgtEl>
                                          <p:spTgt spid="56329"/>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6327"/>
                                        </p:tgtEl>
                                        <p:attrNameLst>
                                          <p:attrName>style.visibility</p:attrName>
                                        </p:attrNameLst>
                                      </p:cBhvr>
                                      <p:to>
                                        <p:strVal val="visible"/>
                                      </p:to>
                                    </p:set>
                                    <p:animEffect transition="in" filter="fade">
                                      <p:cBhvr>
                                        <p:cTn id="26" dur="500"/>
                                        <p:tgtEl>
                                          <p:spTgt spid="563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326"/>
                                        </p:tgtEl>
                                        <p:attrNameLst>
                                          <p:attrName>style.visibility</p:attrName>
                                        </p:attrNameLst>
                                      </p:cBhvr>
                                      <p:to>
                                        <p:strVal val="visible"/>
                                      </p:to>
                                    </p:set>
                                    <p:animEffect transition="in" filter="fade">
                                      <p:cBhvr>
                                        <p:cTn id="34" dur="500"/>
                                        <p:tgtEl>
                                          <p:spTgt spid="563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332"/>
                                        </p:tgtEl>
                                        <p:attrNameLst>
                                          <p:attrName>style.visibility</p:attrName>
                                        </p:attrNameLst>
                                      </p:cBhvr>
                                      <p:to>
                                        <p:strVal val="visible"/>
                                      </p:to>
                                    </p:set>
                                    <p:animEffect transition="in" filter="fade">
                                      <p:cBhvr>
                                        <p:cTn id="37" dur="500"/>
                                        <p:tgtEl>
                                          <p:spTgt spid="5633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6336"/>
                                        </p:tgtEl>
                                        <p:attrNameLst>
                                          <p:attrName>style.visibility</p:attrName>
                                        </p:attrNameLst>
                                      </p:cBhvr>
                                      <p:to>
                                        <p:strVal val="visible"/>
                                      </p:to>
                                    </p:set>
                                    <p:animEffect transition="in" filter="fade">
                                      <p:cBhvr>
                                        <p:cTn id="42" dur="500"/>
                                        <p:tgtEl>
                                          <p:spTgt spid="56336"/>
                                        </p:tgtEl>
                                      </p:cBhvr>
                                    </p:animEffect>
                                  </p:childTnLst>
                                </p:cTn>
                              </p:par>
                              <p:par>
                                <p:cTn id="43" presetID="10"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333"/>
                                        </p:tgtEl>
                                        <p:attrNameLst>
                                          <p:attrName>style.visibility</p:attrName>
                                        </p:attrNameLst>
                                      </p:cBhvr>
                                      <p:to>
                                        <p:strVal val="visible"/>
                                      </p:to>
                                    </p:set>
                                    <p:animEffect transition="in" filter="fade">
                                      <p:cBhvr>
                                        <p:cTn id="48" dur="500"/>
                                        <p:tgtEl>
                                          <p:spTgt spid="5633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6337"/>
                                        </p:tgtEl>
                                        <p:attrNameLst>
                                          <p:attrName>style.visibility</p:attrName>
                                        </p:attrNameLst>
                                      </p:cBhvr>
                                      <p:to>
                                        <p:strVal val="visible"/>
                                      </p:to>
                                    </p:set>
                                    <p:animEffect transition="in" filter="fade">
                                      <p:cBhvr>
                                        <p:cTn id="53" dur="500"/>
                                        <p:tgtEl>
                                          <p:spTgt spid="56337"/>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6338"/>
                                        </p:tgtEl>
                                        <p:attrNameLst>
                                          <p:attrName>style.visibility</p:attrName>
                                        </p:attrNameLst>
                                      </p:cBhvr>
                                      <p:to>
                                        <p:strVal val="visible"/>
                                      </p:to>
                                    </p:set>
                                    <p:animEffect transition="in" filter="fade">
                                      <p:cBhvr>
                                        <p:cTn id="59" dur="500"/>
                                        <p:tgtEl>
                                          <p:spTgt spid="5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p:bldP spid="56327" grpId="0"/>
      <p:bldP spid="56328" grpId="0"/>
      <p:bldP spid="56329" grpId="0"/>
      <p:bldP spid="56330" grpId="0"/>
      <p:bldP spid="56332" grpId="0"/>
      <p:bldP spid="56333" grpId="0"/>
      <p:bldP spid="56336" grpId="0"/>
      <p:bldP spid="56337" grpId="0"/>
      <p:bldP spid="563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357158" y="4500570"/>
            <a:ext cx="1714512" cy="1660084"/>
          </a:xfrm>
          <a:prstGeom prst="rect">
            <a:avLst/>
          </a:prstGeom>
          <a:noFill/>
        </p:spPr>
      </p:pic>
      <p:sp>
        <p:nvSpPr>
          <p:cNvPr id="7" name="内容占位符 6"/>
          <p:cNvSpPr>
            <a:spLocks noGrp="1"/>
          </p:cNvSpPr>
          <p:nvPr>
            <p:ph idx="1"/>
          </p:nvPr>
        </p:nvSpPr>
        <p:spPr>
          <a:xfrm>
            <a:off x="842994" y="1000108"/>
            <a:ext cx="8229600" cy="3643338"/>
          </a:xfrm>
        </p:spPr>
        <p:txBody>
          <a:bodyPr/>
          <a:lstStyle/>
          <a:p>
            <a:pPr>
              <a:lnSpc>
                <a:spcPct val="150000"/>
              </a:lnSpc>
              <a:buClr>
                <a:srgbClr val="C00000"/>
              </a:buClr>
              <a:buFont typeface="Wingdings" pitchFamily="2" charset="2"/>
              <a:buChar char="p"/>
            </a:pPr>
            <a:r>
              <a:rPr lang="zh-CN" altLang="en-US" sz="2000" b="1" dirty="0">
                <a:latin typeface="楷体" pitchFamily="49" charset="-122"/>
                <a:ea typeface="楷体" pitchFamily="49" charset="-122"/>
              </a:rPr>
              <a:t>有效身份证明文件情形</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境内自然人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境外自然人</a:t>
            </a:r>
            <a:endParaRPr lang="en-US" altLang="zh-CN" sz="2000"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sz="2000" b="1" dirty="0">
                <a:latin typeface="楷体" pitchFamily="49" charset="-122"/>
                <a:ea typeface="楷体" pitchFamily="49" charset="-122"/>
              </a:rPr>
              <a:t>境外企业法人</a:t>
            </a:r>
            <a:endParaRPr lang="en-US" altLang="zh-CN" sz="2000" b="1" dirty="0">
              <a:latin typeface="楷体" pitchFamily="49" charset="-122"/>
              <a:ea typeface="楷体" pitchFamily="49" charset="-122"/>
            </a:endParaRPr>
          </a:p>
          <a:p>
            <a:pPr>
              <a:lnSpc>
                <a:spcPct val="150000"/>
              </a:lnSpc>
              <a:buClr>
                <a:srgbClr val="C00000"/>
              </a:buClr>
              <a:buNone/>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参见</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业务指南</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其他事项</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部分</a:t>
            </a:r>
            <a:endParaRPr lang="en-US" altLang="zh-CN" sz="2000" b="1" dirty="0">
              <a:latin typeface="楷体" pitchFamily="49" charset="-122"/>
              <a:ea typeface="楷体" pitchFamily="49" charset="-122"/>
            </a:endParaRPr>
          </a:p>
          <a:p>
            <a:pPr>
              <a:buClr>
                <a:srgbClr val="C00000"/>
              </a:buClr>
              <a:buNone/>
            </a:pPr>
            <a:endParaRPr lang="en-US" altLang="zh-CN" sz="2000" b="1" dirty="0">
              <a:latin typeface="楷体" pitchFamily="49" charset="-122"/>
              <a:ea typeface="楷体" pitchFamily="49" charset="-122"/>
            </a:endParaRPr>
          </a:p>
          <a:p>
            <a:pPr>
              <a:buClr>
                <a:srgbClr val="C00000"/>
              </a:buClr>
              <a:buFont typeface="Wingdings" pitchFamily="2" charset="2"/>
              <a:buChar char="l"/>
            </a:pPr>
            <a:endParaRPr lang="en-US" altLang="zh-CN" sz="2000" b="1" dirty="0">
              <a:latin typeface="楷体" pitchFamily="49" charset="-122"/>
              <a:ea typeface="楷体" pitchFamily="49" charset="-122"/>
            </a:endParaRPr>
          </a:p>
        </p:txBody>
      </p:sp>
      <p:sp>
        <p:nvSpPr>
          <p:cNvPr id="21" name="灯片编号占位符 20"/>
          <p:cNvSpPr>
            <a:spLocks noGrp="1"/>
          </p:cNvSpPr>
          <p:nvPr>
            <p:ph type="sldNum" sz="quarter" idx="12"/>
          </p:nvPr>
        </p:nvSpPr>
        <p:spPr/>
        <p:txBody>
          <a:bodyPr/>
          <a:lstStyle/>
          <a:p>
            <a:pPr>
              <a:defRPr/>
            </a:pPr>
            <a:fld id="{4BD8D94F-7DCC-4583-8942-8B98B6C16D23}" type="slidenum">
              <a:rPr lang="en-US" altLang="zh-CN" smtClean="0"/>
              <a:pPr>
                <a:defRPr/>
              </a:pPr>
              <a:t>31</a:t>
            </a:fld>
            <a:endParaRPr lang="en-US" altLang="zh-CN" dirty="0"/>
          </a:p>
        </p:txBody>
      </p:sp>
      <p:sp>
        <p:nvSpPr>
          <p:cNvPr id="8"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49981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5121C4D4-ADDC-48BA-9BFD-C9B5B569D37D}"/>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7523" name="Picture 2" descr="H:\PPT素材\779917_155626062_2.jpg">
            <a:extLst>
              <a:ext uri="{FF2B5EF4-FFF2-40B4-BE49-F238E27FC236}">
                <a16:creationId xmlns:a16="http://schemas.microsoft.com/office/drawing/2014/main" xmlns="" id="{0C47A2FE-F0E6-4DEC-AFFF-1F87CDAA54F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FD4F7ADA-C611-40C1-BF9B-BD4AD1B19FAD}"/>
              </a:ext>
            </a:extLst>
          </p:cNvPr>
          <p:cNvSpPr>
            <a:spLocks noGrp="1"/>
          </p:cNvSpPr>
          <p:nvPr>
            <p:ph idx="1"/>
          </p:nvPr>
        </p:nvSpPr>
        <p:spPr>
          <a:xfrm>
            <a:off x="428625" y="1214438"/>
            <a:ext cx="8229600" cy="4525962"/>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境内自然人</a:t>
            </a:r>
            <a:endParaRPr lang="en-US" altLang="zh-CN" sz="2000" b="1" dirty="0">
              <a:latin typeface="楷体" pitchFamily="49" charset="-122"/>
              <a:ea typeface="楷体" pitchFamily="49" charset="-122"/>
            </a:endParaRPr>
          </a:p>
          <a:p>
            <a:pPr>
              <a:buClr>
                <a:srgbClr val="C00000"/>
              </a:buClr>
              <a:buFontTx/>
              <a:buNone/>
              <a:defRPr/>
            </a:pP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中华人民共和国居民身份证及复印件；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委托他人代办的，还需提交</a:t>
            </a:r>
            <a:r>
              <a:rPr lang="zh-CN" altLang="en-US" sz="2000" b="1" kern="1200" dirty="0">
                <a:solidFill>
                  <a:srgbClr val="C90316"/>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的申请人签署的授权委托书，经办人身份证明文件原件及复印件。</a:t>
            </a:r>
            <a:endParaRPr lang="en-US" altLang="zh-CN" sz="1800" b="1" dirty="0">
              <a:latin typeface="楷体" pitchFamily="49" charset="-122"/>
              <a:ea typeface="楷体" pitchFamily="49" charset="-122"/>
            </a:endParaRPr>
          </a:p>
        </p:txBody>
      </p:sp>
      <p:pic>
        <p:nvPicPr>
          <p:cNvPr id="107525" name="图片 74" descr="www.3lian.com__016.png">
            <a:extLst>
              <a:ext uri="{FF2B5EF4-FFF2-40B4-BE49-F238E27FC236}">
                <a16:creationId xmlns:a16="http://schemas.microsoft.com/office/drawing/2014/main" xmlns="" id="{3E15BEEB-06DF-4A0D-9CE3-4CAD0DF180DF}"/>
              </a:ext>
            </a:extLst>
          </p:cNvPr>
          <p:cNvPicPr>
            <a:picLocks noChangeAspect="1"/>
          </p:cNvPicPr>
          <p:nvPr/>
        </p:nvPicPr>
        <p:blipFill>
          <a:blip r:embed="rId3" cstate="print">
            <a:extLst>
              <a:ext uri="{28A0092B-C50C-407E-A947-70E740481C1C}">
                <a14:useLocalDpi xmlns:a14="http://schemas.microsoft.com/office/drawing/2010/main" xmlns="" val="0"/>
              </a:ext>
            </a:extLst>
          </a:blip>
          <a:srcRect l="11774" t="1962" r="17155"/>
          <a:stretch>
            <a:fillRect/>
          </a:stretch>
        </p:blipFill>
        <p:spPr bwMode="auto">
          <a:xfrm>
            <a:off x="5286375" y="3786188"/>
            <a:ext cx="2286000" cy="1966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7" name="灯片编号占位符 12">
            <a:extLst>
              <a:ext uri="{FF2B5EF4-FFF2-40B4-BE49-F238E27FC236}">
                <a16:creationId xmlns:a16="http://schemas.microsoft.com/office/drawing/2014/main" xmlns="" id="{AED18D84-A569-4D10-BD59-71FEAC40517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71721393-1E44-404C-B4B6-57F3E852C7BF}" type="slidenum">
              <a:rPr lang="en-US" altLang="zh-CN" sz="1400"/>
              <a:pPr>
                <a:spcBef>
                  <a:spcPct val="0"/>
                </a:spcBef>
                <a:buFontTx/>
                <a:buNone/>
              </a:pPr>
              <a:t>32</a:t>
            </a:fld>
            <a:endParaRPr lang="en-US" altLang="zh-CN" sz="1400" dirty="0"/>
          </a:p>
        </p:txBody>
      </p:sp>
      <p:sp>
        <p:nvSpPr>
          <p:cNvPr id="9" name="标题 1">
            <a:extLst>
              <a:ext uri="{FF2B5EF4-FFF2-40B4-BE49-F238E27FC236}">
                <a16:creationId xmlns:a16="http://schemas.microsoft.com/office/drawing/2014/main" xmlns="" id="{03BD4ACD-07B0-406F-9227-50F756C91EC3}"/>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2011937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357158" y="857233"/>
            <a:ext cx="4000528" cy="1285884"/>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800" b="1" dirty="0">
                <a:solidFill>
                  <a:schemeClr val="tx1">
                    <a:lumMod val="75000"/>
                    <a:lumOff val="25000"/>
                  </a:schemeClr>
                </a:solidFill>
                <a:latin typeface="楷体" pitchFamily="49" charset="-122"/>
                <a:ea typeface="楷体" pitchFamily="49" charset="-122"/>
              </a:rPr>
              <a:t>委托他人代办的还需提供</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经公证</a:t>
            </a:r>
            <a:r>
              <a:rPr lang="zh-CN" altLang="en-US" sz="1800" b="1" dirty="0">
                <a:solidFill>
                  <a:schemeClr val="tx1">
                    <a:lumMod val="75000"/>
                    <a:lumOff val="25000"/>
                  </a:schemeClr>
                </a:solidFill>
                <a:latin typeface="楷体" pitchFamily="49" charset="-122"/>
                <a:ea typeface="楷体" pitchFamily="49" charset="-122"/>
              </a:rPr>
              <a:t>的委托代办书</a:t>
            </a:r>
          </a:p>
          <a:p>
            <a:pPr marL="457200" indent="-457200">
              <a:lnSpc>
                <a:spcPct val="150000"/>
              </a:lnSpc>
              <a:buClr>
                <a:srgbClr val="C00000"/>
              </a:buClr>
              <a:buNone/>
            </a:pPr>
            <a:endParaRPr lang="en-US" altLang="zh-CN" sz="1800" b="1" dirty="0">
              <a:latin typeface="楷体" pitchFamily="49" charset="-122"/>
              <a:ea typeface="楷体" pitchFamily="49" charset="-122"/>
            </a:endParaRPr>
          </a:p>
        </p:txBody>
      </p:sp>
      <p:pic>
        <p:nvPicPr>
          <p:cNvPr id="3076" name="Picture 4" descr="C:\Users\chinaclear\Desktop\图片3.png"/>
          <p:cNvPicPr>
            <a:picLocks noChangeAspect="1" noChangeArrowheads="1"/>
          </p:cNvPicPr>
          <p:nvPr/>
        </p:nvPicPr>
        <p:blipFill>
          <a:blip r:embed="rId2" cstate="print"/>
          <a:srcRect/>
          <a:stretch>
            <a:fillRect/>
          </a:stretch>
        </p:blipFill>
        <p:spPr bwMode="auto">
          <a:xfrm>
            <a:off x="857224" y="1928802"/>
            <a:ext cx="3357586" cy="4071966"/>
          </a:xfrm>
          <a:prstGeom prst="rect">
            <a:avLst/>
          </a:prstGeom>
          <a:noFill/>
        </p:spPr>
      </p:pic>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197916"/>
            <a:ext cx="1714512" cy="1660084"/>
          </a:xfrm>
          <a:prstGeom prst="rect">
            <a:avLst/>
          </a:prstGeom>
          <a:noFill/>
        </p:spPr>
      </p:pic>
      <p:pic>
        <p:nvPicPr>
          <p:cNvPr id="3078" name="Picture 6" descr="C:\Users\chinaclear\Desktop\图片4.png"/>
          <p:cNvPicPr>
            <a:picLocks noChangeAspect="1" noChangeArrowheads="1"/>
          </p:cNvPicPr>
          <p:nvPr/>
        </p:nvPicPr>
        <p:blipFill>
          <a:blip r:embed="rId4" cstate="print"/>
          <a:srcRect/>
          <a:stretch>
            <a:fillRect/>
          </a:stretch>
        </p:blipFill>
        <p:spPr bwMode="auto">
          <a:xfrm>
            <a:off x="4572000" y="1000108"/>
            <a:ext cx="3744433" cy="5143536"/>
          </a:xfrm>
          <a:prstGeom prst="rect">
            <a:avLst/>
          </a:prstGeom>
          <a:noFill/>
        </p:spPr>
      </p:pic>
      <p:sp>
        <p:nvSpPr>
          <p:cNvPr id="24" name="TextBox 23"/>
          <p:cNvSpPr txBox="1"/>
          <p:nvPr/>
        </p:nvSpPr>
        <p:spPr>
          <a:xfrm>
            <a:off x="3286116" y="6286520"/>
            <a:ext cx="1643074" cy="369332"/>
          </a:xfrm>
          <a:prstGeom prst="rect">
            <a:avLst/>
          </a:prstGeom>
          <a:noFill/>
          <a:ln>
            <a:solidFill>
              <a:srgbClr val="C00000"/>
            </a:solidFill>
            <a:prstDash val="sysDash"/>
          </a:ln>
        </p:spPr>
        <p:txBody>
          <a:bodyPr wrap="square" rtlCol="0">
            <a:spAutoFit/>
          </a:bodyPr>
          <a:lstStyle/>
          <a:p>
            <a:pPr algn="ctr"/>
            <a:r>
              <a:rPr lang="zh-CN" altLang="en-US" dirty="0">
                <a:solidFill>
                  <a:srgbClr val="C00000"/>
                </a:solidFill>
                <a:latin typeface="楷体" pitchFamily="49" charset="-122"/>
                <a:ea typeface="楷体" pitchFamily="49" charset="-122"/>
              </a:rPr>
              <a:t>真实性公证</a:t>
            </a: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33</a:t>
            </a:fld>
            <a:endParaRPr lang="en-US" altLang="zh-CN" dirty="0"/>
          </a:p>
        </p:txBody>
      </p:sp>
      <p:sp>
        <p:nvSpPr>
          <p:cNvPr id="12"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8496340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29C23D03-7276-48E6-A30B-116F94302D60}"/>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09571" name="Picture 2" descr="H:\PPT素材\779917_155626062_2.jpg">
            <a:extLst>
              <a:ext uri="{FF2B5EF4-FFF2-40B4-BE49-F238E27FC236}">
                <a16:creationId xmlns:a16="http://schemas.microsoft.com/office/drawing/2014/main" xmlns="" id="{9DD14DCA-6AEB-46C0-8AD3-6E6DFC1F5CC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D6EAC2C2-5151-430C-890C-8774B3412B68}"/>
              </a:ext>
            </a:extLst>
          </p:cNvPr>
          <p:cNvSpPr>
            <a:spLocks noGrp="1"/>
          </p:cNvSpPr>
          <p:nvPr>
            <p:ph idx="1"/>
          </p:nvPr>
        </p:nvSpPr>
        <p:spPr>
          <a:xfrm>
            <a:off x="468313" y="908050"/>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营业执照原件或加盖公章的复印件；</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法定代表人身份证复印件；</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法定代表人授权委托书</a:t>
            </a:r>
            <a:r>
              <a:rPr lang="zh-CN" altLang="en-US" sz="18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（无公证要求）</a:t>
            </a:r>
            <a:r>
              <a:rPr lang="zh-CN" altLang="en-US" sz="1800" b="1"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经办人有效身份证明文件及复印件。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endParaRPr lang="zh-CN" altLang="en-US" sz="1800" b="1" dirty="0">
              <a:solidFill>
                <a:schemeClr val="tx1">
                  <a:lumMod val="75000"/>
                  <a:lumOff val="25000"/>
                </a:schemeClr>
              </a:solidFill>
              <a:latin typeface="楷体" pitchFamily="49" charset="-122"/>
              <a:ea typeface="楷体" pitchFamily="49" charset="-122"/>
            </a:endParaRPr>
          </a:p>
        </p:txBody>
      </p:sp>
      <p:sp>
        <p:nvSpPr>
          <p:cNvPr id="8" name="右中括号 7">
            <a:extLst>
              <a:ext uri="{FF2B5EF4-FFF2-40B4-BE49-F238E27FC236}">
                <a16:creationId xmlns:a16="http://schemas.microsoft.com/office/drawing/2014/main" xmlns="" id="{90BD1D3A-914D-4A98-906E-B175D4F86955}"/>
              </a:ext>
            </a:extLst>
          </p:cNvPr>
          <p:cNvSpPr/>
          <p:nvPr/>
        </p:nvSpPr>
        <p:spPr bwMode="auto">
          <a:xfrm>
            <a:off x="5143504" y="1857364"/>
            <a:ext cx="142876" cy="1214446"/>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anchor="ctr"/>
          <a:lstStyle/>
          <a:p>
            <a:pPr algn="ctr" eaLnBrk="1" hangingPunct="1">
              <a:defRPr/>
            </a:pPr>
            <a:endParaRPr lang="zh-CN" altLang="en-US"/>
          </a:p>
        </p:txBody>
      </p:sp>
      <p:grpSp>
        <p:nvGrpSpPr>
          <p:cNvPr id="2" name="组合 16">
            <a:extLst>
              <a:ext uri="{FF2B5EF4-FFF2-40B4-BE49-F238E27FC236}">
                <a16:creationId xmlns:a16="http://schemas.microsoft.com/office/drawing/2014/main" xmlns="" id="{EE3A4191-63E5-4CB5-A8BA-A19B6A6E8736}"/>
              </a:ext>
            </a:extLst>
          </p:cNvPr>
          <p:cNvGrpSpPr>
            <a:grpSpLocks/>
          </p:cNvGrpSpPr>
          <p:nvPr/>
        </p:nvGrpSpPr>
        <p:grpSpPr bwMode="auto">
          <a:xfrm>
            <a:off x="3643313" y="3500438"/>
            <a:ext cx="2928937" cy="2625725"/>
            <a:chOff x="6215042" y="571480"/>
            <a:chExt cx="2928958" cy="2625700"/>
          </a:xfrm>
        </p:grpSpPr>
        <p:grpSp>
          <p:nvGrpSpPr>
            <p:cNvPr id="3" name="组合 24">
              <a:extLst>
                <a:ext uri="{FF2B5EF4-FFF2-40B4-BE49-F238E27FC236}">
                  <a16:creationId xmlns:a16="http://schemas.microsoft.com/office/drawing/2014/main" xmlns="" id="{05C861E5-996E-4431-9ABD-B6E28E4D6D3B}"/>
                </a:ext>
              </a:extLst>
            </p:cNvPr>
            <p:cNvGrpSpPr>
              <a:grpSpLocks/>
            </p:cNvGrpSpPr>
            <p:nvPr/>
          </p:nvGrpSpPr>
          <p:grpSpPr bwMode="auto">
            <a:xfrm>
              <a:off x="6215042" y="571480"/>
              <a:ext cx="2928958" cy="2625700"/>
              <a:chOff x="6215042" y="571480"/>
              <a:chExt cx="2928958" cy="2625700"/>
            </a:xfrm>
          </p:grpSpPr>
          <p:cxnSp>
            <p:nvCxnSpPr>
              <p:cNvPr id="109581" name="直接箭头连接符 12">
                <a:extLst>
                  <a:ext uri="{FF2B5EF4-FFF2-40B4-BE49-F238E27FC236}">
                    <a16:creationId xmlns:a16="http://schemas.microsoft.com/office/drawing/2014/main" xmlns="" id="{4E5050E9-D665-4B20-A7F2-F5D0C92A1DF0}"/>
                  </a:ext>
                </a:extLst>
              </p:cNvPr>
              <p:cNvCxnSpPr>
                <a:cxnSpLocks noChangeShapeType="1"/>
              </p:cNvCxnSpPr>
              <p:nvPr/>
            </p:nvCxnSpPr>
            <p:spPr bwMode="auto">
              <a:xfrm rot="5400000">
                <a:off x="6787372" y="1070752"/>
                <a:ext cx="1000132"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sp>
            <p:nvSpPr>
              <p:cNvPr id="109582" name="TextBox 14">
                <a:extLst>
                  <a:ext uri="{FF2B5EF4-FFF2-40B4-BE49-F238E27FC236}">
                    <a16:creationId xmlns:a16="http://schemas.microsoft.com/office/drawing/2014/main" xmlns="" id="{CD8EFCBF-AFD1-4DD9-A9EA-50C45500046E}"/>
                  </a:ext>
                </a:extLst>
              </p:cNvPr>
              <p:cNvSpPr txBox="1">
                <a:spLocks noChangeArrowheads="1"/>
              </p:cNvSpPr>
              <p:nvPr/>
            </p:nvSpPr>
            <p:spPr bwMode="auto">
              <a:xfrm>
                <a:off x="6215074" y="1643050"/>
                <a:ext cx="2714644" cy="646331"/>
              </a:xfrm>
              <a:prstGeom prst="rect">
                <a:avLst/>
              </a:prstGeom>
              <a:noFill/>
              <a:ln w="28575">
                <a:solidFill>
                  <a:srgbClr val="C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C00000"/>
                    </a:solidFill>
                    <a:latin typeface="楷体" panose="02010609060101010101" pitchFamily="49" charset="-122"/>
                    <a:ea typeface="楷体" panose="02010609060101010101" pitchFamily="49" charset="-122"/>
                  </a:rPr>
                  <a:t>自然人         经办人</a:t>
                </a:r>
                <a:endParaRPr lang="en-US" altLang="zh-CN" sz="18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en-US" altLang="zh-CN" sz="1800" b="1" dirty="0">
                    <a:solidFill>
                      <a:srgbClr val="C00000"/>
                    </a:solidFill>
                    <a:latin typeface="楷体" panose="02010609060101010101" pitchFamily="49" charset="-122"/>
                    <a:ea typeface="楷体" panose="02010609060101010101" pitchFamily="49" charset="-122"/>
                  </a:rPr>
                  <a:t>         </a:t>
                </a:r>
                <a:r>
                  <a:rPr lang="zh-CN" altLang="en-US" sz="1200" b="1">
                    <a:solidFill>
                      <a:srgbClr val="C00000"/>
                    </a:solidFill>
                    <a:latin typeface="楷体" panose="02010609060101010101" pitchFamily="49" charset="-122"/>
                    <a:ea typeface="楷体" panose="02010609060101010101" pitchFamily="49" charset="-122"/>
                  </a:rPr>
                  <a:t>（公证）</a:t>
                </a:r>
              </a:p>
            </p:txBody>
          </p:sp>
          <p:sp>
            <p:nvSpPr>
              <p:cNvPr id="109583" name="TextBox 15">
                <a:extLst>
                  <a:ext uri="{FF2B5EF4-FFF2-40B4-BE49-F238E27FC236}">
                    <a16:creationId xmlns:a16="http://schemas.microsoft.com/office/drawing/2014/main" xmlns="" id="{99B33A62-E724-43EC-9CDC-9802F981905E}"/>
                  </a:ext>
                </a:extLst>
              </p:cNvPr>
              <p:cNvSpPr txBox="1">
                <a:spLocks noChangeArrowheads="1"/>
              </p:cNvSpPr>
              <p:nvPr/>
            </p:nvSpPr>
            <p:spPr bwMode="auto">
              <a:xfrm>
                <a:off x="6215042" y="2643182"/>
                <a:ext cx="2928958" cy="553998"/>
              </a:xfrm>
              <a:prstGeom prst="rect">
                <a:avLst/>
              </a:prstGeom>
              <a:noFill/>
              <a:ln w="28575">
                <a:solidFill>
                  <a:srgbClr val="C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C00000"/>
                    </a:solidFill>
                    <a:latin typeface="楷体" panose="02010609060101010101" pitchFamily="49" charset="-122"/>
                    <a:ea typeface="楷体" panose="02010609060101010101" pitchFamily="49" charset="-122"/>
                  </a:rPr>
                  <a:t>法定代表人       经办人</a:t>
                </a:r>
                <a:endParaRPr lang="en-US" altLang="zh-CN" sz="18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1200" b="1">
                    <a:solidFill>
                      <a:srgbClr val="C00000"/>
                    </a:solidFill>
                    <a:latin typeface="楷体" panose="02010609060101010101" pitchFamily="49" charset="-122"/>
                    <a:ea typeface="楷体" panose="02010609060101010101" pitchFamily="49" charset="-122"/>
                  </a:rPr>
                  <a:t>              （无公证要求）</a:t>
                </a:r>
                <a:endParaRPr lang="zh-CN" altLang="en-US" sz="1800" b="1">
                  <a:solidFill>
                    <a:srgbClr val="C00000"/>
                  </a:solidFill>
                  <a:latin typeface="楷体" panose="02010609060101010101" pitchFamily="49" charset="-122"/>
                  <a:ea typeface="楷体" panose="02010609060101010101" pitchFamily="49" charset="-122"/>
                </a:endParaRPr>
              </a:p>
            </p:txBody>
          </p:sp>
          <p:cxnSp>
            <p:nvCxnSpPr>
              <p:cNvPr id="109584" name="直接箭头连接符 18">
                <a:extLst>
                  <a:ext uri="{FF2B5EF4-FFF2-40B4-BE49-F238E27FC236}">
                    <a16:creationId xmlns:a16="http://schemas.microsoft.com/office/drawing/2014/main" xmlns="" id="{75379EF2-3951-46AB-82B0-534C884DE89A}"/>
                  </a:ext>
                </a:extLst>
              </p:cNvPr>
              <p:cNvCxnSpPr>
                <a:cxnSpLocks noChangeShapeType="1"/>
              </p:cNvCxnSpPr>
              <p:nvPr/>
            </p:nvCxnSpPr>
            <p:spPr bwMode="auto">
              <a:xfrm>
                <a:off x="7072330" y="1857364"/>
                <a:ext cx="714380"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cxnSp>
            <p:nvCxnSpPr>
              <p:cNvPr id="109585" name="直接箭头连接符 22">
                <a:extLst>
                  <a:ext uri="{FF2B5EF4-FFF2-40B4-BE49-F238E27FC236}">
                    <a16:creationId xmlns:a16="http://schemas.microsoft.com/office/drawing/2014/main" xmlns="" id="{EA2854F2-CB78-471C-B129-FADC9DB4CF38}"/>
                  </a:ext>
                </a:extLst>
              </p:cNvPr>
              <p:cNvCxnSpPr>
                <a:cxnSpLocks noChangeShapeType="1"/>
              </p:cNvCxnSpPr>
              <p:nvPr/>
            </p:nvCxnSpPr>
            <p:spPr bwMode="auto">
              <a:xfrm>
                <a:off x="7500958" y="2857496"/>
                <a:ext cx="714380" cy="1588"/>
              </a:xfrm>
              <a:prstGeom prst="straightConnector1">
                <a:avLst/>
              </a:prstGeom>
              <a:noFill/>
              <a:ln w="9525" algn="ctr">
                <a:solidFill>
                  <a:srgbClr val="C00000"/>
                </a:solidFill>
                <a:round/>
                <a:headEnd/>
                <a:tailEnd type="arrow" w="med" len="med"/>
              </a:ln>
              <a:extLst>
                <a:ext uri="{909E8E84-426E-40DD-AFC4-6F175D3DCCD1}">
                  <a14:hiddenFill xmlns:a14="http://schemas.microsoft.com/office/drawing/2010/main" xmlns="">
                    <a:noFill/>
                  </a14:hiddenFill>
                </a:ext>
              </a:extLst>
            </p:spPr>
          </p:cxnSp>
        </p:grpSp>
        <p:sp>
          <p:nvSpPr>
            <p:cNvPr id="109580" name="TextBox 13">
              <a:extLst>
                <a:ext uri="{FF2B5EF4-FFF2-40B4-BE49-F238E27FC236}">
                  <a16:creationId xmlns:a16="http://schemas.microsoft.com/office/drawing/2014/main" xmlns="" id="{2352B14A-E7E2-473E-A815-CBA9E886F948}"/>
                </a:ext>
              </a:extLst>
            </p:cNvPr>
            <p:cNvSpPr txBox="1">
              <a:spLocks noChangeArrowheads="1"/>
            </p:cNvSpPr>
            <p:nvPr/>
          </p:nvSpPr>
          <p:spPr bwMode="auto">
            <a:xfrm>
              <a:off x="6215074" y="1214422"/>
              <a:ext cx="207170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C00000"/>
                  </a:solidFill>
                  <a:latin typeface="楷体" panose="02010609060101010101" pitchFamily="49" charset="-122"/>
                  <a:ea typeface="楷体" panose="02010609060101010101" pitchFamily="49" charset="-122"/>
                </a:rPr>
                <a:t>原则：</a:t>
              </a:r>
            </a:p>
          </p:txBody>
        </p:sp>
      </p:grpSp>
      <p:sp>
        <p:nvSpPr>
          <p:cNvPr id="18" name="TextBox 17">
            <a:extLst>
              <a:ext uri="{FF2B5EF4-FFF2-40B4-BE49-F238E27FC236}">
                <a16:creationId xmlns:a16="http://schemas.microsoft.com/office/drawing/2014/main" xmlns="" id="{4E884ECD-8A95-4B1B-8433-FB0267C8A696}"/>
              </a:ext>
            </a:extLst>
          </p:cNvPr>
          <p:cNvSpPr txBox="1"/>
          <p:nvPr/>
        </p:nvSpPr>
        <p:spPr>
          <a:xfrm>
            <a:off x="5003800" y="1801813"/>
            <a:ext cx="3313113" cy="1339850"/>
          </a:xfrm>
          <a:prstGeom prst="rect">
            <a:avLst/>
          </a:prstGeom>
          <a:noFill/>
          <a:ln>
            <a:noFill/>
          </a:ln>
        </p:spPr>
        <p:txBody>
          <a:bodyPr>
            <a:spAutoFit/>
          </a:bodyPr>
          <a:lstStyle/>
          <a:p>
            <a:pPr marL="342900" indent="-342900" eaLnBrk="1" hangingPunct="1">
              <a:lnSpc>
                <a:spcPct val="150000"/>
              </a:lnSpc>
              <a:buClr>
                <a:srgbClr val="C00000"/>
              </a:buClr>
              <a:defRPr/>
            </a:pPr>
            <a:r>
              <a:rPr lang="en-US" altLang="zh-CN" b="1" dirty="0">
                <a:solidFill>
                  <a:srgbClr val="FF0000"/>
                </a:solidFill>
                <a:latin typeface="楷体" pitchFamily="49" charset="-122"/>
                <a:ea typeface="楷体" pitchFamily="49" charset="-122"/>
              </a:rPr>
              <a:t>   </a:t>
            </a:r>
            <a:r>
              <a:rPr lang="en-US" altLang="zh-CN" b="1" dirty="0">
                <a:solidFill>
                  <a:schemeClr val="tx2">
                    <a:lumMod val="65000"/>
                    <a:lumOff val="35000"/>
                  </a:schemeClr>
                </a:solidFill>
                <a:latin typeface="楷体" pitchFamily="49" charset="-122"/>
                <a:ea typeface="楷体" pitchFamily="49" charset="-122"/>
              </a:rPr>
              <a:t>(</a:t>
            </a:r>
            <a:r>
              <a:rPr lang="zh-CN" altLang="en-US" b="1" dirty="0">
                <a:solidFill>
                  <a:schemeClr val="tx2">
                    <a:lumMod val="65000"/>
                    <a:lumOff val="35000"/>
                  </a:schemeClr>
                </a:solidFill>
                <a:latin typeface="楷体" pitchFamily="49" charset="-122"/>
                <a:ea typeface="楷体" pitchFamily="49" charset="-122"/>
              </a:rPr>
              <a:t>仅</a:t>
            </a:r>
            <a:r>
              <a:rPr lang="zh-CN" altLang="en-US" b="1" dirty="0">
                <a:solidFill>
                  <a:srgbClr val="C00000"/>
                </a:solidFill>
                <a:latin typeface="楷体" pitchFamily="49" charset="-122"/>
                <a:ea typeface="楷体" pitchFamily="49" charset="-122"/>
              </a:rPr>
              <a:t>查询</a:t>
            </a:r>
            <a:r>
              <a:rPr lang="zh-CN" altLang="en-US" b="1" dirty="0">
                <a:solidFill>
                  <a:schemeClr val="tx2">
                    <a:lumMod val="65000"/>
                    <a:lumOff val="35000"/>
                  </a:schemeClr>
                </a:solidFill>
                <a:latin typeface="楷体" pitchFamily="49" charset="-122"/>
                <a:ea typeface="楷体" pitchFamily="49" charset="-122"/>
              </a:rPr>
              <a:t>业务</a:t>
            </a:r>
            <a:r>
              <a:rPr lang="zh-CN" altLang="en-US" b="1" dirty="0">
                <a:solidFill>
                  <a:srgbClr val="C00000"/>
                </a:solidFill>
                <a:latin typeface="楷体" pitchFamily="49" charset="-122"/>
                <a:ea typeface="楷体" pitchFamily="49" charset="-122"/>
              </a:rPr>
              <a:t>无需</a:t>
            </a:r>
            <a:r>
              <a:rPr lang="zh-CN" altLang="en-US" b="1" dirty="0">
                <a:solidFill>
                  <a:schemeClr val="tx2">
                    <a:lumMod val="65000"/>
                    <a:lumOff val="35000"/>
                  </a:schemeClr>
                </a:solidFill>
                <a:latin typeface="楷体" pitchFamily="49" charset="-122"/>
                <a:ea typeface="楷体" pitchFamily="49" charset="-122"/>
              </a:rPr>
              <a:t>法定代表人证明书、法定代表人身份证复印件</a:t>
            </a:r>
            <a:r>
              <a:rPr lang="en-US" altLang="zh-CN" b="1" dirty="0">
                <a:solidFill>
                  <a:schemeClr val="tx2">
                    <a:lumMod val="65000"/>
                    <a:lumOff val="35000"/>
                  </a:schemeClr>
                </a:solidFill>
                <a:latin typeface="楷体" pitchFamily="49" charset="-122"/>
                <a:ea typeface="楷体" pitchFamily="49" charset="-122"/>
              </a:rPr>
              <a:t>)</a:t>
            </a:r>
            <a:endParaRPr lang="zh-CN" altLang="en-US" dirty="0"/>
          </a:p>
        </p:txBody>
      </p:sp>
      <p:sp>
        <p:nvSpPr>
          <p:cNvPr id="109577" name="灯片编号占位符 20">
            <a:extLst>
              <a:ext uri="{FF2B5EF4-FFF2-40B4-BE49-F238E27FC236}">
                <a16:creationId xmlns:a16="http://schemas.microsoft.com/office/drawing/2014/main" xmlns="" id="{9FF20614-201B-4962-8326-D73A1A4CCDE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6740FDE-CF5A-4CE9-B997-D0B6AA7441A1}" type="slidenum">
              <a:rPr lang="en-US" altLang="zh-CN" sz="1400"/>
              <a:pPr>
                <a:spcBef>
                  <a:spcPct val="0"/>
                </a:spcBef>
                <a:buFontTx/>
                <a:buNone/>
              </a:pPr>
              <a:t>34</a:t>
            </a:fld>
            <a:endParaRPr lang="en-US" altLang="zh-CN" sz="1400" dirty="0"/>
          </a:p>
        </p:txBody>
      </p:sp>
      <p:sp>
        <p:nvSpPr>
          <p:cNvPr id="19" name="标题 1">
            <a:extLst>
              <a:ext uri="{FF2B5EF4-FFF2-40B4-BE49-F238E27FC236}">
                <a16:creationId xmlns:a16="http://schemas.microsoft.com/office/drawing/2014/main" xmlns="" id="{CBAC5D28-3AD6-49E9-8DB6-C7B1DAFE44A3}"/>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121747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3EC2A8B7-6F4F-465B-BB83-B406AAF3171C}"/>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110595" name="Picture 2" descr="H:\PPT素材\779917_155626062_2.jpg">
            <a:extLst>
              <a:ext uri="{FF2B5EF4-FFF2-40B4-BE49-F238E27FC236}">
                <a16:creationId xmlns:a16="http://schemas.microsoft.com/office/drawing/2014/main" xmlns="" id="{8CE4D9CC-EE60-44A4-8937-82F0E54F22C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r="1138" b="4277"/>
          <a:stretch>
            <a:fillRect/>
          </a:stretch>
        </p:blipFill>
        <p:spPr bwMode="auto">
          <a:xfrm>
            <a:off x="285750" y="4572000"/>
            <a:ext cx="1714500"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内容占位符 6">
            <a:extLst>
              <a:ext uri="{FF2B5EF4-FFF2-40B4-BE49-F238E27FC236}">
                <a16:creationId xmlns:a16="http://schemas.microsoft.com/office/drawing/2014/main" xmlns="" id="{ACEDDADF-0BD5-4EC7-BB3A-6312BA5E27CC}"/>
              </a:ext>
            </a:extLst>
          </p:cNvPr>
          <p:cNvSpPr>
            <a:spLocks noGrp="1"/>
          </p:cNvSpPr>
          <p:nvPr>
            <p:ph idx="1"/>
          </p:nvPr>
        </p:nvSpPr>
        <p:spPr>
          <a:xfrm>
            <a:off x="428625" y="714375"/>
            <a:ext cx="8229600" cy="4740275"/>
          </a:xfrm>
        </p:spPr>
        <p:txBody>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b="1" dirty="0">
                <a:solidFill>
                  <a:schemeClr val="tx1">
                    <a:lumMod val="75000"/>
                    <a:lumOff val="25000"/>
                  </a:schemeClr>
                </a:solidFill>
                <a:latin typeface="楷体" pitchFamily="49" charset="-122"/>
                <a:ea typeface="楷体" pitchFamily="49" charset="-122"/>
              </a:rPr>
              <a:t>营业执照原件</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Tx/>
              <a:buNone/>
              <a:defRPr/>
            </a:pPr>
            <a:r>
              <a:rPr lang="zh-CN" altLang="en-US" sz="1800" b="1" dirty="0">
                <a:solidFill>
                  <a:schemeClr val="tx1">
                    <a:lumMod val="75000"/>
                    <a:lumOff val="25000"/>
                  </a:schemeClr>
                </a:solidFill>
                <a:latin typeface="楷体" pitchFamily="49" charset="-122"/>
                <a:ea typeface="楷体" pitchFamily="49" charset="-122"/>
              </a:rPr>
              <a:t>    或加盖公章的复印件；</a:t>
            </a:r>
          </a:p>
        </p:txBody>
      </p:sp>
      <p:pic>
        <p:nvPicPr>
          <p:cNvPr id="110597" name="Picture 2" descr="C:\Users\chinaclear\Desktop\002KiT6Igy6HsyuDpSK8e&amp;690.jpg">
            <a:extLst>
              <a:ext uri="{FF2B5EF4-FFF2-40B4-BE49-F238E27FC236}">
                <a16:creationId xmlns:a16="http://schemas.microsoft.com/office/drawing/2014/main" xmlns="" id="{C4CC3478-68C3-47DB-8591-6773134CEE45}"/>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00500" y="928688"/>
            <a:ext cx="3714750" cy="498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圆角矩形 8">
            <a:extLst>
              <a:ext uri="{FF2B5EF4-FFF2-40B4-BE49-F238E27FC236}">
                <a16:creationId xmlns:a16="http://schemas.microsoft.com/office/drawing/2014/main" xmlns="" id="{34AD0215-7222-4932-8AE4-48AA7B43469F}"/>
              </a:ext>
            </a:extLst>
          </p:cNvPr>
          <p:cNvSpPr/>
          <p:nvPr/>
        </p:nvSpPr>
        <p:spPr bwMode="gray">
          <a:xfrm>
            <a:off x="5143500" y="2786063"/>
            <a:ext cx="1428750" cy="142875"/>
          </a:xfrm>
          <a:prstGeom prst="roundRect">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圆角矩形 12">
            <a:extLst>
              <a:ext uri="{FF2B5EF4-FFF2-40B4-BE49-F238E27FC236}">
                <a16:creationId xmlns:a16="http://schemas.microsoft.com/office/drawing/2014/main" xmlns="" id="{4A3CC194-665F-4DF7-B172-4124AFEE68CA}"/>
              </a:ext>
            </a:extLst>
          </p:cNvPr>
          <p:cNvSpPr/>
          <p:nvPr/>
        </p:nvSpPr>
        <p:spPr bwMode="gray">
          <a:xfrm>
            <a:off x="6143625" y="2500313"/>
            <a:ext cx="1428750" cy="142875"/>
          </a:xfrm>
          <a:prstGeom prst="roundRect">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0600" name="TextBox 13">
            <a:extLst>
              <a:ext uri="{FF2B5EF4-FFF2-40B4-BE49-F238E27FC236}">
                <a16:creationId xmlns:a16="http://schemas.microsoft.com/office/drawing/2014/main" xmlns="" id="{74CEC7B6-B9E8-42AD-8A1A-0DEF8F5D6581}"/>
              </a:ext>
            </a:extLst>
          </p:cNvPr>
          <p:cNvSpPr txBox="1">
            <a:spLocks noChangeArrowheads="1"/>
          </p:cNvSpPr>
          <p:nvPr/>
        </p:nvSpPr>
        <p:spPr bwMode="auto">
          <a:xfrm>
            <a:off x="4714875" y="6072188"/>
            <a:ext cx="22860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a:latin typeface="楷体" panose="02010609060101010101" pitchFamily="49" charset="-122"/>
                <a:ea typeface="楷体" panose="02010609060101010101" pitchFamily="49" charset="-122"/>
              </a:rPr>
              <a:t>（图片来源于网络）</a:t>
            </a:r>
          </a:p>
        </p:txBody>
      </p:sp>
      <p:sp>
        <p:nvSpPr>
          <p:cNvPr id="110602" name="灯片编号占位符 15">
            <a:extLst>
              <a:ext uri="{FF2B5EF4-FFF2-40B4-BE49-F238E27FC236}">
                <a16:creationId xmlns:a16="http://schemas.microsoft.com/office/drawing/2014/main" xmlns="" id="{00309341-5FA7-440E-9BFF-31967847DD1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19A915D5-D1F8-4799-A332-C1C004BBAD86}" type="slidenum">
              <a:rPr lang="en-US" altLang="zh-CN" sz="1400"/>
              <a:pPr>
                <a:spcBef>
                  <a:spcPct val="0"/>
                </a:spcBef>
                <a:buFontTx/>
                <a:buNone/>
              </a:pPr>
              <a:t>35</a:t>
            </a:fld>
            <a:endParaRPr lang="en-US" altLang="zh-CN" sz="1400" dirty="0"/>
          </a:p>
        </p:txBody>
      </p:sp>
      <p:sp>
        <p:nvSpPr>
          <p:cNvPr id="110603" name="TextBox 14">
            <a:extLst>
              <a:ext uri="{FF2B5EF4-FFF2-40B4-BE49-F238E27FC236}">
                <a16:creationId xmlns:a16="http://schemas.microsoft.com/office/drawing/2014/main" xmlns="" id="{0217C9E2-4BE9-4DBF-8A0C-32EF0316A531}"/>
              </a:ext>
            </a:extLst>
          </p:cNvPr>
          <p:cNvSpPr txBox="1">
            <a:spLocks noChangeArrowheads="1"/>
          </p:cNvSpPr>
          <p:nvPr/>
        </p:nvSpPr>
        <p:spPr bwMode="auto">
          <a:xfrm>
            <a:off x="857250" y="2678113"/>
            <a:ext cx="1841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4" name="标题 1">
            <a:extLst>
              <a:ext uri="{FF2B5EF4-FFF2-40B4-BE49-F238E27FC236}">
                <a16:creationId xmlns:a16="http://schemas.microsoft.com/office/drawing/2014/main" xmlns="" id="{B2C70FC8-AD51-41D1-953E-CF1A078F4EEF}"/>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5176905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2.</a:t>
            </a:r>
            <a:r>
              <a:rPr lang="zh-CN" altLang="en-US" sz="1800" b="1" dirty="0">
                <a:solidFill>
                  <a:schemeClr val="tx1">
                    <a:lumMod val="75000"/>
                    <a:lumOff val="25000"/>
                  </a:schemeClr>
                </a:solidFill>
                <a:latin typeface="楷体" pitchFamily="49" charset="-122"/>
                <a:ea typeface="楷体" pitchFamily="49" charset="-122"/>
              </a:rPr>
              <a:t>法定代表人证明书</a:t>
            </a:r>
          </a:p>
        </p:txBody>
      </p:sp>
      <p:grpSp>
        <p:nvGrpSpPr>
          <p:cNvPr id="2" name="组合 11"/>
          <p:cNvGrpSpPr/>
          <p:nvPr/>
        </p:nvGrpSpPr>
        <p:grpSpPr>
          <a:xfrm>
            <a:off x="2643174" y="785794"/>
            <a:ext cx="5214974" cy="5572165"/>
            <a:chOff x="3286116" y="785793"/>
            <a:chExt cx="5214974" cy="5572165"/>
          </a:xfrm>
        </p:grpSpPr>
        <p:pic>
          <p:nvPicPr>
            <p:cNvPr id="16" name="Picture 2" descr="C:\Users\Administrator.PC--20110825HWQ\Desktop\法定代表人证明书.gif"/>
            <p:cNvPicPr>
              <a:picLocks noChangeAspect="1" noChangeArrowheads="1"/>
            </p:cNvPicPr>
            <p:nvPr/>
          </p:nvPicPr>
          <p:blipFill>
            <a:blip r:embed="rId3" cstate="print"/>
            <a:srcRect/>
            <a:stretch>
              <a:fillRect/>
            </a:stretch>
          </p:blipFill>
          <p:spPr bwMode="auto">
            <a:xfrm>
              <a:off x="3428992" y="785793"/>
              <a:ext cx="5072098" cy="5500727"/>
            </a:xfrm>
            <a:prstGeom prst="rect">
              <a:avLst/>
            </a:prstGeom>
            <a:noFill/>
          </p:spPr>
        </p:pic>
        <p:sp>
          <p:nvSpPr>
            <p:cNvPr id="17" name="矩形 16"/>
            <p:cNvSpPr/>
            <p:nvPr/>
          </p:nvSpPr>
          <p:spPr bwMode="gray">
            <a:xfrm>
              <a:off x="3286116" y="5929330"/>
              <a:ext cx="3357586" cy="428628"/>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3714744" y="1571611"/>
              <a:ext cx="4286280" cy="714380"/>
            </a:xfrm>
            <a:prstGeom prst="rect">
              <a:avLst/>
            </a:prstGeom>
            <a:noFill/>
            <a:ln w="2857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Picture 11" descr="{E451FDA0-84A5-490E-B14D-D3696FCAF86F}"/>
            <p:cNvPicPr>
              <a:picLocks noChangeAspect="1" noChangeArrowheads="1"/>
            </p:cNvPicPr>
            <p:nvPr/>
          </p:nvPicPr>
          <p:blipFill>
            <a:blip r:embed="rId4" cstate="print"/>
            <a:srcRect/>
            <a:stretch>
              <a:fillRect/>
            </a:stretch>
          </p:blipFill>
          <p:spPr bwMode="auto">
            <a:xfrm>
              <a:off x="6786578" y="3643314"/>
              <a:ext cx="1136650" cy="1003300"/>
            </a:xfrm>
            <a:prstGeom prst="rect">
              <a:avLst/>
            </a:prstGeom>
            <a:noFill/>
            <a:ln w="9525">
              <a:noFill/>
              <a:miter lim="800000"/>
              <a:headEnd/>
              <a:tailEnd/>
            </a:ln>
          </p:spPr>
        </p:pic>
      </p:grpSp>
      <p:sp>
        <p:nvSpPr>
          <p:cNvPr id="20" name="TextBox 19"/>
          <p:cNvSpPr txBox="1"/>
          <p:nvPr/>
        </p:nvSpPr>
        <p:spPr>
          <a:xfrm>
            <a:off x="2000232" y="6000768"/>
            <a:ext cx="428628" cy="369332"/>
          </a:xfrm>
          <a:prstGeom prst="rect">
            <a:avLst/>
          </a:prstGeom>
          <a:noFill/>
        </p:spPr>
        <p:txBody>
          <a:bodyPr wrap="square" rtlCol="0">
            <a:spAutoFit/>
          </a:bodyPr>
          <a:lstStyle/>
          <a:p>
            <a:r>
              <a:rPr lang="en-US" altLang="zh-CN" dirty="0">
                <a:solidFill>
                  <a:srgbClr val="C00000"/>
                </a:solidFill>
              </a:rPr>
              <a:t>3.</a:t>
            </a:r>
            <a:endParaRPr lang="zh-CN" altLang="en-US" dirty="0">
              <a:solidFill>
                <a:srgbClr val="C00000"/>
              </a:solidFill>
            </a:endParaRPr>
          </a:p>
        </p:txBody>
      </p:sp>
      <p:sp>
        <p:nvSpPr>
          <p:cNvPr id="21" name="TextBox 20"/>
          <p:cNvSpPr txBox="1"/>
          <p:nvPr/>
        </p:nvSpPr>
        <p:spPr>
          <a:xfrm>
            <a:off x="428596" y="2643182"/>
            <a:ext cx="2143140" cy="923330"/>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无固定格式要求；银行等机构的分支机构为负责人。</a:t>
            </a:r>
          </a:p>
        </p:txBody>
      </p:sp>
      <p:sp>
        <p:nvSpPr>
          <p:cNvPr id="15" name="灯片编号占位符 14"/>
          <p:cNvSpPr>
            <a:spLocks noGrp="1"/>
          </p:cNvSpPr>
          <p:nvPr>
            <p:ph type="sldNum" sz="quarter" idx="12"/>
          </p:nvPr>
        </p:nvSpPr>
        <p:spPr/>
        <p:txBody>
          <a:bodyPr/>
          <a:lstStyle/>
          <a:p>
            <a:pPr>
              <a:defRPr/>
            </a:pPr>
            <a:fld id="{4BD8D94F-7DCC-4583-8942-8B98B6C16D23}" type="slidenum">
              <a:rPr lang="en-US" altLang="zh-CN" smtClean="0"/>
              <a:pPr>
                <a:defRPr/>
              </a:pPr>
              <a:t>36</a:t>
            </a:fld>
            <a:endParaRPr lang="en-US" altLang="zh-CN" dirty="0"/>
          </a:p>
        </p:txBody>
      </p:sp>
      <p:sp>
        <p:nvSpPr>
          <p:cNvPr id="23"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046777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6"/>
            <a:ext cx="8229600"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境内企业法人</a:t>
            </a:r>
            <a:endParaRPr lang="en-US" altLang="zh-CN" sz="2000" b="1" dirty="0">
              <a:latin typeface="楷体" pitchFamily="49" charset="-122"/>
              <a:ea typeface="楷体" pitchFamily="49" charset="-122"/>
            </a:endParaRPr>
          </a:p>
          <a:p>
            <a:pPr marL="457200" indent="-457200">
              <a:lnSpc>
                <a:spcPct val="150000"/>
              </a:lnSpc>
              <a:buClr>
                <a:srgbClr val="C00000"/>
              </a:buClr>
              <a:buNone/>
            </a:pPr>
            <a:r>
              <a:rPr lang="en-US" altLang="zh-CN" sz="1800" b="1" dirty="0">
                <a:solidFill>
                  <a:srgbClr val="C00000"/>
                </a:solidFill>
                <a:latin typeface="楷体" pitchFamily="49" charset="-122"/>
                <a:ea typeface="楷体" pitchFamily="49" charset="-122"/>
              </a:rPr>
              <a:t>4.</a:t>
            </a:r>
            <a:r>
              <a:rPr lang="zh-CN" altLang="en-US" sz="1800" b="1" dirty="0">
                <a:latin typeface="楷体" pitchFamily="49" charset="-122"/>
                <a:ea typeface="楷体" pitchFamily="49" charset="-122"/>
              </a:rPr>
              <a:t>法定代表人授权委托书</a:t>
            </a:r>
            <a:endParaRPr lang="en-US" altLang="zh-CN" sz="1800" b="1" dirty="0">
              <a:latin typeface="楷体" pitchFamily="49" charset="-122"/>
              <a:ea typeface="楷体" pitchFamily="49" charset="-122"/>
            </a:endParaRPr>
          </a:p>
          <a:p>
            <a:pPr marL="457200" indent="-457200">
              <a:lnSpc>
                <a:spcPct val="150000"/>
              </a:lnSpc>
              <a:buClr>
                <a:srgbClr val="C00000"/>
              </a:buClr>
              <a:buNone/>
            </a:pPr>
            <a:r>
              <a:rPr lang="en-US" altLang="zh-CN" sz="1800" b="1" dirty="0">
                <a:latin typeface="楷体" pitchFamily="49" charset="-122"/>
                <a:ea typeface="楷体" pitchFamily="49" charset="-122"/>
              </a:rPr>
              <a:t>   </a:t>
            </a:r>
            <a:r>
              <a:rPr lang="zh-CN" altLang="en-US" sz="1800" b="1" dirty="0">
                <a:solidFill>
                  <a:srgbClr val="C00000"/>
                </a:solidFill>
                <a:latin typeface="楷体" pitchFamily="49" charset="-122"/>
                <a:ea typeface="楷体" pitchFamily="49" charset="-122"/>
              </a:rPr>
              <a:t>（无公证要求）</a:t>
            </a:r>
          </a:p>
        </p:txBody>
      </p:sp>
      <p:sp>
        <p:nvSpPr>
          <p:cNvPr id="21" name="TextBox 20"/>
          <p:cNvSpPr txBox="1"/>
          <p:nvPr/>
        </p:nvSpPr>
        <p:spPr>
          <a:xfrm>
            <a:off x="642910" y="3000372"/>
            <a:ext cx="2143140" cy="1200329"/>
          </a:xfrm>
          <a:prstGeom prst="rect">
            <a:avLst/>
          </a:prstGeom>
          <a:noFill/>
        </p:spPr>
        <p:txBody>
          <a:bodyPr wrap="square" rtlCol="0">
            <a:spAutoFit/>
          </a:bodyPr>
          <a:lstStyle/>
          <a:p>
            <a:r>
              <a:rPr lang="zh-CN" altLang="en-US" dirty="0">
                <a:solidFill>
                  <a:srgbClr val="C00000"/>
                </a:solidFill>
                <a:latin typeface="楷体" pitchFamily="49" charset="-122"/>
                <a:ea typeface="楷体" pitchFamily="49" charset="-122"/>
              </a:rPr>
              <a:t>无固定格式要求；</a:t>
            </a:r>
            <a:endParaRPr lang="en-US" altLang="zh-CN" dirty="0">
              <a:solidFill>
                <a:srgbClr val="C00000"/>
              </a:solidFill>
              <a:latin typeface="楷体" pitchFamily="49" charset="-122"/>
              <a:ea typeface="楷体" pitchFamily="49" charset="-122"/>
            </a:endParaRPr>
          </a:p>
          <a:p>
            <a:r>
              <a:rPr lang="zh-CN" altLang="en-US" dirty="0">
                <a:solidFill>
                  <a:srgbClr val="C00000"/>
                </a:solidFill>
                <a:latin typeface="楷体" pitchFamily="49" charset="-122"/>
                <a:ea typeface="楷体" pitchFamily="49" charset="-122"/>
              </a:rPr>
              <a:t>一定要有法定代表人签字或盖章。</a:t>
            </a:r>
          </a:p>
          <a:p>
            <a:endParaRPr lang="zh-CN" altLang="en-US" dirty="0">
              <a:solidFill>
                <a:srgbClr val="C00000"/>
              </a:solidFill>
              <a:latin typeface="楷体" pitchFamily="49" charset="-122"/>
              <a:ea typeface="楷体" pitchFamily="49" charset="-122"/>
            </a:endParaRPr>
          </a:p>
        </p:txBody>
      </p:sp>
      <p:pic>
        <p:nvPicPr>
          <p:cNvPr id="4098" name="Picture 2" descr="C:\Users\chinaclear\Desktop\捕获.PNG"/>
          <p:cNvPicPr>
            <a:picLocks noChangeAspect="1" noChangeArrowheads="1"/>
          </p:cNvPicPr>
          <p:nvPr/>
        </p:nvPicPr>
        <p:blipFill>
          <a:blip r:embed="rId3" cstate="print"/>
          <a:srcRect/>
          <a:stretch>
            <a:fillRect/>
          </a:stretch>
        </p:blipFill>
        <p:spPr bwMode="auto">
          <a:xfrm>
            <a:off x="3143240" y="797559"/>
            <a:ext cx="4786346" cy="5774713"/>
          </a:xfrm>
          <a:prstGeom prst="rect">
            <a:avLst/>
          </a:prstGeom>
          <a:noFill/>
        </p:spPr>
      </p:pic>
      <p:grpSp>
        <p:nvGrpSpPr>
          <p:cNvPr id="2" name="组合 22"/>
          <p:cNvGrpSpPr/>
          <p:nvPr/>
        </p:nvGrpSpPr>
        <p:grpSpPr>
          <a:xfrm>
            <a:off x="7140326" y="4357695"/>
            <a:ext cx="997215" cy="1496855"/>
            <a:chOff x="6715140" y="3571876"/>
            <a:chExt cx="1136650" cy="1642700"/>
          </a:xfrm>
        </p:grpSpPr>
        <p:pic>
          <p:nvPicPr>
            <p:cNvPr id="14" name="Picture 11" descr="{E451FDA0-84A5-490E-B14D-D3696FCAF86F}"/>
            <p:cNvPicPr>
              <a:picLocks noChangeAspect="1" noChangeArrowheads="1"/>
            </p:cNvPicPr>
            <p:nvPr/>
          </p:nvPicPr>
          <p:blipFill>
            <a:blip r:embed="rId4" cstate="print"/>
            <a:srcRect/>
            <a:stretch>
              <a:fillRect/>
            </a:stretch>
          </p:blipFill>
          <p:spPr bwMode="auto">
            <a:xfrm>
              <a:off x="6715140" y="3571876"/>
              <a:ext cx="1136650" cy="1003300"/>
            </a:xfrm>
            <a:prstGeom prst="rect">
              <a:avLst/>
            </a:prstGeom>
            <a:noFill/>
            <a:ln w="9525">
              <a:noFill/>
              <a:miter lim="800000"/>
              <a:headEnd/>
              <a:tailEnd/>
            </a:ln>
          </p:spPr>
        </p:pic>
        <p:sp>
          <p:nvSpPr>
            <p:cNvPr id="15" name="Rectangle 14"/>
            <p:cNvSpPr>
              <a:spLocks noChangeArrowheads="1"/>
            </p:cNvSpPr>
            <p:nvPr/>
          </p:nvSpPr>
          <p:spPr bwMode="auto">
            <a:xfrm>
              <a:off x="6963343" y="4747852"/>
              <a:ext cx="441325" cy="466724"/>
            </a:xfrm>
            <a:prstGeom prst="rect">
              <a:avLst/>
            </a:prstGeom>
            <a:solidFill>
              <a:schemeClr val="bg1"/>
            </a:solidFill>
            <a:ln w="19050">
              <a:solidFill>
                <a:srgbClr val="FF0000"/>
              </a:solidFill>
              <a:miter lim="800000"/>
              <a:headEnd/>
              <a:tailEnd/>
            </a:ln>
          </p:spPr>
          <p:txBody>
            <a:bodyPr wrap="none" anchor="ctr"/>
            <a:lstStyle/>
            <a:p>
              <a:pPr algn="ctr"/>
              <a:r>
                <a:rPr lang="en-US" altLang="zh-CN" sz="1600" b="1" dirty="0"/>
                <a:t> </a:t>
              </a:r>
              <a:r>
                <a:rPr lang="zh-CN" altLang="en-US" sz="1000" b="1" dirty="0">
                  <a:solidFill>
                    <a:srgbClr val="E90A05"/>
                  </a:solidFill>
                </a:rPr>
                <a:t>之</a:t>
              </a:r>
              <a:r>
                <a:rPr lang="en-US" altLang="zh-CN" sz="1000" b="1" dirty="0">
                  <a:solidFill>
                    <a:srgbClr val="E90A05"/>
                  </a:solidFill>
                </a:rPr>
                <a:t>X</a:t>
              </a:r>
              <a:endParaRPr lang="zh-CN" altLang="en-US" sz="1000" b="1" dirty="0">
                <a:solidFill>
                  <a:srgbClr val="E90A05"/>
                </a:solidFill>
              </a:endParaRPr>
            </a:p>
            <a:p>
              <a:pPr algn="ctr"/>
              <a:r>
                <a:rPr lang="zh-CN" altLang="en-US" sz="1000" b="1" dirty="0">
                  <a:solidFill>
                    <a:srgbClr val="E90A05"/>
                  </a:solidFill>
                </a:rPr>
                <a:t>印 </a:t>
              </a:r>
              <a:r>
                <a:rPr lang="en-US" altLang="zh-CN" sz="1000" b="1" dirty="0">
                  <a:solidFill>
                    <a:srgbClr val="E90A05"/>
                  </a:solidFill>
                </a:rPr>
                <a:t>X</a:t>
              </a:r>
            </a:p>
          </p:txBody>
        </p:sp>
      </p:grpSp>
      <p:sp>
        <p:nvSpPr>
          <p:cNvPr id="16" name="灯片编号占位符 15"/>
          <p:cNvSpPr>
            <a:spLocks noGrp="1"/>
          </p:cNvSpPr>
          <p:nvPr>
            <p:ph type="sldNum" sz="quarter" idx="12"/>
          </p:nvPr>
        </p:nvSpPr>
        <p:spPr/>
        <p:txBody>
          <a:bodyPr/>
          <a:lstStyle/>
          <a:p>
            <a:pPr>
              <a:defRPr/>
            </a:pPr>
            <a:fld id="{4BD8D94F-7DCC-4583-8942-8B98B6C16D23}" type="slidenum">
              <a:rPr lang="en-US" altLang="zh-CN" smtClean="0"/>
              <a:pPr>
                <a:defRPr/>
              </a:pPr>
              <a:t>37</a:t>
            </a:fld>
            <a:endParaRPr lang="en-US" altLang="zh-CN" dirty="0"/>
          </a:p>
        </p:txBody>
      </p:sp>
      <p:sp>
        <p:nvSpPr>
          <p:cNvPr id="13"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71487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p:cNvSpPr>
            <a:spLocks noGrp="1"/>
          </p:cNvSpPr>
          <p:nvPr>
            <p:ph idx="1"/>
          </p:nvPr>
        </p:nvSpPr>
        <p:spPr>
          <a:xfrm>
            <a:off x="428596" y="714356"/>
            <a:ext cx="8229600"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marL="0" lvl="0" indent="407988">
              <a:lnSpc>
                <a:spcPct val="150000"/>
              </a:lnSpc>
              <a:spcBef>
                <a:spcPct val="0"/>
              </a:spcBef>
              <a:buClr>
                <a:srgbClr val="C00000"/>
              </a:buClr>
              <a:buSzPct val="80000"/>
              <a:buFont typeface="Wingdings" pitchFamily="2" charset="2"/>
              <a:buChar char="p"/>
              <a:defRPr/>
            </a:pPr>
            <a:r>
              <a:rPr lang="zh-CN" altLang="en-US" sz="1800" b="1" kern="1200" dirty="0">
                <a:solidFill>
                  <a:srgbClr val="000000"/>
                </a:solidFill>
                <a:latin typeface="楷体" pitchFamily="49" charset="-122"/>
                <a:ea typeface="楷体" pitchFamily="49" charset="-122"/>
              </a:rPr>
              <a:t>境外投资者（自然人、合伙企业、法人）</a:t>
            </a:r>
            <a:endParaRPr lang="en-US" altLang="zh-CN" sz="1800" b="1" kern="1200" dirty="0">
              <a:solidFill>
                <a:srgbClr val="000000"/>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外国：</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中国香港、澳门特别行政区和台湾地区；</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b="1" dirty="0">
                <a:solidFill>
                  <a:schemeClr val="tx1">
                    <a:lumMod val="75000"/>
                    <a:lumOff val="25000"/>
                  </a:schemeClr>
                </a:solidFill>
                <a:latin typeface="楷体" pitchFamily="49" charset="-122"/>
                <a:ea typeface="楷体" pitchFamily="49" charset="-122"/>
              </a:rPr>
              <a:t>持有中国护照并获得境外国家或者地区永久居留签证的中国公民。</a:t>
            </a: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endParaRPr lang="en-US" altLang="zh-CN" sz="1800" b="1"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Wingdings" pitchFamily="2" charset="2"/>
              <a:buChar char="l"/>
            </a:pPr>
            <a:r>
              <a:rPr lang="zh-CN" altLang="en-US" sz="1800" b="1" dirty="0">
                <a:solidFill>
                  <a:schemeClr val="tx1">
                    <a:lumMod val="75000"/>
                    <a:lumOff val="25000"/>
                  </a:schemeClr>
                </a:solidFill>
                <a:latin typeface="楷体" pitchFamily="49" charset="-122"/>
                <a:ea typeface="楷体" pitchFamily="49" charset="-122"/>
              </a:rPr>
              <a:t>区分“境外”与“国外”</a:t>
            </a:r>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38</a:t>
            </a:fld>
            <a:endParaRPr lang="en-US" altLang="zh-CN" dirty="0"/>
          </a:p>
        </p:txBody>
      </p:sp>
      <p:grpSp>
        <p:nvGrpSpPr>
          <p:cNvPr id="2" name="组合 17"/>
          <p:cNvGrpSpPr/>
          <p:nvPr/>
        </p:nvGrpSpPr>
        <p:grpSpPr>
          <a:xfrm>
            <a:off x="642910" y="4286256"/>
            <a:ext cx="2738440" cy="1824714"/>
            <a:chOff x="2786050" y="1857364"/>
            <a:chExt cx="2738440" cy="1824714"/>
          </a:xfrm>
        </p:grpSpPr>
        <p:pic>
          <p:nvPicPr>
            <p:cNvPr id="19" name="Picture 2" descr="C:\Users\Administrator.PC--20110825HWQ\Desktop\ce3t2Hu2HrS7.jpg"/>
            <p:cNvPicPr>
              <a:picLocks noChangeAspect="1" noChangeArrowheads="1"/>
            </p:cNvPicPr>
            <p:nvPr/>
          </p:nvPicPr>
          <p:blipFill>
            <a:blip r:embed="rId2" cstate="print"/>
            <a:srcRect/>
            <a:stretch>
              <a:fillRect/>
            </a:stretch>
          </p:blipFill>
          <p:spPr bwMode="auto">
            <a:xfrm>
              <a:off x="2786050" y="1857364"/>
              <a:ext cx="2738440" cy="1824714"/>
            </a:xfrm>
            <a:prstGeom prst="rect">
              <a:avLst/>
            </a:prstGeom>
            <a:noFill/>
          </p:spPr>
        </p:pic>
        <p:pic>
          <p:nvPicPr>
            <p:cNvPr id="20" name="Picture 6" descr="C:\Users\Administrator.PC--20110825HWQ\Desktop\20120420150846d.jpg"/>
            <p:cNvPicPr>
              <a:picLocks noChangeAspect="1" noChangeArrowheads="1"/>
            </p:cNvPicPr>
            <p:nvPr/>
          </p:nvPicPr>
          <p:blipFill>
            <a:blip r:embed="rId3" cstate="print"/>
            <a:srcRect/>
            <a:stretch>
              <a:fillRect/>
            </a:stretch>
          </p:blipFill>
          <p:spPr bwMode="auto">
            <a:xfrm>
              <a:off x="2786050" y="1857364"/>
              <a:ext cx="485090" cy="485754"/>
            </a:xfrm>
            <a:prstGeom prst="rect">
              <a:avLst/>
            </a:prstGeom>
            <a:noFill/>
          </p:spPr>
        </p:pic>
      </p:grpSp>
      <p:grpSp>
        <p:nvGrpSpPr>
          <p:cNvPr id="3" name="组合 19"/>
          <p:cNvGrpSpPr/>
          <p:nvPr/>
        </p:nvGrpSpPr>
        <p:grpSpPr>
          <a:xfrm>
            <a:off x="5143504" y="3643314"/>
            <a:ext cx="3452796" cy="2071678"/>
            <a:chOff x="2571736" y="4786322"/>
            <a:chExt cx="3452796" cy="2071678"/>
          </a:xfrm>
        </p:grpSpPr>
        <p:pic>
          <p:nvPicPr>
            <p:cNvPr id="26" name="Picture 8" descr="C:\Users\Administrator.PC--20110825HWQ\Desktop\u=193528045,1235139428&amp;fm=23&amp;gp=0.jpg"/>
            <p:cNvPicPr>
              <a:picLocks noChangeAspect="1" noChangeArrowheads="1"/>
            </p:cNvPicPr>
            <p:nvPr/>
          </p:nvPicPr>
          <p:blipFill>
            <a:blip r:embed="rId4" cstate="print"/>
            <a:srcRect/>
            <a:stretch>
              <a:fillRect/>
            </a:stretch>
          </p:blipFill>
          <p:spPr bwMode="auto">
            <a:xfrm>
              <a:off x="2571736" y="4786322"/>
              <a:ext cx="3452796" cy="2071678"/>
            </a:xfrm>
            <a:prstGeom prst="rect">
              <a:avLst/>
            </a:prstGeom>
            <a:noFill/>
          </p:spPr>
        </p:pic>
        <p:sp>
          <p:nvSpPr>
            <p:cNvPr id="27" name="圆角矩形 26"/>
            <p:cNvSpPr/>
            <p:nvPr/>
          </p:nvSpPr>
          <p:spPr bwMode="gray">
            <a:xfrm>
              <a:off x="2571736" y="4786322"/>
              <a:ext cx="1071570" cy="357190"/>
            </a:xfrm>
            <a:prstGeom prst="roundRect">
              <a:avLst/>
            </a:prstGeom>
            <a:ln>
              <a:headEnd/>
              <a:tailEnd/>
            </a:ln>
          </p:spPr>
          <p:style>
            <a:lnRef idx="1">
              <a:schemeClr val="accent1"/>
            </a:lnRef>
            <a:fillRef idx="2">
              <a:schemeClr val="accent1"/>
            </a:fillRef>
            <a:effectRef idx="1">
              <a:schemeClr val="accent1"/>
            </a:effectRef>
            <a:fontRef idx="minor">
              <a:schemeClr val="dk1"/>
            </a:fontRef>
          </p:style>
          <p:txBody>
            <a:bodyPr wrap="none" rtlCol="0" anchor="ctr"/>
            <a:lstStyle/>
            <a:p>
              <a:pPr algn="ctr"/>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台湾地区</a:t>
              </a:r>
            </a:p>
          </p:txBody>
        </p:sp>
      </p:grpSp>
      <p:grpSp>
        <p:nvGrpSpPr>
          <p:cNvPr id="4" name="组合 18"/>
          <p:cNvGrpSpPr/>
          <p:nvPr/>
        </p:nvGrpSpPr>
        <p:grpSpPr>
          <a:xfrm>
            <a:off x="3000364" y="4643446"/>
            <a:ext cx="2585198" cy="1928826"/>
            <a:chOff x="5429256" y="2857496"/>
            <a:chExt cx="2585198" cy="1928826"/>
          </a:xfrm>
        </p:grpSpPr>
        <p:pic>
          <p:nvPicPr>
            <p:cNvPr id="23" name="Picture 3" descr="C:\Users\Administrator.PC--20110825HWQ\Desktop\u=3018874024,3903098872&amp;fm=59.jpg"/>
            <p:cNvPicPr>
              <a:picLocks noChangeAspect="1" noChangeArrowheads="1"/>
            </p:cNvPicPr>
            <p:nvPr/>
          </p:nvPicPr>
          <p:blipFill>
            <a:blip r:embed="rId5" cstate="print"/>
            <a:srcRect/>
            <a:stretch>
              <a:fillRect/>
            </a:stretch>
          </p:blipFill>
          <p:spPr bwMode="auto">
            <a:xfrm>
              <a:off x="5429256" y="2857496"/>
              <a:ext cx="2571768" cy="1928826"/>
            </a:xfrm>
            <a:prstGeom prst="rect">
              <a:avLst/>
            </a:prstGeom>
            <a:noFill/>
          </p:spPr>
        </p:pic>
        <p:pic>
          <p:nvPicPr>
            <p:cNvPr id="24" name="Picture 7" descr="C:\Users\Administrator.PC--20110825HWQ\Desktop\267f9e2f07082838d630b9e3b899a9014c08f10c.jpg"/>
            <p:cNvPicPr>
              <a:picLocks noChangeAspect="1" noChangeArrowheads="1"/>
            </p:cNvPicPr>
            <p:nvPr/>
          </p:nvPicPr>
          <p:blipFill>
            <a:blip r:embed="rId6" cstate="print"/>
            <a:srcRect/>
            <a:stretch>
              <a:fillRect/>
            </a:stretch>
          </p:blipFill>
          <p:spPr bwMode="auto">
            <a:xfrm>
              <a:off x="7500958" y="2857496"/>
              <a:ext cx="513496" cy="514344"/>
            </a:xfrm>
            <a:prstGeom prst="rect">
              <a:avLst/>
            </a:prstGeom>
            <a:noFill/>
          </p:spPr>
        </p:pic>
      </p:grpSp>
      <p:sp>
        <p:nvSpPr>
          <p:cNvPr id="16"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4072440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0E3C94A1-B761-4E87-9E5D-AE113EFFFDB9}"/>
              </a:ext>
            </a:extLst>
          </p:cNvPr>
          <p:cNvSpPr/>
          <p:nvPr/>
        </p:nvSpPr>
        <p:spPr>
          <a:xfrm>
            <a:off x="214313" y="1000125"/>
            <a:ext cx="8643937" cy="4071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内容占位符 6">
            <a:extLst>
              <a:ext uri="{FF2B5EF4-FFF2-40B4-BE49-F238E27FC236}">
                <a16:creationId xmlns:a16="http://schemas.microsoft.com/office/drawing/2014/main" xmlns="" id="{F71D0CF1-89B2-4BB5-8F03-BB5F30940286}"/>
              </a:ext>
            </a:extLst>
          </p:cNvPr>
          <p:cNvSpPr>
            <a:spLocks noGrp="1"/>
          </p:cNvSpPr>
          <p:nvPr>
            <p:ph idx="1"/>
          </p:nvPr>
        </p:nvSpPr>
        <p:spPr>
          <a:xfrm>
            <a:off x="357188" y="1714500"/>
            <a:ext cx="8229600" cy="4525963"/>
          </a:xfrm>
        </p:spPr>
        <p:txBody>
          <a:bodyPr>
            <a:normAutofit lnSpcReduction="10000"/>
          </a:bodyPr>
          <a:lstStyle/>
          <a:p>
            <a:pPr>
              <a:buClr>
                <a:srgbClr val="C00000"/>
              </a:buClr>
              <a:buFont typeface="Wingdings" pitchFamily="2" charset="2"/>
              <a:buChar char="l"/>
              <a:defRPr/>
            </a:pPr>
            <a:endParaRPr lang="en-US" altLang="zh-CN" sz="2000" b="1" dirty="0">
              <a:latin typeface="楷体" pitchFamily="49" charset="-122"/>
              <a:ea typeface="楷体" pitchFamily="49" charset="-122"/>
            </a:endParaRPr>
          </a:p>
          <a:p>
            <a:pPr>
              <a:buClr>
                <a:srgbClr val="C00000"/>
              </a:buClr>
              <a:buFont typeface="Wingdings" pitchFamily="2" charset="2"/>
              <a:buChar char="p"/>
              <a:defRPr/>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公证或认证要求</a:t>
            </a: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（针对境外自然人或企业法人）</a:t>
            </a:r>
            <a:endParaRPr lang="en-US" altLang="zh-CN"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外国（地区）投资者：</a:t>
            </a:r>
            <a:r>
              <a:rPr lang="zh-CN" altLang="en-US" sz="1800" dirty="0">
                <a:latin typeface="楷体" pitchFamily="49" charset="-122"/>
                <a:ea typeface="楷体" pitchFamily="49" charset="-122"/>
              </a:rPr>
              <a:t>提交的文件，须经我国驻该国使、领馆认证。</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香港：</a:t>
            </a:r>
            <a:r>
              <a:rPr lang="zh-CN" altLang="en-US" sz="1800" dirty="0">
                <a:latin typeface="楷体" pitchFamily="49" charset="-122"/>
                <a:ea typeface="楷体" pitchFamily="49" charset="-122"/>
              </a:rPr>
              <a:t>须经我国司法部委托的香港公证人公证，并盖有中国法律服务（香港）有限公司转递香港公证文书专用章；</a:t>
            </a:r>
            <a:endParaRPr lang="en-US" altLang="zh-CN" sz="1800"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澳门：</a:t>
            </a:r>
            <a:r>
              <a:rPr lang="zh-CN" altLang="en-US" sz="1800" dirty="0">
                <a:latin typeface="楷体" pitchFamily="49" charset="-122"/>
                <a:ea typeface="楷体" pitchFamily="49" charset="-122"/>
              </a:rPr>
              <a:t>须经澳门政府公证部门或我国司法部委托的公证人公证，并经中国法律服务（澳门）公司加盖核验章；</a:t>
            </a:r>
          </a:p>
          <a:p>
            <a:pPr marL="457200" indent="-457200">
              <a:lnSpc>
                <a:spcPct val="150000"/>
              </a:lnSpc>
              <a:buClr>
                <a:srgbClr val="C00000"/>
              </a:buClr>
              <a:buFont typeface="+mj-lt"/>
              <a:buAutoNum type="arabicPeriod"/>
              <a:defRPr/>
            </a:pPr>
            <a:r>
              <a:rPr lang="zh-CN" altLang="en-US" sz="1800" dirty="0">
                <a:effectLst>
                  <a:outerShdw blurRad="38100" dist="38100" dir="2700000" algn="tl">
                    <a:srgbClr val="000000">
                      <a:alpha val="43137"/>
                    </a:srgbClr>
                  </a:outerShdw>
                </a:effectLst>
                <a:latin typeface="楷体" pitchFamily="49" charset="-122"/>
                <a:ea typeface="楷体" pitchFamily="49" charset="-122"/>
              </a:rPr>
              <a:t>台湾：</a:t>
            </a:r>
            <a:r>
              <a:rPr lang="zh-CN" altLang="en-US" sz="1800" dirty="0">
                <a:latin typeface="楷体" pitchFamily="49" charset="-122"/>
                <a:ea typeface="楷体" pitchFamily="49" charset="-122"/>
              </a:rPr>
              <a:t>须经台湾地区的公证部门公证，并由台湾海峡交流基会按照</a:t>
            </a:r>
            <a:r>
              <a:rPr lang="en-US" altLang="zh-CN" sz="1800" dirty="0">
                <a:latin typeface="楷体" pitchFamily="49" charset="-122"/>
                <a:ea typeface="楷体" pitchFamily="49" charset="-122"/>
              </a:rPr>
              <a:t>1993</a:t>
            </a:r>
            <a:r>
              <a:rPr lang="zh-CN" altLang="en-US" sz="1800" dirty="0">
                <a:latin typeface="楷体" pitchFamily="49" charset="-122"/>
                <a:ea typeface="楷体" pitchFamily="49" charset="-122"/>
              </a:rPr>
              <a:t>年</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海峡两岸公证书使用查证协议</a:t>
            </a:r>
            <a:r>
              <a:rPr lang="en-US" altLang="zh-CN" sz="1800" dirty="0">
                <a:latin typeface="楷体" pitchFamily="49" charset="-122"/>
                <a:ea typeface="楷体" pitchFamily="49" charset="-122"/>
              </a:rPr>
              <a:t>》</a:t>
            </a:r>
            <a:r>
              <a:rPr lang="zh-CN" altLang="en-US" sz="1800" dirty="0">
                <a:latin typeface="楷体" pitchFamily="49" charset="-122"/>
                <a:ea typeface="楷体" pitchFamily="49" charset="-122"/>
              </a:rPr>
              <a:t>寄送公证书副本。台湾投资者还应提供接收台湾公证书的内地公证协会出具的公证书正本与海基会寄送该会的副本一致的核对证明。</a:t>
            </a:r>
          </a:p>
          <a:p>
            <a:pPr marL="457200" indent="-457200">
              <a:lnSpc>
                <a:spcPct val="150000"/>
              </a:lnSpc>
              <a:buClr>
                <a:srgbClr val="C00000"/>
              </a:buClr>
              <a:buFontTx/>
              <a:buNone/>
              <a:defRPr/>
            </a:pPr>
            <a:endParaRPr lang="en-US" altLang="zh-CN" sz="1800" b="1" dirty="0">
              <a:latin typeface="楷体" pitchFamily="49" charset="-122"/>
              <a:ea typeface="楷体" pitchFamily="49" charset="-122"/>
            </a:endParaRPr>
          </a:p>
        </p:txBody>
      </p:sp>
      <p:cxnSp>
        <p:nvCxnSpPr>
          <p:cNvPr id="18" name="直接连接符 17">
            <a:extLst>
              <a:ext uri="{FF2B5EF4-FFF2-40B4-BE49-F238E27FC236}">
                <a16:creationId xmlns:a16="http://schemas.microsoft.com/office/drawing/2014/main" xmlns="" id="{4AACBAB8-7D10-44B0-AC03-EF5DA48A4ADC}"/>
              </a:ext>
            </a:extLst>
          </p:cNvPr>
          <p:cNvCxnSpPr/>
          <p:nvPr/>
        </p:nvCxnSpPr>
        <p:spPr bwMode="auto">
          <a:xfrm>
            <a:off x="7500958" y="3208684"/>
            <a:ext cx="928694"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grpSp>
        <p:nvGrpSpPr>
          <p:cNvPr id="2" name="组合 23">
            <a:extLst>
              <a:ext uri="{FF2B5EF4-FFF2-40B4-BE49-F238E27FC236}">
                <a16:creationId xmlns:a16="http://schemas.microsoft.com/office/drawing/2014/main" xmlns="" id="{EF831BC8-20D6-4697-B08A-7F0D45D8D014}"/>
              </a:ext>
            </a:extLst>
          </p:cNvPr>
          <p:cNvGrpSpPr>
            <a:grpSpLocks/>
          </p:cNvGrpSpPr>
          <p:nvPr/>
        </p:nvGrpSpPr>
        <p:grpSpPr bwMode="auto">
          <a:xfrm>
            <a:off x="928688" y="2803872"/>
            <a:ext cx="7286625" cy="3073400"/>
            <a:chOff x="928662" y="1928802"/>
            <a:chExt cx="7286676" cy="3073422"/>
          </a:xfrm>
        </p:grpSpPr>
        <p:cxnSp>
          <p:nvCxnSpPr>
            <p:cNvPr id="9" name="直接连接符 8">
              <a:extLst>
                <a:ext uri="{FF2B5EF4-FFF2-40B4-BE49-F238E27FC236}">
                  <a16:creationId xmlns:a16="http://schemas.microsoft.com/office/drawing/2014/main" xmlns="" id="{3419F3E7-B76E-42B6-A3E2-7CFB3E26F4FF}"/>
                </a:ext>
              </a:extLst>
            </p:cNvPr>
            <p:cNvCxnSpPr/>
            <p:nvPr/>
          </p:nvCxnSpPr>
          <p:spPr bwMode="auto">
            <a:xfrm>
              <a:off x="5143505" y="4119593"/>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5" name="直接连接符 14">
              <a:extLst>
                <a:ext uri="{FF2B5EF4-FFF2-40B4-BE49-F238E27FC236}">
                  <a16:creationId xmlns:a16="http://schemas.microsoft.com/office/drawing/2014/main" xmlns="" id="{D060D668-279B-4BA6-B249-AC5977E0A95D}"/>
                </a:ext>
              </a:extLst>
            </p:cNvPr>
            <p:cNvCxnSpPr/>
            <p:nvPr/>
          </p:nvCxnSpPr>
          <p:spPr bwMode="auto">
            <a:xfrm>
              <a:off x="5929322" y="2333630"/>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a:extLst>
                <a:ext uri="{FF2B5EF4-FFF2-40B4-BE49-F238E27FC236}">
                  <a16:creationId xmlns:a16="http://schemas.microsoft.com/office/drawing/2014/main" xmlns="" id="{9F79D734-D91E-4BE1-A1D6-265C141455E1}"/>
                </a:ext>
              </a:extLst>
            </p:cNvPr>
            <p:cNvCxnSpPr/>
            <p:nvPr/>
          </p:nvCxnSpPr>
          <p:spPr bwMode="auto">
            <a:xfrm>
              <a:off x="1000100" y="2857496"/>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7" name="直接连接符 16">
              <a:extLst>
                <a:ext uri="{FF2B5EF4-FFF2-40B4-BE49-F238E27FC236}">
                  <a16:creationId xmlns:a16="http://schemas.microsoft.com/office/drawing/2014/main" xmlns="" id="{2279287A-16FA-4FB8-BECC-1568DCAD5C6F}"/>
                </a:ext>
              </a:extLst>
            </p:cNvPr>
            <p:cNvCxnSpPr/>
            <p:nvPr/>
          </p:nvCxnSpPr>
          <p:spPr bwMode="auto">
            <a:xfrm>
              <a:off x="928662" y="3714752"/>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0" name="直接连接符 19">
              <a:extLst>
                <a:ext uri="{FF2B5EF4-FFF2-40B4-BE49-F238E27FC236}">
                  <a16:creationId xmlns:a16="http://schemas.microsoft.com/office/drawing/2014/main" xmlns="" id="{37054F30-B1BD-4B71-8E75-99C68F92CC65}"/>
                </a:ext>
              </a:extLst>
            </p:cNvPr>
            <p:cNvCxnSpPr/>
            <p:nvPr/>
          </p:nvCxnSpPr>
          <p:spPr bwMode="auto">
            <a:xfrm>
              <a:off x="2714612" y="5000636"/>
              <a:ext cx="1357322"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a:extLst>
                <a:ext uri="{FF2B5EF4-FFF2-40B4-BE49-F238E27FC236}">
                  <a16:creationId xmlns:a16="http://schemas.microsoft.com/office/drawing/2014/main" xmlns="" id="{CE940B26-3E73-4C1B-83C3-573594702EDB}"/>
                </a:ext>
              </a:extLst>
            </p:cNvPr>
            <p:cNvCxnSpPr/>
            <p:nvPr/>
          </p:nvCxnSpPr>
          <p:spPr bwMode="auto">
            <a:xfrm>
              <a:off x="5286380" y="1928802"/>
              <a:ext cx="2286016"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grpSp>
      <p:sp>
        <p:nvSpPr>
          <p:cNvPr id="114694" name="TextBox 13">
            <a:extLst>
              <a:ext uri="{FF2B5EF4-FFF2-40B4-BE49-F238E27FC236}">
                <a16:creationId xmlns:a16="http://schemas.microsoft.com/office/drawing/2014/main" xmlns="" id="{AB1EEBA1-D2CF-40CB-8118-E86AC739D5D5}"/>
              </a:ext>
            </a:extLst>
          </p:cNvPr>
          <p:cNvSpPr txBox="1">
            <a:spLocks noChangeArrowheads="1"/>
          </p:cNvSpPr>
          <p:nvPr/>
        </p:nvSpPr>
        <p:spPr bwMode="auto">
          <a:xfrm>
            <a:off x="2357438" y="871538"/>
            <a:ext cx="4714875" cy="1200150"/>
          </a:xfrm>
          <a:prstGeom prst="rect">
            <a:avLst/>
          </a:prstGeom>
          <a:noFill/>
          <a:ln w="12700">
            <a:solidFill>
              <a:srgbClr val="C00000"/>
            </a:solidFill>
            <a:prstDash val="sysDash"/>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原则：</a:t>
            </a:r>
            <a:endParaRPr lang="en-US" altLang="zh-CN" sz="2400" b="1" dirty="0">
              <a:solidFill>
                <a:srgbClr val="C0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400" b="1">
                <a:solidFill>
                  <a:srgbClr val="C00000"/>
                </a:solidFill>
                <a:latin typeface="楷体" panose="02010609060101010101" pitchFamily="49" charset="-122"/>
                <a:ea typeface="楷体" panose="02010609060101010101" pitchFamily="49" charset="-122"/>
              </a:rPr>
              <a:t>凡不经我国政府机构颁发的身份证明文件，均需公证或认证。</a:t>
            </a:r>
          </a:p>
        </p:txBody>
      </p:sp>
      <p:sp>
        <p:nvSpPr>
          <p:cNvPr id="114696" name="灯片编号占位符 23">
            <a:extLst>
              <a:ext uri="{FF2B5EF4-FFF2-40B4-BE49-F238E27FC236}">
                <a16:creationId xmlns:a16="http://schemas.microsoft.com/office/drawing/2014/main" xmlns="" id="{24A9C270-C668-4168-92BD-CF80F8B7A98F}"/>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23C9180-8581-4F5C-8625-838B3E1A9737}" type="slidenum">
              <a:rPr lang="en-US" altLang="zh-CN" sz="1400"/>
              <a:pPr>
                <a:spcBef>
                  <a:spcPct val="0"/>
                </a:spcBef>
                <a:buFontTx/>
                <a:buNone/>
              </a:pPr>
              <a:t>39</a:t>
            </a:fld>
            <a:endParaRPr lang="en-US" altLang="zh-CN" sz="1400" dirty="0"/>
          </a:p>
        </p:txBody>
      </p:sp>
      <p:sp>
        <p:nvSpPr>
          <p:cNvPr id="19" name="标题 1">
            <a:extLst>
              <a:ext uri="{FF2B5EF4-FFF2-40B4-BE49-F238E27FC236}">
                <a16:creationId xmlns:a16="http://schemas.microsoft.com/office/drawing/2014/main" xmlns="" id="{9BC67385-21CF-4727-AE5D-11BBB8E7A9EE}"/>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848416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08A221A0-DBB1-4D8C-9B22-D3121750D62F}"/>
              </a:ext>
            </a:extLst>
          </p:cNvPr>
          <p:cNvSpPr txBox="1">
            <a:spLocks noChangeArrowheads="1"/>
          </p:cNvSpPr>
          <p:nvPr/>
        </p:nvSpPr>
        <p:spPr bwMode="auto">
          <a:xfrm>
            <a:off x="500063" y="827088"/>
            <a:ext cx="8429625" cy="3200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1600" b="1" dirty="0">
                <a:latin typeface="楷体" panose="02010609060101010101" pitchFamily="49" charset="-122"/>
                <a:ea typeface="楷体" panose="02010609060101010101" pitchFamily="49" charset="-122"/>
              </a:rPr>
              <a:t> 业务办理依据</a:t>
            </a:r>
            <a:endParaRPr lang="en-US" altLang="zh-CN" sz="1600" dirty="0">
              <a:latin typeface="楷体" panose="02010609060101010101" pitchFamily="49" charset="-122"/>
              <a:ea typeface="楷体" panose="02010609060101010101" pitchFamily="49" charset="-122"/>
            </a:endParaRPr>
          </a:p>
          <a:p>
            <a:pPr eaLnBrk="1" hangingPunct="1">
              <a:buClr>
                <a:srgbClr val="C00000"/>
              </a:buClr>
              <a:buFont typeface="Wingdings" panose="05000000000000000000" pitchFamily="2" charset="2"/>
              <a:buChar char="p"/>
            </a:pP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中国结算北京分公司投资者业务指南</a:t>
            </a:r>
            <a:r>
              <a:rPr lang="en-US" altLang="zh-CN" sz="2000" b="1" dirty="0">
                <a:latin typeface="楷体" panose="02010609060101010101" pitchFamily="49" charset="-122"/>
                <a:ea typeface="楷体" panose="02010609060101010101" pitchFamily="49" charset="-122"/>
              </a:rPr>
              <a:t>》</a:t>
            </a:r>
          </a:p>
          <a:p>
            <a:pPr eaLnBrk="1" hangingPunct="1">
              <a:buClr>
                <a:srgbClr val="C00000"/>
              </a:buClr>
            </a:pPr>
            <a:endParaRPr lang="en-US" altLang="zh-CN" sz="2000" b="1" dirty="0">
              <a:latin typeface="楷体" panose="02010609060101010101" pitchFamily="49" charset="-122"/>
              <a:ea typeface="楷体" panose="02010609060101010101" pitchFamily="49" charset="-122"/>
            </a:endParaRPr>
          </a:p>
          <a:p>
            <a:pPr eaLnBrk="1" hangingPunct="1">
              <a:buClr>
                <a:srgbClr val="C00000"/>
              </a:buClr>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中国证券登记结算有限责任公司投资者证券查询业务指南</a:t>
            </a:r>
            <a:r>
              <a:rPr lang="en-US" altLang="zh-CN" sz="2000" b="1" dirty="0">
                <a:latin typeface="楷体" panose="02010609060101010101" pitchFamily="49" charset="-122"/>
                <a:ea typeface="楷体" panose="02010609060101010101" pitchFamily="49" charset="-122"/>
              </a:rPr>
              <a:t>》</a:t>
            </a:r>
          </a:p>
          <a:p>
            <a:pPr eaLnBrk="1" hangingPunct="1">
              <a:buClr>
                <a:srgbClr val="C00000"/>
              </a:buClr>
            </a:pPr>
            <a:r>
              <a:rPr lang="en-US" altLang="zh-CN" sz="2000" dirty="0">
                <a:latin typeface="楷体" panose="02010609060101010101" pitchFamily="49" charset="-122"/>
                <a:ea typeface="楷体" panose="02010609060101010101" pitchFamily="49" charset="-122"/>
              </a:rPr>
              <a:t>   </a:t>
            </a: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p:txBody>
      </p:sp>
      <p:grpSp>
        <p:nvGrpSpPr>
          <p:cNvPr id="3" name="组合 16">
            <a:extLst>
              <a:ext uri="{FF2B5EF4-FFF2-40B4-BE49-F238E27FC236}">
                <a16:creationId xmlns:a16="http://schemas.microsoft.com/office/drawing/2014/main" xmlns="" id="{D550046E-09FF-4CD6-87D1-FA0E5573619C}"/>
              </a:ext>
            </a:extLst>
          </p:cNvPr>
          <p:cNvGrpSpPr>
            <a:grpSpLocks/>
          </p:cNvGrpSpPr>
          <p:nvPr/>
        </p:nvGrpSpPr>
        <p:grpSpPr bwMode="auto">
          <a:xfrm>
            <a:off x="2484438" y="3500438"/>
            <a:ext cx="214312" cy="1714500"/>
            <a:chOff x="1785918" y="2714620"/>
            <a:chExt cx="214314" cy="1714512"/>
          </a:xfrm>
        </p:grpSpPr>
        <p:sp>
          <p:nvSpPr>
            <p:cNvPr id="9" name="下箭头 8">
              <a:extLst>
                <a:ext uri="{FF2B5EF4-FFF2-40B4-BE49-F238E27FC236}">
                  <a16:creationId xmlns:a16="http://schemas.microsoft.com/office/drawing/2014/main" xmlns="" id="{FD3E1168-D847-47D1-8D09-8386F97E67CA}"/>
                </a:ext>
              </a:extLst>
            </p:cNvPr>
            <p:cNvSpPr/>
            <p:nvPr/>
          </p:nvSpPr>
          <p:spPr bwMode="gray">
            <a:xfrm>
              <a:off x="1785918" y="2714620"/>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下箭头 11">
              <a:extLst>
                <a:ext uri="{FF2B5EF4-FFF2-40B4-BE49-F238E27FC236}">
                  <a16:creationId xmlns:a16="http://schemas.microsoft.com/office/drawing/2014/main" xmlns="" id="{54B0914E-D304-44BA-811C-8AD2497FF49A}"/>
                </a:ext>
              </a:extLst>
            </p:cNvPr>
            <p:cNvSpPr/>
            <p:nvPr/>
          </p:nvSpPr>
          <p:spPr bwMode="gray">
            <a:xfrm>
              <a:off x="1785918" y="3214685"/>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下箭头 12">
              <a:extLst>
                <a:ext uri="{FF2B5EF4-FFF2-40B4-BE49-F238E27FC236}">
                  <a16:creationId xmlns:a16="http://schemas.microsoft.com/office/drawing/2014/main" xmlns="" id="{BCC30214-0A03-4602-90A2-D6CFBC369506}"/>
                </a:ext>
              </a:extLst>
            </p:cNvPr>
            <p:cNvSpPr/>
            <p:nvPr/>
          </p:nvSpPr>
          <p:spPr bwMode="gray">
            <a:xfrm>
              <a:off x="1785918" y="3714752"/>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下箭头 13">
              <a:extLst>
                <a:ext uri="{FF2B5EF4-FFF2-40B4-BE49-F238E27FC236}">
                  <a16:creationId xmlns:a16="http://schemas.microsoft.com/office/drawing/2014/main" xmlns="" id="{D646820B-7E2C-42C4-98CA-5E2ED237972D}"/>
                </a:ext>
              </a:extLst>
            </p:cNvPr>
            <p:cNvSpPr/>
            <p:nvPr/>
          </p:nvSpPr>
          <p:spPr bwMode="gray">
            <a:xfrm>
              <a:off x="1785918" y="4214817"/>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7413" name="灯片编号占位符 15">
            <a:extLst>
              <a:ext uri="{FF2B5EF4-FFF2-40B4-BE49-F238E27FC236}">
                <a16:creationId xmlns:a16="http://schemas.microsoft.com/office/drawing/2014/main" xmlns="" id="{170B3E7A-0905-4526-A5FF-CFCF2B31D51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CACF7A9-27DA-4984-B58E-5AAACB580AC6}" type="slidenum">
              <a:rPr lang="en-US" altLang="zh-CN"/>
              <a:pPr/>
              <a:t>4</a:t>
            </a:fld>
            <a:endParaRPr lang="en-US" altLang="zh-CN" dirty="0"/>
          </a:p>
        </p:txBody>
      </p:sp>
      <p:sp>
        <p:nvSpPr>
          <p:cNvPr id="17414" name="矩形 23">
            <a:extLst>
              <a:ext uri="{FF2B5EF4-FFF2-40B4-BE49-F238E27FC236}">
                <a16:creationId xmlns:a16="http://schemas.microsoft.com/office/drawing/2014/main" xmlns="" id="{FAB1F5F2-4911-45B5-98AB-2AC793729F06}"/>
              </a:ext>
            </a:extLst>
          </p:cNvPr>
          <p:cNvSpPr>
            <a:spLocks noChangeArrowheads="1"/>
          </p:cNvSpPr>
          <p:nvPr/>
        </p:nvSpPr>
        <p:spPr bwMode="auto">
          <a:xfrm>
            <a:off x="1206500" y="2636838"/>
            <a:ext cx="2933700" cy="304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1600" b="1" dirty="0">
                <a:latin typeface="楷体" panose="02010609060101010101" pitchFamily="49" charset="-122"/>
                <a:ea typeface="楷体" panose="02010609060101010101" pitchFamily="49" charset="-122"/>
              </a:rPr>
              <a:t> </a:t>
            </a:r>
          </a:p>
          <a:p>
            <a:pPr eaLnBrk="1" hangingPunct="1">
              <a:buClr>
                <a:srgbClr val="C00000"/>
              </a:buClr>
            </a:pPr>
            <a:r>
              <a:rPr lang="zh-CN" altLang="en-US" sz="1600" b="1">
                <a:latin typeface="楷体" panose="02010609060101010101" pitchFamily="49" charset="-122"/>
                <a:ea typeface="楷体" panose="02010609060101010101" pitchFamily="49" charset="-122"/>
              </a:rPr>
              <a:t>下载路径一：</a:t>
            </a: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r>
              <a:rPr lang="en-US" altLang="zh-CN" b="1" dirty="0">
                <a:latin typeface="楷体" panose="02010609060101010101" pitchFamily="49" charset="-122"/>
                <a:ea typeface="楷体" panose="02010609060101010101" pitchFamily="49" charset="-122"/>
                <a:hlinkClick r:id="rId3"/>
              </a:rPr>
              <a:t> www.chinaclear.cn</a:t>
            </a:r>
            <a:r>
              <a:rPr lang="en-US" altLang="zh-CN" b="1" dirty="0">
                <a:latin typeface="楷体" panose="02010609060101010101" pitchFamily="49" charset="-122"/>
                <a:ea typeface="楷体" panose="02010609060101010101" pitchFamily="49" charset="-122"/>
              </a:rPr>
              <a:t> </a:t>
            </a:r>
          </a:p>
          <a:p>
            <a:pPr eaLnBrk="1" hangingPunct="1">
              <a:buClr>
                <a:srgbClr val="C00000"/>
              </a:buClr>
            </a:pPr>
            <a:endParaRPr lang="en-US" altLang="zh-CN" sz="1600" dirty="0">
              <a:latin typeface="楷体" panose="02010609060101010101" pitchFamily="49" charset="-122"/>
              <a:ea typeface="楷体" panose="02010609060101010101" pitchFamily="49" charset="-122"/>
            </a:endParaRPr>
          </a:p>
          <a:p>
            <a:pPr eaLnBrk="1" hangingPunct="1">
              <a:buClr>
                <a:srgbClr val="C00000"/>
              </a:buClr>
            </a:pPr>
            <a:r>
              <a:rPr lang="zh-CN" altLang="en-US" sz="160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“法律规则”</a:t>
            </a:r>
            <a:endParaRPr lang="en-US" altLang="zh-CN" b="1" dirty="0">
              <a:latin typeface="楷体" panose="02010609060101010101" pitchFamily="49" charset="-122"/>
              <a:ea typeface="楷体" panose="02010609060101010101" pitchFamily="49" charset="-122"/>
            </a:endParaRPr>
          </a:p>
          <a:p>
            <a:pPr eaLnBrk="1" hangingPunct="1">
              <a:buClr>
                <a:srgbClr val="C00000"/>
              </a:buClr>
            </a:pPr>
            <a:endParaRPr lang="en-US" altLang="zh-CN" dirty="0">
              <a:latin typeface="楷体" panose="02010609060101010101" pitchFamily="49" charset="-122"/>
              <a:ea typeface="楷体" panose="02010609060101010101" pitchFamily="49" charset="-122"/>
            </a:endParaRPr>
          </a:p>
          <a:p>
            <a:pPr eaLnBrk="1" hangingPunct="1">
              <a:buClr>
                <a:srgbClr val="C00000"/>
              </a:buClr>
            </a:pPr>
            <a:r>
              <a:rPr lang="en-US" altLang="zh-CN" dirty="0">
                <a:latin typeface="楷体" panose="02010609060101010101" pitchFamily="49" charset="-122"/>
                <a:ea typeface="楷体" panose="02010609060101010101" pitchFamily="49" charset="-122"/>
              </a:rPr>
              <a:t>     </a:t>
            </a:r>
            <a:r>
              <a:rPr lang="en-US" altLang="zh-CN" b="1" dirty="0">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业务规则</a:t>
            </a:r>
            <a:r>
              <a:rPr lang="en-US" altLang="zh-CN" b="1" dirty="0">
                <a:latin typeface="楷体" panose="02010609060101010101" pitchFamily="49" charset="-122"/>
                <a:ea typeface="楷体" panose="02010609060101010101" pitchFamily="49" charset="-122"/>
              </a:rPr>
              <a:t>”</a:t>
            </a:r>
          </a:p>
          <a:p>
            <a:pPr eaLnBrk="1" hangingPunct="1">
              <a:buClr>
                <a:srgbClr val="C00000"/>
              </a:buClr>
            </a:pPr>
            <a:endParaRPr lang="en-US" altLang="zh-CN" dirty="0">
              <a:latin typeface="楷体" panose="02010609060101010101" pitchFamily="49" charset="-122"/>
              <a:ea typeface="楷体" panose="02010609060101010101" pitchFamily="49" charset="-122"/>
            </a:endParaRPr>
          </a:p>
          <a:p>
            <a:pPr eaLnBrk="1" hangingPunct="1">
              <a:buClr>
                <a:srgbClr val="C00000"/>
              </a:buClr>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登记与存管</a:t>
            </a:r>
            <a:r>
              <a:rPr lang="en-US" altLang="zh-CN" b="1" dirty="0">
                <a:latin typeface="楷体" panose="02010609060101010101" pitchFamily="49" charset="-122"/>
                <a:ea typeface="楷体" panose="02010609060101010101" pitchFamily="49" charset="-122"/>
              </a:rPr>
              <a:t>”</a:t>
            </a:r>
          </a:p>
          <a:p>
            <a:pPr eaLnBrk="1" hangingPunct="1">
              <a:buClr>
                <a:srgbClr val="C00000"/>
              </a:buClr>
            </a:pPr>
            <a:endParaRPr lang="en-US" altLang="zh-CN" b="1" dirty="0">
              <a:latin typeface="楷体" panose="02010609060101010101" pitchFamily="49" charset="-122"/>
              <a:ea typeface="楷体" panose="02010609060101010101" pitchFamily="49" charset="-122"/>
            </a:endParaRPr>
          </a:p>
          <a:p>
            <a:pPr eaLnBrk="1" hangingPunct="1">
              <a:buClr>
                <a:srgbClr val="C00000"/>
              </a:buClr>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全国股份转让系统</a:t>
            </a:r>
            <a:r>
              <a:rPr lang="en-US" altLang="zh-CN" b="1" dirty="0">
                <a:latin typeface="楷体" panose="02010609060101010101" pitchFamily="49" charset="-122"/>
                <a:ea typeface="楷体" panose="02010609060101010101" pitchFamily="49" charset="-122"/>
              </a:rPr>
              <a:t>”</a:t>
            </a:r>
            <a:endParaRPr lang="zh-CN" altLang="en-US"/>
          </a:p>
        </p:txBody>
      </p:sp>
      <p:sp>
        <p:nvSpPr>
          <p:cNvPr id="17415" name="矩形 24">
            <a:extLst>
              <a:ext uri="{FF2B5EF4-FFF2-40B4-BE49-F238E27FC236}">
                <a16:creationId xmlns:a16="http://schemas.microsoft.com/office/drawing/2014/main" xmlns="" id="{952568C4-04CB-45EB-97C1-DD3B43DB350D}"/>
              </a:ext>
            </a:extLst>
          </p:cNvPr>
          <p:cNvSpPr>
            <a:spLocks noChangeArrowheads="1"/>
          </p:cNvSpPr>
          <p:nvPr/>
        </p:nvSpPr>
        <p:spPr bwMode="auto">
          <a:xfrm>
            <a:off x="4787900" y="2852738"/>
            <a:ext cx="2663825" cy="1692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zh-CN" altLang="en-US" sz="1600" b="1">
                <a:latin typeface="楷体" panose="02010609060101010101" pitchFamily="49" charset="-122"/>
                <a:ea typeface="楷体" panose="02010609060101010101" pitchFamily="49" charset="-122"/>
              </a:rPr>
              <a:t>下载路径二：</a:t>
            </a: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r>
              <a:rPr lang="en-US" altLang="zh-CN" b="1" dirty="0">
                <a:latin typeface="楷体" panose="02010609060101010101" pitchFamily="49" charset="-122"/>
                <a:ea typeface="楷体" panose="02010609060101010101" pitchFamily="49" charset="-122"/>
                <a:hlinkClick r:id="rId3"/>
              </a:rPr>
              <a:t> www.chinaclear.cn</a:t>
            </a:r>
            <a:r>
              <a:rPr lang="en-US" altLang="zh-CN" b="1" dirty="0">
                <a:latin typeface="楷体" panose="02010609060101010101" pitchFamily="49" charset="-122"/>
                <a:ea typeface="楷体" panose="02010609060101010101" pitchFamily="49" charset="-122"/>
              </a:rPr>
              <a:t> </a:t>
            </a:r>
          </a:p>
          <a:p>
            <a:pPr eaLnBrk="1" hangingPunct="1">
              <a:buClr>
                <a:srgbClr val="C00000"/>
              </a:buClr>
            </a:pPr>
            <a:endParaRPr lang="en-US" altLang="zh-CN" sz="1400" dirty="0">
              <a:latin typeface="楷体" panose="02010609060101010101" pitchFamily="49" charset="-122"/>
              <a:ea typeface="楷体" panose="02010609060101010101" pitchFamily="49" charset="-122"/>
            </a:endParaRPr>
          </a:p>
          <a:p>
            <a:pPr eaLnBrk="1" hangingPunct="1">
              <a:buClr>
                <a:srgbClr val="C00000"/>
              </a:buClr>
            </a:pPr>
            <a:r>
              <a:rPr lang="zh-CN" altLang="en-US" sz="1400">
                <a:latin typeface="楷体" panose="02010609060101010101" pitchFamily="49" charset="-122"/>
                <a:ea typeface="楷体" panose="02010609060101010101" pitchFamily="49" charset="-122"/>
              </a:rPr>
              <a:t>    </a:t>
            </a:r>
            <a:r>
              <a:rPr lang="zh-CN" altLang="en-US" sz="1400" b="1">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高级搜索”栏</a:t>
            </a: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endParaRPr lang="en-US" altLang="zh-CN" sz="1600" dirty="0">
              <a:latin typeface="楷体" panose="02010609060101010101" pitchFamily="49" charset="-122"/>
              <a:ea typeface="楷体" panose="02010609060101010101" pitchFamily="49" charset="-122"/>
            </a:endParaRPr>
          </a:p>
          <a:p>
            <a:pPr eaLnBrk="1" hangingPunct="1">
              <a:buClr>
                <a:srgbClr val="C00000"/>
              </a:buClr>
            </a:pPr>
            <a:r>
              <a:rPr lang="zh-CN" altLang="en-US" sz="1600" b="1">
                <a:latin typeface="楷体" panose="02010609060101010101" pitchFamily="49" charset="-122"/>
                <a:ea typeface="楷体" panose="02010609060101010101" pitchFamily="49" charset="-122"/>
              </a:rPr>
              <a:t> 搜索相应的业务指南</a:t>
            </a:r>
            <a:endParaRPr lang="en-US" altLang="zh-CN" sz="1600" b="1" dirty="0">
              <a:latin typeface="楷体" panose="02010609060101010101" pitchFamily="49" charset="-122"/>
              <a:ea typeface="楷体" panose="02010609060101010101" pitchFamily="49" charset="-122"/>
            </a:endParaRPr>
          </a:p>
        </p:txBody>
      </p:sp>
      <p:grpSp>
        <p:nvGrpSpPr>
          <p:cNvPr id="4" name="组合 12">
            <a:extLst>
              <a:ext uri="{FF2B5EF4-FFF2-40B4-BE49-F238E27FC236}">
                <a16:creationId xmlns:a16="http://schemas.microsoft.com/office/drawing/2014/main" xmlns="" id="{A5736043-2283-476F-8189-5E02C099CAEF}"/>
              </a:ext>
            </a:extLst>
          </p:cNvPr>
          <p:cNvGrpSpPr>
            <a:grpSpLocks/>
          </p:cNvGrpSpPr>
          <p:nvPr/>
        </p:nvGrpSpPr>
        <p:grpSpPr bwMode="auto">
          <a:xfrm>
            <a:off x="5795963" y="3500438"/>
            <a:ext cx="214312" cy="714375"/>
            <a:chOff x="1785918" y="2714620"/>
            <a:chExt cx="214314" cy="714380"/>
          </a:xfrm>
        </p:grpSpPr>
        <p:sp>
          <p:nvSpPr>
            <p:cNvPr id="27" name="下箭头 26">
              <a:extLst>
                <a:ext uri="{FF2B5EF4-FFF2-40B4-BE49-F238E27FC236}">
                  <a16:creationId xmlns:a16="http://schemas.microsoft.com/office/drawing/2014/main" xmlns="" id="{B29C5A0E-93CC-44C7-BF15-F585D9364782}"/>
                </a:ext>
              </a:extLst>
            </p:cNvPr>
            <p:cNvSpPr/>
            <p:nvPr/>
          </p:nvSpPr>
          <p:spPr bwMode="gray">
            <a:xfrm>
              <a:off x="1785918" y="2714620"/>
              <a:ext cx="214314" cy="214313"/>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下箭头 27">
              <a:extLst>
                <a:ext uri="{FF2B5EF4-FFF2-40B4-BE49-F238E27FC236}">
                  <a16:creationId xmlns:a16="http://schemas.microsoft.com/office/drawing/2014/main" xmlns="" id="{87344B8C-4EE0-4B67-8612-B716DFEE212E}"/>
                </a:ext>
              </a:extLst>
            </p:cNvPr>
            <p:cNvSpPr/>
            <p:nvPr/>
          </p:nvSpPr>
          <p:spPr bwMode="gray">
            <a:xfrm>
              <a:off x="1785918" y="3214685"/>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 name="矩形: 圆角 1">
            <a:extLst>
              <a:ext uri="{FF2B5EF4-FFF2-40B4-BE49-F238E27FC236}">
                <a16:creationId xmlns:a16="http://schemas.microsoft.com/office/drawing/2014/main" xmlns="" id="{86619E12-31B9-404E-95C1-63D91990F2AA}"/>
              </a:ext>
            </a:extLst>
          </p:cNvPr>
          <p:cNvSpPr/>
          <p:nvPr/>
        </p:nvSpPr>
        <p:spPr bwMode="gray">
          <a:xfrm>
            <a:off x="323528" y="836712"/>
            <a:ext cx="8208912" cy="1656184"/>
          </a:xfrm>
          <a:prstGeom prst="roundRect">
            <a:avLst/>
          </a:prstGeom>
          <a:noFill/>
          <a:ln w="12700">
            <a:solidFill>
              <a:schemeClr val="accent1">
                <a:lumMod val="7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标题 1">
            <a:extLst>
              <a:ext uri="{FF2B5EF4-FFF2-40B4-BE49-F238E27FC236}">
                <a16:creationId xmlns:a16="http://schemas.microsoft.com/office/drawing/2014/main" xmlns="" id="{533C7633-00A3-4489-8BB1-C6F300F7C9E0}"/>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股份业务介绍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44780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3929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285720" y="4572008"/>
            <a:ext cx="1714512" cy="1660084"/>
          </a:xfrm>
          <a:prstGeom prst="rect">
            <a:avLst/>
          </a:prstGeom>
          <a:noFill/>
        </p:spPr>
      </p:pic>
      <p:sp>
        <p:nvSpPr>
          <p:cNvPr id="7" name="内容占位符 6"/>
          <p:cNvSpPr>
            <a:spLocks noGrp="1"/>
          </p:cNvSpPr>
          <p:nvPr>
            <p:ph idx="1"/>
          </p:nvPr>
        </p:nvSpPr>
        <p:spPr>
          <a:xfrm>
            <a:off x="428596" y="714357"/>
            <a:ext cx="8229600" cy="4429156"/>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境外自然人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境外自然人有效身份证明文件原件及复印件：</a:t>
            </a:r>
          </a:p>
          <a:p>
            <a:pPr marL="457200" indent="-457200">
              <a:lnSpc>
                <a:spcPct val="150000"/>
              </a:lnSpc>
              <a:buClr>
                <a:srgbClr val="C00000"/>
              </a:buClr>
              <a:buNone/>
            </a:pPr>
            <a:r>
              <a:rPr lang="zh-CN" altLang="en-US" sz="1800" dirty="0">
                <a:solidFill>
                  <a:schemeClr val="tx1">
                    <a:lumMod val="75000"/>
                    <a:lumOff val="25000"/>
                  </a:schemeClr>
                </a:solidFill>
                <a:latin typeface="楷体" pitchFamily="49" charset="-122"/>
                <a:ea typeface="楷体" pitchFamily="49" charset="-122"/>
              </a:rPr>
              <a:t>   </a:t>
            </a:r>
            <a:r>
              <a:rPr lang="zh-CN" altLang="en-US" sz="1600" dirty="0">
                <a:solidFill>
                  <a:srgbClr val="C00000"/>
                </a:solidFill>
                <a:effectLst>
                  <a:outerShdw blurRad="38100" dist="38100" dir="2700000" algn="tl">
                    <a:srgbClr val="000000">
                      <a:alpha val="43137"/>
                    </a:srgbClr>
                  </a:outerShdw>
                </a:effectLst>
                <a:latin typeface="楷体" pitchFamily="49" charset="-122"/>
                <a:ea typeface="楷体" pitchFamily="49" charset="-122"/>
              </a:rPr>
              <a:t>经认证或公证的</a:t>
            </a:r>
            <a:r>
              <a:rPr lang="zh-CN" altLang="en-US" sz="1600" dirty="0">
                <a:solidFill>
                  <a:schemeClr val="tx1">
                    <a:lumMod val="75000"/>
                    <a:lumOff val="25000"/>
                  </a:schemeClr>
                </a:solidFill>
                <a:latin typeface="楷体" pitchFamily="49" charset="-122"/>
                <a:ea typeface="楷体" pitchFamily="49" charset="-122"/>
              </a:rPr>
              <a:t>的境外所在国家或者地区护照或者身份证；</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有境外其他国家、地区永久居留签证的中国护照；</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台湾居民</a:t>
            </a:r>
            <a:r>
              <a:rPr lang="zh-CN" altLang="en-US" sz="1600" dirty="0">
                <a:solidFill>
                  <a:srgbClr val="C00000"/>
                </a:solidFill>
                <a:latin typeface="楷体" pitchFamily="49" charset="-122"/>
                <a:ea typeface="楷体" pitchFamily="49" charset="-122"/>
              </a:rPr>
              <a:t>来往大陆通行证</a:t>
            </a:r>
            <a:r>
              <a:rPr lang="zh-CN" altLang="en-US" sz="1600"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zh-CN" altLang="en-US" sz="1600" dirty="0">
                <a:solidFill>
                  <a:schemeClr val="tx1">
                    <a:lumMod val="75000"/>
                    <a:lumOff val="25000"/>
                  </a:schemeClr>
                </a:solidFill>
                <a:latin typeface="楷体" pitchFamily="49" charset="-122"/>
                <a:ea typeface="楷体" pitchFamily="49" charset="-122"/>
              </a:rPr>
              <a:t>   香港、澳门</a:t>
            </a:r>
            <a:r>
              <a:rPr lang="zh-CN" altLang="en-US" sz="1600" dirty="0">
                <a:solidFill>
                  <a:srgbClr val="C00000"/>
                </a:solidFill>
                <a:latin typeface="楷体" pitchFamily="49" charset="-122"/>
                <a:ea typeface="楷体" pitchFamily="49" charset="-122"/>
              </a:rPr>
              <a:t>永久性</a:t>
            </a:r>
            <a:r>
              <a:rPr lang="zh-CN" altLang="en-US" sz="1600" dirty="0">
                <a:solidFill>
                  <a:schemeClr val="tx1">
                    <a:lumMod val="75000"/>
                    <a:lumOff val="25000"/>
                  </a:schemeClr>
                </a:solidFill>
                <a:latin typeface="楷体" pitchFamily="49" charset="-122"/>
                <a:ea typeface="楷体" pitchFamily="49" charset="-122"/>
              </a:rPr>
              <a:t>居民身份证和港澳居民</a:t>
            </a:r>
            <a:r>
              <a:rPr lang="zh-CN" altLang="en-US" sz="1600" dirty="0">
                <a:solidFill>
                  <a:srgbClr val="C00000"/>
                </a:solidFill>
                <a:latin typeface="楷体" pitchFamily="49" charset="-122"/>
                <a:ea typeface="楷体" pitchFamily="49" charset="-122"/>
              </a:rPr>
              <a:t>来往内地通行证</a:t>
            </a:r>
            <a:r>
              <a:rPr lang="zh-CN" altLang="en-US" sz="1600" dirty="0">
                <a:solidFill>
                  <a:schemeClr val="tx1">
                    <a:lumMod val="75000"/>
                    <a:lumOff val="25000"/>
                  </a:schemeClr>
                </a:solidFill>
                <a:latin typeface="楷体" pitchFamily="49" charset="-122"/>
                <a:ea typeface="楷体" pitchFamily="49" charset="-122"/>
              </a:rPr>
              <a:t>。</a:t>
            </a:r>
          </a:p>
          <a:p>
            <a:pPr marL="457200" indent="-457200">
              <a:lnSpc>
                <a:spcPct val="150000"/>
              </a:lnSpc>
              <a:buClr>
                <a:srgbClr val="C00000"/>
              </a:buClr>
              <a:buNone/>
            </a:pPr>
            <a:r>
              <a:rPr lang="en-US" altLang="zh-CN" sz="1800" dirty="0">
                <a:solidFill>
                  <a:srgbClr val="C00000"/>
                </a:solidFill>
                <a:latin typeface="楷体" pitchFamily="49" charset="-122"/>
                <a:ea typeface="楷体" pitchFamily="49" charset="-122"/>
              </a:rPr>
              <a:t>2.  </a:t>
            </a:r>
            <a:r>
              <a:rPr lang="zh-CN" altLang="en-US" sz="1800" dirty="0">
                <a:solidFill>
                  <a:schemeClr val="tx1">
                    <a:lumMod val="75000"/>
                    <a:lumOff val="25000"/>
                  </a:schemeClr>
                </a:solidFill>
                <a:latin typeface="楷体" pitchFamily="49" charset="-122"/>
                <a:ea typeface="楷体" pitchFamily="49" charset="-122"/>
              </a:rPr>
              <a:t>委托他人代办的，还需提交申请人签署的授权委托书，经办人有效身份证明文件原件及复印件。</a:t>
            </a:r>
          </a:p>
        </p:txBody>
      </p:sp>
      <p:sp>
        <p:nvSpPr>
          <p:cNvPr id="8" name="右中括号 7"/>
          <p:cNvSpPr/>
          <p:nvPr/>
        </p:nvSpPr>
        <p:spPr bwMode="auto">
          <a:xfrm>
            <a:off x="6357950" y="2500306"/>
            <a:ext cx="214314" cy="114300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右箭头 8"/>
          <p:cNvSpPr/>
          <p:nvPr/>
        </p:nvSpPr>
        <p:spPr bwMode="gray">
          <a:xfrm>
            <a:off x="6715140" y="3000372"/>
            <a:ext cx="214314"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6976609" y="2285992"/>
            <a:ext cx="738664" cy="1571636"/>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本人办理无须认证或公证</a:t>
            </a:r>
          </a:p>
        </p:txBody>
      </p:sp>
      <p:sp>
        <p:nvSpPr>
          <p:cNvPr id="14" name="下箭头 13"/>
          <p:cNvSpPr/>
          <p:nvPr/>
        </p:nvSpPr>
        <p:spPr bwMode="gray">
          <a:xfrm>
            <a:off x="3714744" y="4500570"/>
            <a:ext cx="214314" cy="357190"/>
          </a:xfrm>
          <a:prstGeom prst="down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TextBox 15"/>
          <p:cNvSpPr txBox="1"/>
          <p:nvPr/>
        </p:nvSpPr>
        <p:spPr>
          <a:xfrm>
            <a:off x="2928926" y="5072074"/>
            <a:ext cx="2071702" cy="369332"/>
          </a:xfrm>
          <a:prstGeom prst="rect">
            <a:avLst/>
          </a:prstGeom>
          <a:noFill/>
          <a:ln>
            <a:solidFill>
              <a:srgbClr val="C00000"/>
            </a:solidFill>
            <a:prstDash val="dash"/>
          </a:ln>
        </p:spPr>
        <p:txBody>
          <a:bodyPr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授权须认证或公证</a:t>
            </a:r>
            <a:endParaRPr lang="zh-CN" altLang="en-US" dirty="0"/>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40</a:t>
            </a:fld>
            <a:endParaRPr lang="en-US" altLang="zh-CN" dirty="0"/>
          </a:p>
        </p:txBody>
      </p:sp>
      <p:sp>
        <p:nvSpPr>
          <p:cNvPr id="18"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5788166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2" cstate="print"/>
          <a:srcRect r="1139" b="4277"/>
          <a:stretch>
            <a:fillRect/>
          </a:stretch>
        </p:blipFill>
        <p:spPr bwMode="auto">
          <a:xfrm>
            <a:off x="142844" y="5197916"/>
            <a:ext cx="1714512" cy="1660084"/>
          </a:xfrm>
          <a:prstGeom prst="rect">
            <a:avLst/>
          </a:prstGeom>
          <a:noFill/>
        </p:spPr>
      </p:pic>
      <p:sp>
        <p:nvSpPr>
          <p:cNvPr id="7" name="内容占位符 6"/>
          <p:cNvSpPr>
            <a:spLocks noGrp="1"/>
          </p:cNvSpPr>
          <p:nvPr>
            <p:ph idx="1"/>
          </p:nvPr>
        </p:nvSpPr>
        <p:spPr>
          <a:xfrm>
            <a:off x="357158" y="785794"/>
            <a:ext cx="7429552" cy="4740277"/>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latin typeface="楷体" pitchFamily="49" charset="-122"/>
                <a:ea typeface="楷体" pitchFamily="49" charset="-122"/>
              </a:rPr>
              <a:t>境外企业法人</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所在国家和地区</a:t>
            </a:r>
            <a:r>
              <a:rPr lang="zh-CN" altLang="en-US" sz="1800" dirty="0">
                <a:solidFill>
                  <a:schemeClr val="tx1">
                    <a:lumMod val="75000"/>
                    <a:lumOff val="25000"/>
                  </a:schemeClr>
                </a:solidFill>
                <a:latin typeface="楷体" pitchFamily="49" charset="-122"/>
                <a:ea typeface="楷体" pitchFamily="49" charset="-122"/>
              </a:rPr>
              <a:t>有权机关核发的证明该境外机构主体资格及合法存续的证明文件；</a:t>
            </a:r>
            <a:r>
              <a:rPr lang="zh-CN" altLang="en-US" sz="1600" i="1" dirty="0">
                <a:solidFill>
                  <a:schemeClr val="tx1">
                    <a:lumMod val="75000"/>
                    <a:lumOff val="25000"/>
                  </a:schemeClr>
                </a:solidFill>
                <a:latin typeface="楷体" pitchFamily="49" charset="-122"/>
                <a:ea typeface="楷体" pitchFamily="49" charset="-122"/>
              </a:rPr>
              <a:t>（“营业执照”）</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境外机构或有权机关出具的能够</a:t>
            </a:r>
            <a:r>
              <a:rPr lang="zh-CN" altLang="en-US" sz="1800" dirty="0">
                <a:solidFill>
                  <a:schemeClr val="tx1">
                    <a:lumMod val="75000"/>
                    <a:lumOff val="25000"/>
                  </a:schemeClr>
                </a:solidFill>
                <a:effectLst>
                  <a:outerShdw blurRad="38100" dist="38100" dir="2700000" algn="tl">
                    <a:srgbClr val="000000">
                      <a:alpha val="43137"/>
                    </a:srgbClr>
                  </a:outerShdw>
                </a:effectLst>
                <a:latin typeface="楷体" pitchFamily="49" charset="-122"/>
                <a:ea typeface="楷体" pitchFamily="49" charset="-122"/>
              </a:rPr>
              <a:t>证明授权人有权签署授权委托书的证明文件</a:t>
            </a:r>
            <a:r>
              <a:rPr lang="zh-CN" altLang="en-US" sz="1800" dirty="0">
                <a:solidFill>
                  <a:schemeClr val="tx1">
                    <a:lumMod val="75000"/>
                    <a:lumOff val="25000"/>
                  </a:schemeClr>
                </a:solidFill>
                <a:latin typeface="楷体" pitchFamily="49" charset="-122"/>
                <a:ea typeface="楷体" pitchFamily="49" charset="-122"/>
              </a:rPr>
              <a:t>；</a:t>
            </a:r>
            <a:r>
              <a:rPr lang="zh-CN" altLang="en-US" sz="1600" i="1" dirty="0">
                <a:solidFill>
                  <a:schemeClr val="tx1">
                    <a:lumMod val="75000"/>
                    <a:lumOff val="25000"/>
                  </a:schemeClr>
                </a:solidFill>
                <a:latin typeface="楷体" pitchFamily="49" charset="-122"/>
                <a:ea typeface="楷体" pitchFamily="49" charset="-122"/>
              </a:rPr>
              <a:t>（“法定代表人证明书”）</a:t>
            </a: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授权人签署的委托经办人办理相关业务的授权委托书；</a:t>
            </a:r>
            <a:r>
              <a:rPr lang="zh-CN" altLang="en-US" sz="1600" i="1" dirty="0">
                <a:solidFill>
                  <a:schemeClr val="tx1">
                    <a:lumMod val="75000"/>
                    <a:lumOff val="25000"/>
                  </a:schemeClr>
                </a:solidFill>
                <a:latin typeface="楷体" pitchFamily="49" charset="-122"/>
                <a:ea typeface="楷体" pitchFamily="49" charset="-122"/>
              </a:rPr>
              <a:t>（“法定代表人授权委托书”）</a:t>
            </a:r>
            <a:endParaRPr lang="zh-CN" altLang="en-US" sz="1600" dirty="0">
              <a:solidFill>
                <a:schemeClr val="tx1">
                  <a:lumMod val="75000"/>
                  <a:lumOff val="25000"/>
                </a:schemeClr>
              </a:solidFill>
              <a:latin typeface="楷体" pitchFamily="49" charset="-122"/>
              <a:ea typeface="楷体" pitchFamily="49" charset="-122"/>
            </a:endParaRPr>
          </a:p>
          <a:p>
            <a:pPr marL="457200" indent="-457200">
              <a:lnSpc>
                <a:spcPct val="150000"/>
              </a:lnSpc>
              <a:buClr>
                <a:srgbClr val="C00000"/>
              </a:buClr>
              <a:buFont typeface="+mj-lt"/>
              <a:buAutoNum type="arabicPeriod"/>
            </a:pPr>
            <a:r>
              <a:rPr lang="zh-CN" altLang="en-US" sz="1800" dirty="0">
                <a:solidFill>
                  <a:schemeClr val="tx1">
                    <a:lumMod val="75000"/>
                    <a:lumOff val="25000"/>
                  </a:schemeClr>
                </a:solidFill>
                <a:latin typeface="楷体" pitchFamily="49" charset="-122"/>
                <a:ea typeface="楷体" pitchFamily="49" charset="-122"/>
              </a:rPr>
              <a:t>授权人及经办人有效身份证明文件复印件。</a:t>
            </a:r>
            <a:r>
              <a:rPr lang="zh-CN" altLang="en-US" sz="1800" dirty="0">
                <a:solidFill>
                  <a:srgbClr val="C00000"/>
                </a:solidFill>
                <a:latin typeface="楷体" pitchFamily="49" charset="-122"/>
                <a:ea typeface="楷体" pitchFamily="49" charset="-122"/>
              </a:rPr>
              <a:t>（</a:t>
            </a:r>
            <a:r>
              <a:rPr lang="zh-CN" altLang="en-US" sz="1600" dirty="0">
                <a:solidFill>
                  <a:srgbClr val="C00000"/>
                </a:solidFill>
                <a:latin typeface="楷体" pitchFamily="49" charset="-122"/>
                <a:ea typeface="楷体" pitchFamily="49" charset="-122"/>
              </a:rPr>
              <a:t>须符合关于自然人有效身份证明文件的要求）</a:t>
            </a:r>
          </a:p>
          <a:p>
            <a:pPr marL="457200" indent="-457200">
              <a:lnSpc>
                <a:spcPct val="150000"/>
              </a:lnSpc>
              <a:buClr>
                <a:srgbClr val="C00000"/>
              </a:buClr>
              <a:buNone/>
            </a:pPr>
            <a:endParaRPr lang="zh-CN" altLang="en-US" sz="1800" b="1" dirty="0">
              <a:solidFill>
                <a:schemeClr val="tx1">
                  <a:lumMod val="75000"/>
                  <a:lumOff val="25000"/>
                </a:schemeClr>
              </a:solidFill>
              <a:latin typeface="楷体" pitchFamily="49" charset="-122"/>
              <a:ea typeface="楷体" pitchFamily="49" charset="-122"/>
            </a:endParaRPr>
          </a:p>
        </p:txBody>
      </p:sp>
      <p:pic>
        <p:nvPicPr>
          <p:cNvPr id="12" name="图片 74" descr="www.3lian.com__016.png"/>
          <p:cNvPicPr>
            <a:picLocks noChangeAspect="1"/>
          </p:cNvPicPr>
          <p:nvPr/>
        </p:nvPicPr>
        <p:blipFill>
          <a:blip r:embed="rId3" cstate="print"/>
          <a:srcRect l="11774" t="1962" r="17155"/>
          <a:stretch>
            <a:fillRect/>
          </a:stretch>
        </p:blipFill>
        <p:spPr bwMode="auto">
          <a:xfrm>
            <a:off x="5357818" y="4890346"/>
            <a:ext cx="2286001" cy="1967654"/>
          </a:xfrm>
          <a:prstGeom prst="rect">
            <a:avLst/>
          </a:prstGeom>
          <a:noFill/>
          <a:ln w="9525">
            <a:noFill/>
            <a:miter lim="800000"/>
            <a:headEnd/>
            <a:tailEnd/>
          </a:ln>
        </p:spPr>
      </p:pic>
      <p:sp>
        <p:nvSpPr>
          <p:cNvPr id="8" name="右中括号 7"/>
          <p:cNvSpPr/>
          <p:nvPr/>
        </p:nvSpPr>
        <p:spPr bwMode="auto">
          <a:xfrm>
            <a:off x="7643834" y="1714488"/>
            <a:ext cx="214314" cy="2214578"/>
          </a:xfrm>
          <a:prstGeom prst="rightBracket">
            <a:avLst/>
          </a:prstGeom>
          <a:noFill/>
          <a:ln w="9525" cap="flat" cmpd="sng" algn="ctr">
            <a:solidFill>
              <a:srgbClr val="C00000"/>
            </a:solidFill>
            <a:prstDash val="solid"/>
            <a:round/>
            <a:headEnd type="none" w="med" len="med"/>
            <a:tailEnd type="none" w="med" len="med"/>
          </a:ln>
          <a:effectLst>
            <a:reflection blurRad="6350" stA="52000" endA="300" endPos="35000" dir="5400000" sy="-100000" algn="bl" rotWithShape="0"/>
          </a:effectLst>
        </p:spPr>
        <p:txBody>
          <a:bodyPr rtlCol="0" anchor="ctr"/>
          <a:lstStyle/>
          <a:p>
            <a:pPr algn="ctr"/>
            <a:endParaRPr lang="zh-CN" altLang="en-US"/>
          </a:p>
        </p:txBody>
      </p:sp>
      <p:sp>
        <p:nvSpPr>
          <p:cNvPr id="9" name="TextBox 8"/>
          <p:cNvSpPr txBox="1"/>
          <p:nvPr/>
        </p:nvSpPr>
        <p:spPr>
          <a:xfrm>
            <a:off x="8501090" y="1928802"/>
            <a:ext cx="461665" cy="1714512"/>
          </a:xfrm>
          <a:prstGeom prst="rect">
            <a:avLst/>
          </a:prstGeom>
          <a:noFill/>
          <a:ln>
            <a:solidFill>
              <a:srgbClr val="C00000"/>
            </a:solidFill>
            <a:prstDash val="dash"/>
          </a:ln>
        </p:spPr>
        <p:txBody>
          <a:bodyPr vert="eaVert" wrap="square" rtlCol="0">
            <a:spAutoFit/>
          </a:bodyPr>
          <a:lstStyle/>
          <a:p>
            <a:r>
              <a:rPr lang="zh-CN" altLang="en-US"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须公证或认证</a:t>
            </a:r>
          </a:p>
        </p:txBody>
      </p:sp>
      <p:sp>
        <p:nvSpPr>
          <p:cNvPr id="13" name="右箭头 12"/>
          <p:cNvSpPr/>
          <p:nvPr/>
        </p:nvSpPr>
        <p:spPr bwMode="gray">
          <a:xfrm>
            <a:off x="8072462" y="2857496"/>
            <a:ext cx="285752" cy="142876"/>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14" name="直接连接符 13"/>
          <p:cNvCxnSpPr/>
          <p:nvPr/>
        </p:nvCxnSpPr>
        <p:spPr bwMode="auto">
          <a:xfrm>
            <a:off x="857224" y="1928802"/>
            <a:ext cx="1714512"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16" name="直接连接符 15"/>
          <p:cNvCxnSpPr/>
          <p:nvPr/>
        </p:nvCxnSpPr>
        <p:spPr bwMode="auto">
          <a:xfrm>
            <a:off x="4214810" y="2857496"/>
            <a:ext cx="3286148"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cxnSp>
        <p:nvCxnSpPr>
          <p:cNvPr id="23" name="直接连接符 22"/>
          <p:cNvCxnSpPr/>
          <p:nvPr/>
        </p:nvCxnSpPr>
        <p:spPr bwMode="auto">
          <a:xfrm>
            <a:off x="928662" y="3286124"/>
            <a:ext cx="1071570" cy="1588"/>
          </a:xfrm>
          <a:prstGeom prst="line">
            <a:avLst/>
          </a:prstGeom>
          <a:gradFill rotWithShape="1">
            <a:gsLst>
              <a:gs pos="0">
                <a:srgbClr val="FF9933"/>
              </a:gs>
              <a:gs pos="100000">
                <a:srgbClr val="FF6600"/>
              </a:gs>
            </a:gsLst>
            <a:lin ang="5400000" scaled="1"/>
          </a:gradFill>
          <a:ln w="28575" cap="flat" cmpd="sng" algn="ctr">
            <a:solidFill>
              <a:srgbClr val="92D050"/>
            </a:solidFill>
            <a:prstDash val="solid"/>
            <a:round/>
            <a:headEnd type="none" w="med" len="med"/>
            <a:tailEnd type="none" w="med" len="med"/>
          </a:ln>
          <a:effectLst>
            <a:reflection blurRad="6350" stA="52000" endA="300" endPos="35000" dir="5400000" sy="-100000" algn="bl" rotWithShape="0"/>
          </a:effectLst>
        </p:spPr>
      </p:cxnSp>
      <p:sp>
        <p:nvSpPr>
          <p:cNvPr id="18" name="灯片编号占位符 17"/>
          <p:cNvSpPr>
            <a:spLocks noGrp="1"/>
          </p:cNvSpPr>
          <p:nvPr>
            <p:ph type="sldNum" sz="quarter" idx="12"/>
          </p:nvPr>
        </p:nvSpPr>
        <p:spPr/>
        <p:txBody>
          <a:bodyPr/>
          <a:lstStyle/>
          <a:p>
            <a:pPr>
              <a:defRPr/>
            </a:pPr>
            <a:fld id="{4BD8D94F-7DCC-4583-8942-8B98B6C16D23}" type="slidenum">
              <a:rPr lang="en-US" altLang="zh-CN" smtClean="0"/>
              <a:pPr>
                <a:defRPr/>
              </a:pPr>
              <a:t>41</a:t>
            </a:fld>
            <a:endParaRPr lang="en-US" altLang="zh-CN" dirty="0"/>
          </a:p>
        </p:txBody>
      </p:sp>
      <p:sp>
        <p:nvSpPr>
          <p:cNvPr id="17" name="标题 1"/>
          <p:cNvSpPr txBox="1">
            <a:spLocks/>
          </p:cNvSpPr>
          <p:nvPr/>
        </p:nvSpPr>
        <p:spPr bwMode="auto">
          <a:xfrm>
            <a:off x="428625" y="285750"/>
            <a:ext cx="4471988" cy="582613"/>
          </a:xfrm>
          <a:prstGeom prst="rect">
            <a:avLst/>
          </a:prstGeom>
          <a:noFill/>
          <a:ln w="9525">
            <a:noFill/>
            <a:miter lim="800000"/>
            <a:headEnd/>
            <a:tailEnd/>
          </a:ln>
        </p:spPr>
        <p:txBody>
          <a:bodyPr anchor="ctr"/>
          <a:lstStyle/>
          <a:p>
            <a:pPr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投资者有效身份证明文件</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Tree>
    <p:extLst>
      <p:ext uri="{BB962C8B-B14F-4D97-AF65-F5344CB8AC3E}">
        <p14:creationId xmlns:p14="http://schemas.microsoft.com/office/powerpoint/2010/main" xmlns="" val="17404309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800" b="1" dirty="0">
              <a:latin typeface="楷体" pitchFamily="49" charset="-122"/>
              <a:ea typeface="楷体" pitchFamily="49" charset="-122"/>
            </a:endParaRPr>
          </a:p>
        </p:txBody>
      </p:sp>
      <p:grpSp>
        <p:nvGrpSpPr>
          <p:cNvPr id="2" name="组合 13"/>
          <p:cNvGrpSpPr/>
          <p:nvPr/>
        </p:nvGrpSpPr>
        <p:grpSpPr>
          <a:xfrm>
            <a:off x="428596" y="1857364"/>
            <a:ext cx="8358187" cy="3932237"/>
            <a:chOff x="785813" y="2655888"/>
            <a:chExt cx="8358187" cy="3932237"/>
          </a:xfrm>
        </p:grpSpPr>
        <p:sp>
          <p:nvSpPr>
            <p:cNvPr id="19" name="TextBox 18"/>
            <p:cNvSpPr txBox="1"/>
            <p:nvPr/>
          </p:nvSpPr>
          <p:spPr>
            <a:xfrm>
              <a:off x="785813" y="2655888"/>
              <a:ext cx="8358187" cy="369887"/>
            </a:xfrm>
            <a:prstGeom prst="rect">
              <a:avLst/>
            </a:prstGeom>
            <a:noFill/>
          </p:spPr>
          <p:txBody>
            <a:bodyPr>
              <a:spAutoFit/>
            </a:bodyPr>
            <a:lstStyle/>
            <a:p>
              <a:pPr>
                <a:defRPr/>
              </a:pPr>
              <a:r>
                <a:rPr lang="zh-CN" altLang="en-US" b="1" dirty="0">
                  <a:latin typeface="楷体" pitchFamily="49" charset="-122"/>
                  <a:ea typeface="楷体" pitchFamily="49" charset="-122"/>
                </a:rPr>
                <a:t>证明书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公司董事会决议证明</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含以下材料：</a:t>
              </a:r>
            </a:p>
          </p:txBody>
        </p:sp>
        <p:sp>
          <p:nvSpPr>
            <p:cNvPr id="21" name="TextBox 20"/>
            <p:cNvSpPr txBox="1"/>
            <p:nvPr/>
          </p:nvSpPr>
          <p:spPr>
            <a:xfrm>
              <a:off x="2387600" y="3033713"/>
              <a:ext cx="4100513" cy="3554412"/>
            </a:xfrm>
            <a:prstGeom prst="rect">
              <a:avLst/>
            </a:prstGeom>
            <a:noFill/>
          </p:spPr>
          <p:txBody>
            <a:bodyPr>
              <a:spAutoFit/>
            </a:bodyPr>
            <a:lstStyle/>
            <a:p>
              <a:pPr marL="457200" indent="-457200">
                <a:lnSpc>
                  <a:spcPct val="150000"/>
                </a:lnSpc>
                <a:buFont typeface="+mj-ea"/>
                <a:buAutoNum type="circleNumDbPlain"/>
                <a:defRPr/>
              </a:pPr>
              <a:r>
                <a:rPr lang="zh-CN" altLang="en-US" b="1" dirty="0">
                  <a:latin typeface="楷体" pitchFamily="49" charset="-122"/>
                  <a:ea typeface="楷体" pitchFamily="49" charset="-122"/>
                </a:rPr>
                <a:t>公司注册证书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公司更改名称注册证书（如有）</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商业登记证</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周年申报表</a:t>
              </a:r>
            </a:p>
            <a:p>
              <a:pPr marL="457200" indent="-457200">
                <a:lnSpc>
                  <a:spcPct val="150000"/>
                </a:lnSpc>
                <a:buFont typeface="+mj-ea"/>
                <a:buAutoNum type="circleNumDbPlain"/>
                <a:defRPr/>
              </a:pPr>
              <a:r>
                <a:rPr lang="zh-CN" altLang="en-US" b="1" dirty="0">
                  <a:latin typeface="楷体" pitchFamily="49" charset="-122"/>
                  <a:ea typeface="楷体" pitchFamily="49" charset="-122"/>
                </a:rPr>
                <a:t>董事会决议</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非常重要</a:t>
              </a:r>
              <a:r>
                <a:rPr lang="en-US" altLang="zh-CN" b="1" dirty="0">
                  <a:latin typeface="楷体" pitchFamily="49" charset="-122"/>
                  <a:ea typeface="楷体" pitchFamily="49" charset="-122"/>
                </a:rPr>
                <a:t>)</a:t>
              </a:r>
              <a:endParaRPr lang="zh-CN" altLang="en-US"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授权委托书</a:t>
              </a:r>
              <a:endParaRPr lang="en-US" altLang="zh-CN" b="1" dirty="0">
                <a:latin typeface="楷体" pitchFamily="49" charset="-122"/>
                <a:ea typeface="楷体" pitchFamily="49" charset="-122"/>
              </a:endParaRPr>
            </a:p>
            <a:p>
              <a:pPr marL="457200" indent="-457200">
                <a:lnSpc>
                  <a:spcPct val="150000"/>
                </a:lnSpc>
                <a:buFont typeface="+mj-ea"/>
                <a:buAutoNum type="circleNumDbPlain"/>
                <a:defRPr/>
              </a:pPr>
              <a:r>
                <a:rPr lang="zh-CN" altLang="en-US" b="1" dirty="0">
                  <a:latin typeface="楷体" pitchFamily="49" charset="-122"/>
                  <a:ea typeface="楷体" pitchFamily="49" charset="-122"/>
                </a:rPr>
                <a:t>董事身份证复印件</a:t>
              </a:r>
            </a:p>
            <a:p>
              <a:pPr>
                <a:defRPr/>
              </a:pPr>
              <a:endParaRPr lang="zh-CN" altLang="en-US" dirty="0">
                <a:latin typeface="楷体" pitchFamily="49" charset="-122"/>
                <a:ea typeface="楷体" pitchFamily="49" charset="-122"/>
              </a:endParaRPr>
            </a:p>
            <a:p>
              <a:pPr>
                <a:defRPr/>
              </a:pPr>
              <a:endParaRPr lang="zh-CN" altLang="en-US" dirty="0">
                <a:latin typeface="楷体" pitchFamily="49" charset="-122"/>
                <a:ea typeface="楷体" pitchFamily="49" charset="-122"/>
              </a:endParaRPr>
            </a:p>
          </p:txBody>
        </p:sp>
      </p:gr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42</a:t>
            </a:fld>
            <a:endParaRPr lang="en-US" altLang="zh-CN" dirty="0"/>
          </a:p>
        </p:txBody>
      </p:sp>
    </p:spTree>
    <p:extLst>
      <p:ext uri="{BB962C8B-B14F-4D97-AF65-F5344CB8AC3E}">
        <p14:creationId xmlns:p14="http://schemas.microsoft.com/office/powerpoint/2010/main" xmlns="" val="5131942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20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800" b="1" dirty="0">
              <a:latin typeface="楷体" pitchFamily="49" charset="-122"/>
              <a:ea typeface="楷体" pitchFamily="49" charset="-122"/>
            </a:endParaRPr>
          </a:p>
        </p:txBody>
      </p:sp>
      <p:grpSp>
        <p:nvGrpSpPr>
          <p:cNvPr id="2" name="组合 19"/>
          <p:cNvGrpSpPr/>
          <p:nvPr/>
        </p:nvGrpSpPr>
        <p:grpSpPr>
          <a:xfrm>
            <a:off x="785786" y="1417639"/>
            <a:ext cx="7647014" cy="4868882"/>
            <a:chOff x="406400" y="1008063"/>
            <a:chExt cx="8026400" cy="5849937"/>
          </a:xfrm>
        </p:grpSpPr>
        <p:pic>
          <p:nvPicPr>
            <p:cNvPr id="21" name="图片 8" descr="1.jpg"/>
            <p:cNvPicPr>
              <a:picLocks noChangeAspect="1"/>
            </p:cNvPicPr>
            <p:nvPr/>
          </p:nvPicPr>
          <p:blipFill>
            <a:blip r:embed="rId4" cstate="print"/>
            <a:srcRect/>
            <a:stretch>
              <a:fillRect/>
            </a:stretch>
          </p:blipFill>
          <p:spPr bwMode="auto">
            <a:xfrm>
              <a:off x="3200400" y="1008063"/>
              <a:ext cx="3997325" cy="5849937"/>
            </a:xfrm>
            <a:prstGeom prst="rect">
              <a:avLst/>
            </a:prstGeom>
            <a:noFill/>
            <a:ln w="9525">
              <a:noFill/>
              <a:miter lim="800000"/>
              <a:headEnd/>
              <a:tailEnd/>
            </a:ln>
          </p:spPr>
        </p:pic>
        <p:sp>
          <p:nvSpPr>
            <p:cNvPr id="23" name="矩形 22"/>
            <p:cNvSpPr/>
            <p:nvPr/>
          </p:nvSpPr>
          <p:spPr>
            <a:xfrm>
              <a:off x="3984625" y="2962275"/>
              <a:ext cx="911225" cy="2095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4" name="矩形 23"/>
            <p:cNvSpPr/>
            <p:nvPr/>
          </p:nvSpPr>
          <p:spPr>
            <a:xfrm>
              <a:off x="3962400" y="3648075"/>
              <a:ext cx="1581150"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5" name="矩形 24"/>
            <p:cNvSpPr/>
            <p:nvPr/>
          </p:nvSpPr>
          <p:spPr>
            <a:xfrm>
              <a:off x="3968750" y="4057650"/>
              <a:ext cx="2041525" cy="1038225"/>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6" name="矩形 25"/>
            <p:cNvSpPr/>
            <p:nvPr/>
          </p:nvSpPr>
          <p:spPr>
            <a:xfrm>
              <a:off x="4335463" y="5229225"/>
              <a:ext cx="1055687" cy="247650"/>
            </a:xfrm>
            <a:prstGeom prst="rect">
              <a:avLst/>
            </a:prstGeom>
            <a:noFill/>
            <a:ln w="25400" cap="flat" cmpd="sng" algn="ctr">
              <a:solidFill>
                <a:srgbClr val="C00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华文细黑"/>
                <a:cs typeface="+mn-cs"/>
              </a:endParaRPr>
            </a:p>
          </p:txBody>
        </p:sp>
        <p:sp>
          <p:nvSpPr>
            <p:cNvPr id="27" name="TextBox 26"/>
            <p:cNvSpPr txBox="1"/>
            <p:nvPr/>
          </p:nvSpPr>
          <p:spPr>
            <a:xfrm>
              <a:off x="6540500" y="3116262"/>
              <a:ext cx="1892300" cy="702604"/>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楷体" pitchFamily="49" charset="-122"/>
                  <a:ea typeface="楷体" pitchFamily="49" charset="-122"/>
                </a:rPr>
                <a:t>核对名称和注册号与系统登记是否一致</a:t>
              </a:r>
              <a:r>
                <a:rPr kumimoji="0" lang="zh-CN" altLang="en-US" sz="1800" b="0" i="0" u="none" strike="noStrike" kern="1200" cap="none" spc="0" normalizeH="0" baseline="0" noProof="0" dirty="0">
                  <a:ln>
                    <a:noFill/>
                  </a:ln>
                  <a:solidFill>
                    <a:srgbClr val="FF0000"/>
                  </a:solidFill>
                  <a:effectLst/>
                  <a:uLnTx/>
                  <a:uFillTx/>
                  <a:latin typeface="楷体" pitchFamily="49" charset="-122"/>
                  <a:ea typeface="楷体" pitchFamily="49" charset="-122"/>
                </a:rPr>
                <a:t>。</a:t>
              </a:r>
            </a:p>
          </p:txBody>
        </p:sp>
        <p:cxnSp>
          <p:nvCxnSpPr>
            <p:cNvPr id="28" name="直接箭头连接符 27"/>
            <p:cNvCxnSpPr/>
            <p:nvPr/>
          </p:nvCxnSpPr>
          <p:spPr>
            <a:xfrm rot="10800000" flipV="1">
              <a:off x="5549900" y="3429000"/>
              <a:ext cx="698500" cy="3556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cxnSp>
          <p:nvCxnSpPr>
            <p:cNvPr id="29" name="直接箭头连接符 28"/>
            <p:cNvCxnSpPr/>
            <p:nvPr/>
          </p:nvCxnSpPr>
          <p:spPr>
            <a:xfrm rot="10800000">
              <a:off x="5156200" y="3175000"/>
              <a:ext cx="1092200" cy="241300"/>
            </a:xfrm>
            <a:prstGeom prst="straightConnector1">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sp>
          <p:nvSpPr>
            <p:cNvPr id="30" name="TextBox 29"/>
            <p:cNvSpPr txBox="1"/>
            <p:nvPr/>
          </p:nvSpPr>
          <p:spPr>
            <a:xfrm>
              <a:off x="406400" y="1933575"/>
              <a:ext cx="2590800" cy="961459"/>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rPr>
                <a:t>证明书</a:t>
              </a:r>
              <a:endParaRPr kumimoji="0" lang="en-US" altLang="zh-CN" sz="18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rPr>
                <a:t>公司董事会决议证明</a:t>
              </a:r>
              <a:r>
                <a:rPr kumimoji="0" lang="en-US" altLang="zh-CN" sz="16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第</a:t>
              </a:r>
              <a:r>
                <a:rPr kumimoji="0" lang="en-US" altLang="zh-CN" sz="1200" b="1" i="0" u="none" strike="noStrike" kern="1200" cap="none" spc="0" normalizeH="0" baseline="0" noProof="0" dirty="0">
                  <a:ln>
                    <a:noFill/>
                  </a:ln>
                  <a:solidFill>
                    <a:srgbClr val="FF0000"/>
                  </a:solidFill>
                  <a:effectLst/>
                  <a:uLnTx/>
                  <a:uFillTx/>
                  <a:latin typeface="楷体" pitchFamily="49" charset="-122"/>
                  <a:ea typeface="楷体" pitchFamily="49" charset="-122"/>
                </a:rPr>
                <a:t>1</a:t>
              </a:r>
              <a:r>
                <a:rPr kumimoji="0" lang="zh-CN" altLang="en-US" sz="1200" b="1" i="0" u="none" strike="noStrike" kern="1200" cap="none" spc="0" normalizeH="0" baseline="0" noProof="0" dirty="0">
                  <a:ln>
                    <a:noFill/>
                  </a:ln>
                  <a:solidFill>
                    <a:srgbClr val="FF0000"/>
                  </a:solidFill>
                  <a:effectLst/>
                  <a:uLnTx/>
                  <a:uFillTx/>
                  <a:latin typeface="楷体" pitchFamily="49" charset="-122"/>
                  <a:ea typeface="楷体" pitchFamily="49" charset="-122"/>
                </a:rPr>
                <a:t>页）</a:t>
              </a:r>
              <a:endParaRPr kumimoji="0" lang="zh-CN" altLang="en-US" sz="1600" b="1" i="0" u="none" strike="noStrike" kern="1200" cap="none" spc="0" normalizeH="0" baseline="0" noProof="0" dirty="0">
                <a:ln>
                  <a:noFill/>
                </a:ln>
                <a:solidFill>
                  <a:srgbClr val="FF0000"/>
                </a:solidFill>
                <a:effectLst/>
                <a:uLnTx/>
                <a:uFillTx/>
                <a:latin typeface="楷体" pitchFamily="49" charset="-122"/>
                <a:ea typeface="楷体" pitchFamily="49" charset="-122"/>
              </a:endParaRPr>
            </a:p>
          </p:txBody>
        </p:sp>
      </p:grpSp>
      <p:sp>
        <p:nvSpPr>
          <p:cNvPr id="16"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9" name="灯片编号占位符 18"/>
          <p:cNvSpPr>
            <a:spLocks noGrp="1"/>
          </p:cNvSpPr>
          <p:nvPr>
            <p:ph type="sldNum" sz="quarter" idx="12"/>
          </p:nvPr>
        </p:nvSpPr>
        <p:spPr/>
        <p:txBody>
          <a:bodyPr/>
          <a:lstStyle/>
          <a:p>
            <a:pPr>
              <a:defRPr/>
            </a:pPr>
            <a:fld id="{4BD8D94F-7DCC-4583-8942-8B98B6C16D23}" type="slidenum">
              <a:rPr lang="en-US" altLang="zh-CN" smtClean="0"/>
              <a:pPr>
                <a:defRPr/>
              </a:pPr>
              <a:t>43</a:t>
            </a:fld>
            <a:endParaRPr lang="en-US" altLang="zh-CN" dirty="0"/>
          </a:p>
        </p:txBody>
      </p:sp>
    </p:spTree>
    <p:extLst>
      <p:ext uri="{BB962C8B-B14F-4D97-AF65-F5344CB8AC3E}">
        <p14:creationId xmlns:p14="http://schemas.microsoft.com/office/powerpoint/2010/main" xmlns="" val="2763174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16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9" name="TextBox 8"/>
          <p:cNvSpPr txBox="1"/>
          <p:nvPr/>
        </p:nvSpPr>
        <p:spPr>
          <a:xfrm>
            <a:off x="406400" y="1891986"/>
            <a:ext cx="2502655" cy="461665"/>
          </a:xfrm>
          <a:prstGeom prst="rect">
            <a:avLst/>
          </a:prstGeom>
          <a:noFill/>
        </p:spPr>
        <p:txBody>
          <a:bodyPr>
            <a:spAutoFit/>
          </a:bodyPr>
          <a:lstStyle/>
          <a:p>
            <a:pPr algn="ctr">
              <a:defRPr/>
            </a:pPr>
            <a:r>
              <a:rPr lang="zh-CN" altLang="en-US" b="1" dirty="0">
                <a:solidFill>
                  <a:srgbClr val="FF0000"/>
                </a:solidFill>
                <a:latin typeface="楷体" pitchFamily="49" charset="-122"/>
                <a:ea typeface="楷体" pitchFamily="49" charset="-122"/>
              </a:rPr>
              <a:t>公司注册证书</a:t>
            </a:r>
            <a:endParaRPr lang="zh-CN" altLang="en-US" sz="2400" b="1" dirty="0">
              <a:solidFill>
                <a:srgbClr val="FF0000"/>
              </a:solidFill>
              <a:latin typeface="楷体" pitchFamily="49" charset="-122"/>
              <a:ea typeface="楷体" pitchFamily="49" charset="-122"/>
            </a:endParaRPr>
          </a:p>
        </p:txBody>
      </p:sp>
      <p:pic>
        <p:nvPicPr>
          <p:cNvPr id="5123" name="Picture 3" descr="C:\Users\chinaclear\Desktop\图片5.png"/>
          <p:cNvPicPr>
            <a:picLocks noChangeAspect="1" noChangeArrowheads="1"/>
          </p:cNvPicPr>
          <p:nvPr/>
        </p:nvPicPr>
        <p:blipFill>
          <a:blip r:embed="rId4" cstate="print"/>
          <a:srcRect/>
          <a:stretch>
            <a:fillRect/>
          </a:stretch>
        </p:blipFill>
        <p:spPr bwMode="auto">
          <a:xfrm>
            <a:off x="3857620" y="857232"/>
            <a:ext cx="4071966" cy="5302206"/>
          </a:xfrm>
          <a:prstGeom prst="rect">
            <a:avLst/>
          </a:prstGeom>
          <a:noFill/>
        </p:spPr>
      </p:pic>
      <p:sp>
        <p:nvSpPr>
          <p:cNvPr id="8"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44</a:t>
            </a:fld>
            <a:endParaRPr lang="en-US" altLang="zh-CN" dirty="0"/>
          </a:p>
        </p:txBody>
      </p:sp>
    </p:spTree>
    <p:extLst>
      <p:ext uri="{BB962C8B-B14F-4D97-AF65-F5344CB8AC3E}">
        <p14:creationId xmlns:p14="http://schemas.microsoft.com/office/powerpoint/2010/main" xmlns="" val="3732056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grpSp>
        <p:nvGrpSpPr>
          <p:cNvPr id="2" name="组合 5"/>
          <p:cNvGrpSpPr/>
          <p:nvPr/>
        </p:nvGrpSpPr>
        <p:grpSpPr>
          <a:xfrm>
            <a:off x="1409728" y="1025525"/>
            <a:ext cx="7162800" cy="5832475"/>
            <a:chOff x="533400" y="1025525"/>
            <a:chExt cx="7162800" cy="5832475"/>
          </a:xfrm>
        </p:grpSpPr>
        <p:pic>
          <p:nvPicPr>
            <p:cNvPr id="8" name="图片 2" descr="5.jpg"/>
            <p:cNvPicPr>
              <a:picLocks noChangeAspect="1"/>
            </p:cNvPicPr>
            <p:nvPr/>
          </p:nvPicPr>
          <p:blipFill>
            <a:blip r:embed="rId4" cstate="print"/>
            <a:srcRect/>
            <a:stretch>
              <a:fillRect/>
            </a:stretch>
          </p:blipFill>
          <p:spPr bwMode="auto">
            <a:xfrm>
              <a:off x="2527300" y="1025525"/>
              <a:ext cx="4376738" cy="5832475"/>
            </a:xfrm>
            <a:prstGeom prst="rect">
              <a:avLst/>
            </a:prstGeom>
            <a:noFill/>
            <a:ln w="9525">
              <a:noFill/>
              <a:miter lim="800000"/>
              <a:headEnd/>
              <a:tailEnd/>
            </a:ln>
          </p:spPr>
        </p:pic>
        <p:sp>
          <p:nvSpPr>
            <p:cNvPr id="9" name="矩形 8"/>
            <p:cNvSpPr/>
            <p:nvPr/>
          </p:nvSpPr>
          <p:spPr>
            <a:xfrm>
              <a:off x="2916238" y="3324225"/>
              <a:ext cx="2655887" cy="428625"/>
            </a:xfrm>
            <a:prstGeom prst="rect">
              <a:avLst/>
            </a:prstGeom>
            <a:noFill/>
            <a:ln>
              <a:solidFill>
                <a:srgbClr val="C00000"/>
              </a:solidFill>
            </a:ln>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latin typeface="楷体" pitchFamily="49" charset="-122"/>
                <a:ea typeface="楷体" pitchFamily="49" charset="-122"/>
              </a:endParaRPr>
            </a:p>
          </p:txBody>
        </p:sp>
        <p:cxnSp>
          <p:nvCxnSpPr>
            <p:cNvPr id="12" name="直接箭头连接符 11"/>
            <p:cNvCxnSpPr/>
            <p:nvPr/>
          </p:nvCxnSpPr>
          <p:spPr>
            <a:xfrm rot="10800000" flipV="1">
              <a:off x="4673600" y="2832100"/>
              <a:ext cx="685800" cy="482600"/>
            </a:xfrm>
            <a:prstGeom prst="straightConnector1">
              <a:avLst/>
            </a:prstGeom>
            <a:ln>
              <a:solidFill>
                <a:srgbClr val="C00000"/>
              </a:solidFill>
              <a:tailEnd type="arrow"/>
            </a:ln>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5803900" y="2527300"/>
              <a:ext cx="1892300" cy="584200"/>
            </a:xfrm>
            <a:prstGeom prst="rect">
              <a:avLst/>
            </a:prstGeom>
            <a:noFill/>
          </p:spPr>
          <p:txBody>
            <a:bodyPr>
              <a:spAutoFit/>
            </a:bodyPr>
            <a:lstStyle/>
            <a:p>
              <a:pPr>
                <a:defRPr/>
              </a:pPr>
              <a:r>
                <a:rPr lang="zh-CN" altLang="en-US" sz="1400" dirty="0">
                  <a:solidFill>
                    <a:srgbClr val="FF0000"/>
                  </a:solidFill>
                  <a:latin typeface="楷体" pitchFamily="49" charset="-122"/>
                  <a:ea typeface="楷体" pitchFamily="49" charset="-122"/>
                </a:rPr>
                <a:t>核对商业登记证期限及登记证号码</a:t>
              </a:r>
              <a:r>
                <a:rPr lang="zh-CN" altLang="en-US" dirty="0">
                  <a:solidFill>
                    <a:srgbClr val="FF0000"/>
                  </a:solidFill>
                  <a:latin typeface="楷体" pitchFamily="49" charset="-122"/>
                  <a:ea typeface="楷体" pitchFamily="49" charset="-122"/>
                </a:rPr>
                <a:t>。</a:t>
              </a:r>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FF0000"/>
                  </a:solidFill>
                  <a:latin typeface="楷体" pitchFamily="49" charset="-122"/>
                  <a:ea typeface="楷体" pitchFamily="49" charset="-122"/>
                </a:rPr>
                <a:t>商业登记证</a:t>
              </a:r>
            </a:p>
          </p:txBody>
        </p:sp>
      </p:grpSp>
      <p:sp>
        <p:nvSpPr>
          <p:cNvPr id="15"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8" name="灯片编号占位符 17"/>
          <p:cNvSpPr>
            <a:spLocks noGrp="1"/>
          </p:cNvSpPr>
          <p:nvPr>
            <p:ph type="sldNum" sz="quarter" idx="12"/>
          </p:nvPr>
        </p:nvSpPr>
        <p:spPr/>
        <p:txBody>
          <a:bodyPr/>
          <a:lstStyle/>
          <a:p>
            <a:pPr>
              <a:defRPr/>
            </a:pPr>
            <a:fld id="{4BD8D94F-7DCC-4583-8942-8B98B6C16D23}" type="slidenum">
              <a:rPr lang="en-US" altLang="zh-CN" smtClean="0"/>
              <a:pPr>
                <a:defRPr/>
              </a:pPr>
              <a:t>45</a:t>
            </a:fld>
            <a:endParaRPr lang="en-US" altLang="zh-CN" dirty="0"/>
          </a:p>
        </p:txBody>
      </p:sp>
    </p:spTree>
    <p:extLst>
      <p:ext uri="{BB962C8B-B14F-4D97-AF65-F5344CB8AC3E}">
        <p14:creationId xmlns:p14="http://schemas.microsoft.com/office/powerpoint/2010/main" xmlns="" val="6035328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3"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grpSp>
        <p:nvGrpSpPr>
          <p:cNvPr id="2" name="组合 14"/>
          <p:cNvGrpSpPr/>
          <p:nvPr/>
        </p:nvGrpSpPr>
        <p:grpSpPr>
          <a:xfrm>
            <a:off x="2214546" y="1000109"/>
            <a:ext cx="6286544" cy="5143536"/>
            <a:chOff x="533400" y="696913"/>
            <a:chExt cx="6408738" cy="6161087"/>
          </a:xfrm>
        </p:grpSpPr>
        <p:pic>
          <p:nvPicPr>
            <p:cNvPr id="16" name="图片 1" descr="6.jpg"/>
            <p:cNvPicPr>
              <a:picLocks noChangeAspect="1"/>
            </p:cNvPicPr>
            <p:nvPr/>
          </p:nvPicPr>
          <p:blipFill>
            <a:blip r:embed="rId4" cstate="print"/>
            <a:srcRect/>
            <a:stretch>
              <a:fillRect/>
            </a:stretch>
          </p:blipFill>
          <p:spPr bwMode="auto">
            <a:xfrm>
              <a:off x="2466975" y="696913"/>
              <a:ext cx="4475163" cy="6161087"/>
            </a:xfrm>
            <a:prstGeom prst="rect">
              <a:avLst/>
            </a:prstGeom>
            <a:noFill/>
            <a:ln w="9525">
              <a:noFill/>
              <a:miter lim="800000"/>
              <a:headEnd/>
              <a:tailEnd/>
            </a:ln>
          </p:spPr>
        </p:pic>
        <p:sp>
          <p:nvSpPr>
            <p:cNvPr id="17" name="TextBox 16"/>
            <p:cNvSpPr txBox="1"/>
            <p:nvPr/>
          </p:nvSpPr>
          <p:spPr>
            <a:xfrm>
              <a:off x="533400" y="1933575"/>
              <a:ext cx="1587500" cy="700462"/>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周年申报表</a:t>
              </a:r>
              <a:r>
                <a:rPr lang="zh-CN" altLang="en-US" sz="1400" b="1" dirty="0">
                  <a:solidFill>
                    <a:srgbClr val="C00000"/>
                  </a:solidFill>
                  <a:latin typeface="楷体" pitchFamily="49" charset="-122"/>
                  <a:ea typeface="楷体" pitchFamily="49" charset="-122"/>
                </a:rPr>
                <a:t>（第</a:t>
              </a:r>
              <a:r>
                <a:rPr lang="en-US" altLang="zh-CN" sz="1400" b="1" dirty="0">
                  <a:solidFill>
                    <a:srgbClr val="C00000"/>
                  </a:solidFill>
                  <a:latin typeface="楷体" pitchFamily="49" charset="-122"/>
                  <a:ea typeface="楷体" pitchFamily="49" charset="-122"/>
                </a:rPr>
                <a:t>1</a:t>
              </a:r>
              <a:r>
                <a:rPr lang="zh-CN" altLang="en-US" sz="1400" b="1" dirty="0">
                  <a:solidFill>
                    <a:srgbClr val="C00000"/>
                  </a:solidFill>
                  <a:latin typeface="楷体" pitchFamily="49" charset="-122"/>
                  <a:ea typeface="楷体" pitchFamily="49" charset="-122"/>
                </a:rPr>
                <a:t>页）</a:t>
              </a:r>
              <a:endParaRPr lang="zh-CN" altLang="en-US" b="1" dirty="0">
                <a:solidFill>
                  <a:srgbClr val="C00000"/>
                </a:solidFill>
                <a:latin typeface="楷体" pitchFamily="49" charset="-122"/>
                <a:ea typeface="楷体" pitchFamily="49" charset="-122"/>
              </a:endParaRPr>
            </a:p>
          </p:txBody>
        </p:sp>
      </p:gr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46</a:t>
            </a:fld>
            <a:endParaRPr lang="en-US" altLang="zh-CN" dirty="0"/>
          </a:p>
        </p:txBody>
      </p:sp>
    </p:spTree>
    <p:extLst>
      <p:ext uri="{BB962C8B-B14F-4D97-AF65-F5344CB8AC3E}">
        <p14:creationId xmlns:p14="http://schemas.microsoft.com/office/powerpoint/2010/main" xmlns="" val="8593746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2352704" y="714356"/>
            <a:ext cx="6434138" cy="5864225"/>
            <a:chOff x="533400" y="804863"/>
            <a:chExt cx="6434138" cy="5864225"/>
          </a:xfrm>
        </p:grpSpPr>
        <p:pic>
          <p:nvPicPr>
            <p:cNvPr id="12" name="图片 2" descr="12.jpg"/>
            <p:cNvPicPr>
              <a:picLocks noChangeAspect="1"/>
            </p:cNvPicPr>
            <p:nvPr/>
          </p:nvPicPr>
          <p:blipFill>
            <a:blip r:embed="rId3" cstate="print"/>
            <a:srcRect/>
            <a:stretch>
              <a:fillRect/>
            </a:stretch>
          </p:blipFill>
          <p:spPr bwMode="auto">
            <a:xfrm>
              <a:off x="2286000" y="804863"/>
              <a:ext cx="4681538" cy="5864225"/>
            </a:xfrm>
            <a:prstGeom prst="rect">
              <a:avLst/>
            </a:prstGeom>
            <a:noFill/>
            <a:ln w="9525">
              <a:noFill/>
              <a:miter lim="800000"/>
              <a:headEnd/>
              <a:tailEnd/>
            </a:ln>
          </p:spPr>
        </p:pic>
        <p:sp>
          <p:nvSpPr>
            <p:cNvPr id="13" name="矩形 12"/>
            <p:cNvSpPr/>
            <p:nvPr/>
          </p:nvSpPr>
          <p:spPr>
            <a:xfrm>
              <a:off x="3810000" y="4468813"/>
              <a:ext cx="2733675" cy="581025"/>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a:defRPr/>
              </a:pPr>
              <a:endParaRPr lang="zh-CN" altLang="en-US"/>
            </a:p>
          </p:txBody>
        </p:sp>
        <p:sp>
          <p:nvSpPr>
            <p:cNvPr id="14" name="TextBox 13"/>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董事会决议</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15"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7" name="灯片编号占位符 16"/>
          <p:cNvSpPr>
            <a:spLocks noGrp="1"/>
          </p:cNvSpPr>
          <p:nvPr>
            <p:ph type="sldNum" sz="quarter" idx="12"/>
          </p:nvPr>
        </p:nvSpPr>
        <p:spPr/>
        <p:txBody>
          <a:bodyPr/>
          <a:lstStyle/>
          <a:p>
            <a:pPr>
              <a:defRPr/>
            </a:pPr>
            <a:fld id="{4BD8D94F-7DCC-4583-8942-8B98B6C16D23}" type="slidenum">
              <a:rPr lang="en-US" altLang="zh-CN" smtClean="0"/>
              <a:pPr>
                <a:defRPr/>
              </a:pPr>
              <a:t>47</a:t>
            </a:fld>
            <a:endParaRPr lang="en-US" altLang="zh-CN" dirty="0"/>
          </a:p>
        </p:txBody>
      </p:sp>
    </p:spTree>
    <p:extLst>
      <p:ext uri="{BB962C8B-B14F-4D97-AF65-F5344CB8AC3E}">
        <p14:creationId xmlns:p14="http://schemas.microsoft.com/office/powerpoint/2010/main" xmlns="" val="28932736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a:xfrm>
            <a:off x="2049488" y="981075"/>
            <a:ext cx="6165850" cy="5876925"/>
            <a:chOff x="533400" y="749300"/>
            <a:chExt cx="6165850" cy="5876925"/>
          </a:xfrm>
        </p:grpSpPr>
        <p:pic>
          <p:nvPicPr>
            <p:cNvPr id="16" name="图片 1" descr="13.jpg"/>
            <p:cNvPicPr>
              <a:picLocks noChangeAspect="1"/>
            </p:cNvPicPr>
            <p:nvPr/>
          </p:nvPicPr>
          <p:blipFill>
            <a:blip r:embed="rId3" cstate="print"/>
            <a:srcRect/>
            <a:stretch>
              <a:fillRect/>
            </a:stretch>
          </p:blipFill>
          <p:spPr bwMode="auto">
            <a:xfrm>
              <a:off x="2600325" y="749300"/>
              <a:ext cx="4098925" cy="5876925"/>
            </a:xfrm>
            <a:prstGeom prst="rect">
              <a:avLst/>
            </a:prstGeom>
            <a:noFill/>
            <a:ln w="9525">
              <a:noFill/>
              <a:miter lim="800000"/>
              <a:headEnd/>
              <a:tailEnd/>
            </a:ln>
          </p:spPr>
        </p:pic>
        <p:sp>
          <p:nvSpPr>
            <p:cNvPr id="17" name="TextBox 16"/>
            <p:cNvSpPr txBox="1"/>
            <p:nvPr/>
          </p:nvSpPr>
          <p:spPr>
            <a:xfrm>
              <a:off x="533400" y="1933575"/>
              <a:ext cx="15875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授权委托书</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香港企业法人身份证明文件（样例）</a:t>
            </a:r>
            <a:endParaRPr lang="en-US" altLang="zh-CN" sz="1600" b="1" dirty="0">
              <a:latin typeface="楷体" pitchFamily="49" charset="-122"/>
              <a:ea typeface="楷体" pitchFamily="49" charset="-122"/>
            </a:endParaRPr>
          </a:p>
        </p:txBody>
      </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48</a:t>
            </a:fld>
            <a:endParaRPr lang="en-US" altLang="zh-CN" dirty="0"/>
          </a:p>
        </p:txBody>
      </p:sp>
    </p:spTree>
    <p:extLst>
      <p:ext uri="{BB962C8B-B14F-4D97-AF65-F5344CB8AC3E}">
        <p14:creationId xmlns:p14="http://schemas.microsoft.com/office/powerpoint/2010/main" xmlns="" val="20251562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a:xfrm>
            <a:off x="1285852" y="1044575"/>
            <a:ext cx="7396186" cy="5813425"/>
            <a:chOff x="533400" y="1044575"/>
            <a:chExt cx="6677025" cy="5813425"/>
          </a:xfrm>
        </p:grpSpPr>
        <p:pic>
          <p:nvPicPr>
            <p:cNvPr id="16" name="图片 1" descr="14.jpg"/>
            <p:cNvPicPr>
              <a:picLocks noChangeAspect="1"/>
            </p:cNvPicPr>
            <p:nvPr/>
          </p:nvPicPr>
          <p:blipFill>
            <a:blip r:embed="rId3" cstate="print"/>
            <a:srcRect/>
            <a:stretch>
              <a:fillRect/>
            </a:stretch>
          </p:blipFill>
          <p:spPr bwMode="auto">
            <a:xfrm>
              <a:off x="2489200" y="1044575"/>
              <a:ext cx="4721225" cy="5813425"/>
            </a:xfrm>
            <a:prstGeom prst="rect">
              <a:avLst/>
            </a:prstGeom>
            <a:noFill/>
            <a:ln w="9525">
              <a:noFill/>
              <a:miter lim="800000"/>
              <a:headEnd/>
              <a:tailEnd/>
            </a:ln>
          </p:spPr>
        </p:pic>
        <p:sp>
          <p:nvSpPr>
            <p:cNvPr id="17" name="TextBox 16"/>
            <p:cNvSpPr txBox="1"/>
            <p:nvPr/>
          </p:nvSpPr>
          <p:spPr>
            <a:xfrm>
              <a:off x="533400" y="1933575"/>
              <a:ext cx="2120900" cy="368300"/>
            </a:xfrm>
            <a:prstGeom prst="rect">
              <a:avLst/>
            </a:prstGeom>
            <a:noFill/>
          </p:spPr>
          <p:txBody>
            <a:bodyPr>
              <a:spAutoFit/>
            </a:bodyPr>
            <a:lstStyle/>
            <a:p>
              <a:pPr>
                <a:defRPr/>
              </a:pPr>
              <a:r>
                <a:rPr lang="zh-CN" altLang="en-US" b="1" dirty="0">
                  <a:solidFill>
                    <a:srgbClr val="C00000"/>
                  </a:solidFill>
                  <a:latin typeface="楷体" pitchFamily="49" charset="-122"/>
                  <a:ea typeface="楷体" pitchFamily="49" charset="-122"/>
                </a:rPr>
                <a:t>董事身份证复印件</a:t>
              </a:r>
            </a:p>
          </p:txBody>
        </p:sp>
      </p:grpSp>
      <p:sp>
        <p:nvSpPr>
          <p:cNvPr id="22" name="矩形 21"/>
          <p:cNvSpPr/>
          <p:nvPr/>
        </p:nvSpPr>
        <p:spPr>
          <a:xfrm>
            <a:off x="214282" y="1000108"/>
            <a:ext cx="8643998" cy="4071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PPT素材\779917_155626062_2.jpg"/>
          <p:cNvPicPr>
            <a:picLocks noChangeAspect="1" noChangeArrowheads="1"/>
          </p:cNvPicPr>
          <p:nvPr/>
        </p:nvPicPr>
        <p:blipFill>
          <a:blip r:embed="rId4" cstate="print"/>
          <a:srcRect r="1139" b="4277"/>
          <a:stretch>
            <a:fillRect/>
          </a:stretch>
        </p:blipFill>
        <p:spPr bwMode="auto">
          <a:xfrm>
            <a:off x="0" y="5072074"/>
            <a:ext cx="1714512" cy="1660084"/>
          </a:xfrm>
          <a:prstGeom prst="rect">
            <a:avLst/>
          </a:prstGeom>
          <a:noFill/>
        </p:spPr>
      </p:pic>
      <p:sp>
        <p:nvSpPr>
          <p:cNvPr id="7" name="内容占位符 6"/>
          <p:cNvSpPr>
            <a:spLocks noGrp="1"/>
          </p:cNvSpPr>
          <p:nvPr>
            <p:ph idx="1"/>
          </p:nvPr>
        </p:nvSpPr>
        <p:spPr>
          <a:xfrm>
            <a:off x="357158" y="714356"/>
            <a:ext cx="8229600" cy="4525963"/>
          </a:xfrm>
        </p:spPr>
        <p:txBody>
          <a:bodyPr/>
          <a:lstStyle/>
          <a:p>
            <a:pPr>
              <a:buClr>
                <a:srgbClr val="C00000"/>
              </a:buClr>
              <a:buFont typeface="Wingdings" pitchFamily="2" charset="2"/>
              <a:buChar char="l"/>
            </a:pPr>
            <a:endParaRPr lang="en-US" altLang="zh-CN" sz="2000" b="1" dirty="0">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香港企业法人身份证明文件</a:t>
            </a:r>
            <a:endParaRPr lang="en-US" altLang="zh-CN"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a:p>
            <a:pPr>
              <a:buClr>
                <a:srgbClr val="C00000"/>
              </a:buClr>
              <a:buFont typeface="Wingdings" pitchFamily="2" charset="2"/>
              <a:buChar char="p"/>
            </a:pPr>
            <a:r>
              <a:rPr lang="zh-CN" altLang="en-US" sz="1600" b="1" dirty="0">
                <a:solidFill>
                  <a:srgbClr val="C00000"/>
                </a:solidFill>
                <a:effectLst>
                  <a:outerShdw blurRad="38100" dist="38100" dir="2700000" algn="tl">
                    <a:srgbClr val="000000">
                      <a:alpha val="43137"/>
                    </a:srgbClr>
                  </a:outerShdw>
                </a:effectLst>
                <a:latin typeface="楷体" pitchFamily="49" charset="-122"/>
                <a:ea typeface="楷体" pitchFamily="49" charset="-122"/>
              </a:rPr>
              <a:t>（样例）</a:t>
            </a:r>
            <a:endParaRPr lang="en-US" altLang="zh-CN" sz="1600" b="1" dirty="0">
              <a:latin typeface="楷体" pitchFamily="49" charset="-122"/>
              <a:ea typeface="楷体" pitchFamily="49" charset="-122"/>
            </a:endParaRPr>
          </a:p>
        </p:txBody>
      </p:sp>
      <p:sp>
        <p:nvSpPr>
          <p:cNvPr id="9" name="标题 1"/>
          <p:cNvSpPr txBox="1">
            <a:spLocks/>
          </p:cNvSpPr>
          <p:nvPr/>
        </p:nvSpPr>
        <p:spPr bwMode="auto">
          <a:xfrm>
            <a:off x="428596" y="285728"/>
            <a:ext cx="57150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有效身份证明文件</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境外企业法人样例</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49</a:t>
            </a:fld>
            <a:endParaRPr lang="en-US" altLang="zh-CN" dirty="0"/>
          </a:p>
        </p:txBody>
      </p:sp>
    </p:spTree>
    <p:extLst>
      <p:ext uri="{BB962C8B-B14F-4D97-AF65-F5344CB8AC3E}">
        <p14:creationId xmlns:p14="http://schemas.microsoft.com/office/powerpoint/2010/main" xmlns="" val="895474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a:extLst>
              <a:ext uri="{FF2B5EF4-FFF2-40B4-BE49-F238E27FC236}">
                <a16:creationId xmlns:a16="http://schemas.microsoft.com/office/drawing/2014/main" xmlns="" id="{98042F09-D7C9-46DF-BEA4-2F32FC5537BD}"/>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3C8064-94D2-4EB0-8415-A7D54ABCDA5A}" type="slidenum">
              <a:rPr lang="en-US" altLang="zh-CN"/>
              <a:pPr/>
              <a:t>5</a:t>
            </a:fld>
            <a:endParaRPr lang="en-US" altLang="zh-CN" dirty="0"/>
          </a:p>
        </p:txBody>
      </p:sp>
      <p:pic>
        <p:nvPicPr>
          <p:cNvPr id="18435" name="图片 4" descr="指南.png">
            <a:extLst>
              <a:ext uri="{FF2B5EF4-FFF2-40B4-BE49-F238E27FC236}">
                <a16:creationId xmlns:a16="http://schemas.microsoft.com/office/drawing/2014/main" xmlns="" id="{D0FBF201-95B2-46AA-8C3C-2E0B9B45BB67}"/>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38287" y="833438"/>
            <a:ext cx="7605713" cy="576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椭圆 5">
            <a:extLst>
              <a:ext uri="{FF2B5EF4-FFF2-40B4-BE49-F238E27FC236}">
                <a16:creationId xmlns:a16="http://schemas.microsoft.com/office/drawing/2014/main" xmlns="" id="{CA33E8ED-5334-49AA-BC76-C7F00D16CA0E}"/>
              </a:ext>
            </a:extLst>
          </p:cNvPr>
          <p:cNvSpPr/>
          <p:nvPr/>
        </p:nvSpPr>
        <p:spPr bwMode="gray">
          <a:xfrm>
            <a:off x="5149006" y="1484784"/>
            <a:ext cx="719138" cy="358775"/>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椭圆 6">
            <a:extLst>
              <a:ext uri="{FF2B5EF4-FFF2-40B4-BE49-F238E27FC236}">
                <a16:creationId xmlns:a16="http://schemas.microsoft.com/office/drawing/2014/main" xmlns="" id="{2E8EA2DD-2C6E-4DF2-99BB-761CA719DF62}"/>
              </a:ext>
            </a:extLst>
          </p:cNvPr>
          <p:cNvSpPr/>
          <p:nvPr/>
        </p:nvSpPr>
        <p:spPr bwMode="gray">
          <a:xfrm>
            <a:off x="1573648" y="3274899"/>
            <a:ext cx="720725" cy="358775"/>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椭圆 7">
            <a:extLst>
              <a:ext uri="{FF2B5EF4-FFF2-40B4-BE49-F238E27FC236}">
                <a16:creationId xmlns:a16="http://schemas.microsoft.com/office/drawing/2014/main" xmlns="" id="{D314BD7E-7EF8-4EE7-B190-F116FF6A0333}"/>
              </a:ext>
            </a:extLst>
          </p:cNvPr>
          <p:cNvSpPr/>
          <p:nvPr/>
        </p:nvSpPr>
        <p:spPr bwMode="gray">
          <a:xfrm>
            <a:off x="5076056" y="3645024"/>
            <a:ext cx="1223963" cy="360363"/>
          </a:xfrm>
          <a:prstGeom prst="ellipse">
            <a:avLst/>
          </a:prstGeom>
          <a:noFill/>
          <a:ln w="19050">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439" name="矩形 9">
            <a:extLst>
              <a:ext uri="{FF2B5EF4-FFF2-40B4-BE49-F238E27FC236}">
                <a16:creationId xmlns:a16="http://schemas.microsoft.com/office/drawing/2014/main" xmlns="" id="{2409BDFF-3DC6-4F95-A35C-88B8018389BD}"/>
              </a:ext>
            </a:extLst>
          </p:cNvPr>
          <p:cNvSpPr>
            <a:spLocks noChangeArrowheads="1"/>
          </p:cNvSpPr>
          <p:nvPr/>
        </p:nvSpPr>
        <p:spPr bwMode="auto">
          <a:xfrm>
            <a:off x="107950" y="1052513"/>
            <a:ext cx="15795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zh-CN" altLang="en-US" b="1">
                <a:latin typeface="楷体" panose="02010609060101010101" pitchFamily="49" charset="-122"/>
                <a:ea typeface="楷体" panose="02010609060101010101" pitchFamily="49" charset="-122"/>
              </a:rPr>
              <a:t>下载路径一：</a:t>
            </a:r>
            <a:endParaRPr lang="en-US" altLang="zh-CN" b="1" dirty="0">
              <a:latin typeface="楷体" panose="02010609060101010101" pitchFamily="49" charset="-122"/>
              <a:ea typeface="楷体" panose="02010609060101010101" pitchFamily="49" charset="-122"/>
            </a:endParaRPr>
          </a:p>
        </p:txBody>
      </p:sp>
      <p:sp>
        <p:nvSpPr>
          <p:cNvPr id="9" name="标题 1">
            <a:extLst>
              <a:ext uri="{FF2B5EF4-FFF2-40B4-BE49-F238E27FC236}">
                <a16:creationId xmlns:a16="http://schemas.microsoft.com/office/drawing/2014/main" xmlns="" id="{3A9C00BE-0A1C-48DC-857D-0C276793971B}"/>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a:t>
            </a: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7299556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with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nodeType="withGroup">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F66E9C48-8208-4A1F-A4B9-D0CA463F9BF6}"/>
              </a:ext>
            </a:extLst>
          </p:cNvPr>
          <p:cNvSpPr>
            <a:spLocks noGrp="1"/>
          </p:cNvSpPr>
          <p:nvPr>
            <p:ph type="title"/>
          </p:nvPr>
        </p:nvSpPr>
        <p:spPr>
          <a:xfrm>
            <a:off x="457200" y="274638"/>
            <a:ext cx="4329113" cy="654050"/>
          </a:xfrm>
        </p:spPr>
        <p:txBody>
          <a:bodyPr>
            <a:normAutofit fontScale="90000"/>
          </a:bodyPr>
          <a:lstStyle/>
          <a:p>
            <a:pPr algn="l">
              <a:defRPr/>
            </a:pP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证券非交易过户业务</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7892" name="Text Box 20">
            <a:extLst>
              <a:ext uri="{FF2B5EF4-FFF2-40B4-BE49-F238E27FC236}">
                <a16:creationId xmlns:a16="http://schemas.microsoft.com/office/drawing/2014/main" xmlns="" id="{B4F67B6B-B432-426E-878D-E3B7545DD011}"/>
              </a:ext>
            </a:extLst>
          </p:cNvPr>
          <p:cNvSpPr txBox="1">
            <a:spLocks noChangeArrowheads="1"/>
          </p:cNvSpPr>
          <p:nvPr/>
        </p:nvSpPr>
        <p:spPr bwMode="auto">
          <a:xfrm>
            <a:off x="6143625" y="1773610"/>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37893" name="Rectangle 21">
            <a:extLst>
              <a:ext uri="{FF2B5EF4-FFF2-40B4-BE49-F238E27FC236}">
                <a16:creationId xmlns:a16="http://schemas.microsoft.com/office/drawing/2014/main" xmlns="" id="{1DBC73B3-3EE0-4261-BF29-610F7BBCF327}"/>
              </a:ext>
            </a:extLst>
          </p:cNvPr>
          <p:cNvSpPr>
            <a:spLocks noChangeArrowheads="1"/>
          </p:cNvSpPr>
          <p:nvPr/>
        </p:nvSpPr>
        <p:spPr bwMode="auto">
          <a:xfrm>
            <a:off x="6429375" y="2162547"/>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离婚财产分割过户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37894" name="WordArt 24">
            <a:extLst>
              <a:ext uri="{FF2B5EF4-FFF2-40B4-BE49-F238E27FC236}">
                <a16:creationId xmlns:a16="http://schemas.microsoft.com/office/drawing/2014/main" xmlns="" id="{54015E4D-325A-4C66-935E-A50153193BA5}"/>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70C2472C-1616-43BA-AF2C-BE64A79062EE}"/>
              </a:ext>
            </a:extLst>
          </p:cNvPr>
          <p:cNvGrpSpPr>
            <a:grpSpLocks/>
          </p:cNvGrpSpPr>
          <p:nvPr/>
        </p:nvGrpSpPr>
        <p:grpSpPr bwMode="auto">
          <a:xfrm>
            <a:off x="539750" y="2912964"/>
            <a:ext cx="2447925" cy="1427162"/>
            <a:chOff x="539552" y="4485084"/>
            <a:chExt cx="2448272" cy="1426780"/>
          </a:xfrm>
        </p:grpSpPr>
        <p:sp>
          <p:nvSpPr>
            <p:cNvPr id="37916" name="Text Box 22">
              <a:extLst>
                <a:ext uri="{FF2B5EF4-FFF2-40B4-BE49-F238E27FC236}">
                  <a16:creationId xmlns:a16="http://schemas.microsoft.com/office/drawing/2014/main" xmlns="" id="{7CD46C37-06D1-40F5-8C44-2C235AC25025}"/>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37917" name="Rectangle 19">
              <a:extLst>
                <a:ext uri="{FF2B5EF4-FFF2-40B4-BE49-F238E27FC236}">
                  <a16:creationId xmlns:a16="http://schemas.microsoft.com/office/drawing/2014/main" xmlns="" id="{96B51079-0710-4D6C-A4F2-BF6640031BA4}"/>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 name="组合 42">
            <a:extLst>
              <a:ext uri="{FF2B5EF4-FFF2-40B4-BE49-F238E27FC236}">
                <a16:creationId xmlns:a16="http://schemas.microsoft.com/office/drawing/2014/main" xmlns="" id="{73E79C19-D19E-4624-A66B-15D5DC7518F3}"/>
              </a:ext>
            </a:extLst>
          </p:cNvPr>
          <p:cNvGrpSpPr>
            <a:grpSpLocks/>
          </p:cNvGrpSpPr>
          <p:nvPr/>
        </p:nvGrpSpPr>
        <p:grpSpPr bwMode="auto">
          <a:xfrm>
            <a:off x="611188" y="1412776"/>
            <a:ext cx="2409825" cy="1411288"/>
            <a:chOff x="611560" y="2638532"/>
            <a:chExt cx="2409324" cy="1411294"/>
          </a:xfrm>
        </p:grpSpPr>
        <p:sp>
          <p:nvSpPr>
            <p:cNvPr id="37913" name="Rectangle 17">
              <a:extLst>
                <a:ext uri="{FF2B5EF4-FFF2-40B4-BE49-F238E27FC236}">
                  <a16:creationId xmlns:a16="http://schemas.microsoft.com/office/drawing/2014/main" xmlns="" id="{19D17C09-7696-4F99-9D6D-05B6397CD023}"/>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37914" name="Text Box 20">
              <a:extLst>
                <a:ext uri="{FF2B5EF4-FFF2-40B4-BE49-F238E27FC236}">
                  <a16:creationId xmlns:a16="http://schemas.microsoft.com/office/drawing/2014/main" xmlns="" id="{B7B3BA14-F95B-48D7-BEE6-5C5CD805FAFD}"/>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37915" name="Rectangle 21">
              <a:extLst>
                <a:ext uri="{FF2B5EF4-FFF2-40B4-BE49-F238E27FC236}">
                  <a16:creationId xmlns:a16="http://schemas.microsoft.com/office/drawing/2014/main" xmlns="" id="{90624713-1BFA-4B49-83DB-595C00A85B06}"/>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389CD4FC-78DE-4A39-BDD7-97FB76EA7B5E}"/>
              </a:ext>
            </a:extLst>
          </p:cNvPr>
          <p:cNvCxnSpPr/>
          <p:nvPr/>
        </p:nvCxnSpPr>
        <p:spPr bwMode="auto">
          <a:xfrm>
            <a:off x="428625" y="2770089"/>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CDC9E3FE-CE2A-43BD-8B3E-BEAC2E5BFC4B}"/>
              </a:ext>
            </a:extLst>
          </p:cNvPr>
          <p:cNvGrpSpPr>
            <a:grpSpLocks/>
          </p:cNvGrpSpPr>
          <p:nvPr/>
        </p:nvGrpSpPr>
        <p:grpSpPr bwMode="auto">
          <a:xfrm>
            <a:off x="3429000" y="1928813"/>
            <a:ext cx="2520950" cy="3114675"/>
            <a:chOff x="3428992" y="1928802"/>
            <a:chExt cx="2520950" cy="3114728"/>
          </a:xfrm>
        </p:grpSpPr>
        <p:sp>
          <p:nvSpPr>
            <p:cNvPr id="37910" name="Oval 13">
              <a:extLst>
                <a:ext uri="{FF2B5EF4-FFF2-40B4-BE49-F238E27FC236}">
                  <a16:creationId xmlns:a16="http://schemas.microsoft.com/office/drawing/2014/main" xmlns="" id="{6285EA0B-D1DA-4EF7-9F48-F91739149D8E}"/>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7936288-71DE-466A-B9C8-0E0012924B34}"/>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sp>
          <p:nvSpPr>
            <p:cNvPr id="37912" name="TextBox 37">
              <a:extLst>
                <a:ext uri="{FF2B5EF4-FFF2-40B4-BE49-F238E27FC236}">
                  <a16:creationId xmlns:a16="http://schemas.microsoft.com/office/drawing/2014/main" xmlns="" id="{999B8191-D80E-4DE1-80AE-6FBEF5876653}"/>
                </a:ext>
              </a:extLst>
            </p:cNvPr>
            <p:cNvSpPr txBox="1">
              <a:spLocks noChangeArrowheads="1"/>
            </p:cNvSpPr>
            <p:nvPr/>
          </p:nvSpPr>
          <p:spPr bwMode="auto">
            <a:xfrm>
              <a:off x="3643306" y="4143380"/>
              <a:ext cx="2071702" cy="430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rgbClr val="C00000"/>
                  </a:solidFill>
                  <a:latin typeface="楷体" panose="02010609060101010101" pitchFamily="49" charset="-122"/>
                  <a:ea typeface="楷体" panose="02010609060101010101" pitchFamily="49" charset="-122"/>
                </a:rPr>
                <a:t>投资者业务范围</a:t>
              </a:r>
            </a:p>
          </p:txBody>
        </p:sp>
      </p:grpSp>
      <p:sp>
        <p:nvSpPr>
          <p:cNvPr id="37901" name="Text Box 20">
            <a:extLst>
              <a:ext uri="{FF2B5EF4-FFF2-40B4-BE49-F238E27FC236}">
                <a16:creationId xmlns:a16="http://schemas.microsoft.com/office/drawing/2014/main" xmlns="" id="{35C55210-5ECE-4DD9-977C-8EE6B9AEE7DE}"/>
              </a:ext>
            </a:extLst>
          </p:cNvPr>
          <p:cNvSpPr txBox="1">
            <a:spLocks noChangeArrowheads="1"/>
          </p:cNvSpPr>
          <p:nvPr/>
        </p:nvSpPr>
        <p:spPr bwMode="auto">
          <a:xfrm>
            <a:off x="6269038" y="4363963"/>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CECFC1FD-7687-4433-8FF1-31667D601229}"/>
              </a:ext>
            </a:extLst>
          </p:cNvPr>
          <p:cNvCxnSpPr/>
          <p:nvPr/>
        </p:nvCxnSpPr>
        <p:spPr bwMode="auto">
          <a:xfrm>
            <a:off x="500063" y="4270276"/>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CDECD2FE-884F-4121-BAEB-D68F6000AF70}"/>
              </a:ext>
            </a:extLst>
          </p:cNvPr>
          <p:cNvGrpSpPr>
            <a:grpSpLocks/>
          </p:cNvGrpSpPr>
          <p:nvPr/>
        </p:nvGrpSpPr>
        <p:grpSpPr bwMode="auto">
          <a:xfrm>
            <a:off x="539750" y="4292501"/>
            <a:ext cx="2363788" cy="1363663"/>
            <a:chOff x="6058518" y="3571876"/>
            <a:chExt cx="2364769" cy="1363428"/>
          </a:xfrm>
        </p:grpSpPr>
        <p:sp>
          <p:nvSpPr>
            <p:cNvPr id="37908" name="Text Box 20">
              <a:extLst>
                <a:ext uri="{FF2B5EF4-FFF2-40B4-BE49-F238E27FC236}">
                  <a16:creationId xmlns:a16="http://schemas.microsoft.com/office/drawing/2014/main" xmlns="" id="{D7785439-D4D0-4893-9BBE-811E4CBA93A6}"/>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37909" name="Rectangle 19">
              <a:extLst>
                <a:ext uri="{FF2B5EF4-FFF2-40B4-BE49-F238E27FC236}">
                  <a16:creationId xmlns:a16="http://schemas.microsoft.com/office/drawing/2014/main" xmlns="" id="{9A9D0CCE-545E-43A0-94CA-7C61CEAF2E7F}"/>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17C30486-AE28-460D-A42F-DDBFC61F38DE}"/>
              </a:ext>
            </a:extLst>
          </p:cNvPr>
          <p:cNvCxnSpPr/>
          <p:nvPr/>
        </p:nvCxnSpPr>
        <p:spPr bwMode="auto">
          <a:xfrm>
            <a:off x="6286500" y="4221088"/>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37906" name="灯片编号占位符 8">
            <a:extLst>
              <a:ext uri="{FF2B5EF4-FFF2-40B4-BE49-F238E27FC236}">
                <a16:creationId xmlns:a16="http://schemas.microsoft.com/office/drawing/2014/main" xmlns="" id="{F7AE2475-CEF6-49AD-9C0A-DDB8563EE848}"/>
              </a:ext>
            </a:extLst>
          </p:cNvPr>
          <p:cNvSpPr>
            <a:spLocks noGrp="1"/>
          </p:cNvSpPr>
          <p:nvPr>
            <p:ph type="sldNum" sz="quarter" idx="12"/>
          </p:nvPr>
        </p:nvSpPr>
        <p:spPr>
          <a:xfrm>
            <a:off x="2616200" y="6245225"/>
            <a:ext cx="2133600" cy="4762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DA1BEF-85A5-4767-8732-0961C6869FC6}" type="slidenum">
              <a:rPr lang="en-US" altLang="zh-CN"/>
              <a:pPr/>
              <a:t>50</a:t>
            </a:fld>
            <a:endParaRPr lang="en-US" altLang="zh-CN" dirty="0"/>
          </a:p>
        </p:txBody>
      </p:sp>
      <p:sp>
        <p:nvSpPr>
          <p:cNvPr id="34" name="圆角矩形 33">
            <a:extLst>
              <a:ext uri="{FF2B5EF4-FFF2-40B4-BE49-F238E27FC236}">
                <a16:creationId xmlns:a16="http://schemas.microsoft.com/office/drawing/2014/main" xmlns="" id="{6BA67AB1-D9CE-48EB-8A34-0549CB8F4538}"/>
              </a:ext>
            </a:extLst>
          </p:cNvPr>
          <p:cNvSpPr/>
          <p:nvPr/>
        </p:nvSpPr>
        <p:spPr bwMode="gray">
          <a:xfrm>
            <a:off x="6084888" y="1557710"/>
            <a:ext cx="2663825" cy="2519362"/>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1784942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D61FB92E-3C65-44A3-B294-8E18609AC303}"/>
              </a:ext>
            </a:extLst>
          </p:cNvPr>
          <p:cNvSpPr txBox="1">
            <a:spLocks/>
          </p:cNvSpPr>
          <p:nvPr/>
        </p:nvSpPr>
        <p:spPr bwMode="auto">
          <a:xfrm>
            <a:off x="428625" y="285750"/>
            <a:ext cx="67151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38915" name="矩形 31">
            <a:extLst>
              <a:ext uri="{FF2B5EF4-FFF2-40B4-BE49-F238E27FC236}">
                <a16:creationId xmlns:a16="http://schemas.microsoft.com/office/drawing/2014/main" xmlns="" id="{D7AE5FFA-D21F-4C14-8B5A-EE76830D9A39}"/>
              </a:ext>
            </a:extLst>
          </p:cNvPr>
          <p:cNvSpPr>
            <a:spLocks noChangeArrowheads="1"/>
          </p:cNvSpPr>
          <p:nvPr/>
        </p:nvSpPr>
        <p:spPr bwMode="auto">
          <a:xfrm>
            <a:off x="428625" y="1143000"/>
            <a:ext cx="7500938"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业务范围</a:t>
            </a:r>
            <a:endParaRPr lang="en-US" altLang="zh-CN" sz="2000" b="1" dirty="0">
              <a:latin typeface="楷体" panose="02010609060101010101" pitchFamily="49" charset="-122"/>
              <a:ea typeface="楷体" panose="02010609060101010101" pitchFamily="49" charset="-122"/>
            </a:endParaRPr>
          </a:p>
        </p:txBody>
      </p:sp>
      <p:graphicFrame>
        <p:nvGraphicFramePr>
          <p:cNvPr id="8" name="图示 7">
            <a:extLst>
              <a:ext uri="{FF2B5EF4-FFF2-40B4-BE49-F238E27FC236}">
                <a16:creationId xmlns:a16="http://schemas.microsoft.com/office/drawing/2014/main" xmlns="" id="{7ED7CD98-E4C2-4D6C-A268-7C3576D84543}"/>
              </a:ext>
            </a:extLst>
          </p:cNvPr>
          <p:cNvGraphicFramePr/>
          <p:nvPr/>
        </p:nvGraphicFramePr>
        <p:xfrm>
          <a:off x="1643042" y="178592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8917" name="Picture 3" descr="C:\Users\Administrator\Desktop\讲课准备材料\logo.png">
            <a:extLst>
              <a:ext uri="{FF2B5EF4-FFF2-40B4-BE49-F238E27FC236}">
                <a16:creationId xmlns:a16="http://schemas.microsoft.com/office/drawing/2014/main" xmlns="" id="{1D2331A9-5312-4123-9B9E-899434173EA2}"/>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643813" y="6215063"/>
            <a:ext cx="1214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8" name="灯片编号占位符 9">
            <a:extLst>
              <a:ext uri="{FF2B5EF4-FFF2-40B4-BE49-F238E27FC236}">
                <a16:creationId xmlns:a16="http://schemas.microsoft.com/office/drawing/2014/main" xmlns="" id="{E09EDFDC-F068-4F0B-BFFF-C44FC81DD94A}"/>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B97EF3-C66F-427F-ADCD-0EE32D0DA6D6}" type="slidenum">
              <a:rPr lang="en-US" altLang="zh-CN"/>
              <a:pPr/>
              <a:t>51</a:t>
            </a:fld>
            <a:endParaRPr lang="en-US" altLang="zh-CN" dirty="0"/>
          </a:p>
        </p:txBody>
      </p:sp>
      <p:pic>
        <p:nvPicPr>
          <p:cNvPr id="49159" name="Picture 2" descr="C:\Users\Administrator.PC--20110825HWQ\Desktop\sy_20110114192939061738.jpg">
            <a:extLst>
              <a:ext uri="{FF2B5EF4-FFF2-40B4-BE49-F238E27FC236}">
                <a16:creationId xmlns:a16="http://schemas.microsoft.com/office/drawing/2014/main" xmlns="" id="{EB2D2397-A80E-45F1-8E1D-93E7E2C43B4D}"/>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858125" y="1857375"/>
            <a:ext cx="5365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160" name="Picture 2" descr="C:\Users\Administrator.PC--20110825HWQ\Desktop\sy_20110114192939061738.jpg">
            <a:extLst>
              <a:ext uri="{FF2B5EF4-FFF2-40B4-BE49-F238E27FC236}">
                <a16:creationId xmlns:a16="http://schemas.microsoft.com/office/drawing/2014/main" xmlns="" id="{CD2C19C3-486D-415D-8491-F6318E70E53F}"/>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858125" y="2643188"/>
            <a:ext cx="5365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456272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9"/>
                                        </p:tgtEl>
                                        <p:attrNameLst>
                                          <p:attrName>style.visibility</p:attrName>
                                        </p:attrNameLst>
                                      </p:cBhvr>
                                      <p:to>
                                        <p:strVal val="visible"/>
                                      </p:to>
                                    </p:set>
                                    <p:anim calcmode="lin" valueType="num">
                                      <p:cBhvr additive="base">
                                        <p:cTn id="7" dur="500" fill="hold"/>
                                        <p:tgtEl>
                                          <p:spTgt spid="49159"/>
                                        </p:tgtEl>
                                        <p:attrNameLst>
                                          <p:attrName>ppt_x</p:attrName>
                                        </p:attrNameLst>
                                      </p:cBhvr>
                                      <p:tavLst>
                                        <p:tav tm="0">
                                          <p:val>
                                            <p:strVal val="#ppt_x"/>
                                          </p:val>
                                        </p:tav>
                                        <p:tav tm="100000">
                                          <p:val>
                                            <p:strVal val="#ppt_x"/>
                                          </p:val>
                                        </p:tav>
                                      </p:tavLst>
                                    </p:anim>
                                    <p:anim calcmode="lin" valueType="num">
                                      <p:cBhvr additive="base">
                                        <p:cTn id="8" dur="500" fill="hold"/>
                                        <p:tgtEl>
                                          <p:spTgt spid="4915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160"/>
                                        </p:tgtEl>
                                        <p:attrNameLst>
                                          <p:attrName>style.visibility</p:attrName>
                                        </p:attrNameLst>
                                      </p:cBhvr>
                                      <p:to>
                                        <p:strVal val="visible"/>
                                      </p:to>
                                    </p:set>
                                    <p:anim calcmode="lin" valueType="num">
                                      <p:cBhvr additive="base">
                                        <p:cTn id="11" dur="500" fill="hold"/>
                                        <p:tgtEl>
                                          <p:spTgt spid="49160"/>
                                        </p:tgtEl>
                                        <p:attrNameLst>
                                          <p:attrName>ppt_x</p:attrName>
                                        </p:attrNameLst>
                                      </p:cBhvr>
                                      <p:tavLst>
                                        <p:tav tm="0">
                                          <p:val>
                                            <p:strVal val="#ppt_x"/>
                                          </p:val>
                                        </p:tav>
                                        <p:tav tm="100000">
                                          <p:val>
                                            <p:strVal val="#ppt_x"/>
                                          </p:val>
                                        </p:tav>
                                      </p:tavLst>
                                    </p:anim>
                                    <p:anim calcmode="lin" valueType="num">
                                      <p:cBhvr additive="base">
                                        <p:cTn id="12" dur="500" fill="hold"/>
                                        <p:tgtEl>
                                          <p:spTgt spid="491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52</a:t>
            </a:fld>
            <a:endParaRPr lang="en-US" altLang="zh-CN" dirty="0"/>
          </a:p>
        </p:txBody>
      </p:sp>
      <p:sp>
        <p:nvSpPr>
          <p:cNvPr id="8" name="矩形 7">
            <a:extLst>
              <a:ext uri="{FF2B5EF4-FFF2-40B4-BE49-F238E27FC236}">
                <a16:creationId xmlns:a16="http://schemas.microsoft.com/office/drawing/2014/main" xmlns="" id="{E18125E1-FB10-493F-BE4B-612570F4BC71}"/>
              </a:ext>
            </a:extLst>
          </p:cNvPr>
          <p:cNvSpPr/>
          <p:nvPr/>
        </p:nvSpPr>
        <p:spPr>
          <a:xfrm>
            <a:off x="714348" y="857232"/>
            <a:ext cx="7500990" cy="528317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（一）</a:t>
            </a:r>
            <a:r>
              <a:rPr lang="zh-CN" altLang="en-US" sz="2800" b="1" dirty="0">
                <a:latin typeface="楷体" pitchFamily="49" charset="-122"/>
                <a:ea typeface="楷体" pitchFamily="49" charset="-122"/>
              </a:rPr>
              <a:t>继承所涉证券过户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证券权属证明文件，法律文书应注明被继承人的姓名、身份证件号码、股份持有情况、继承人的证券账号、姓名与身份证件号码、证券代码及过户数量等可以确定继承财产范围及证券权属的信息；</a:t>
            </a:r>
            <a:endParaRPr lang="zh-CN"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如属于需要进行权益披露的，有关权益披露义务人需履行权益披露义务，并提供权益披露公告</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继承人</a:t>
            </a:r>
            <a:r>
              <a:rPr lang="zh-CN" altLang="zh-CN" sz="2000" b="1" dirty="0">
                <a:latin typeface="楷体" pitchFamily="49" charset="-122"/>
                <a:ea typeface="楷体" pitchFamily="49" charset="-122"/>
              </a:rPr>
              <a:t>的身份证明文</a:t>
            </a:r>
            <a:r>
              <a:rPr lang="zh-CN" altLang="en-US" sz="2000" b="1" dirty="0">
                <a:latin typeface="楷体" pitchFamily="49" charset="-122"/>
                <a:ea typeface="楷体" pitchFamily="49" charset="-122"/>
              </a:rPr>
              <a:t>件</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41441285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642910" y="714356"/>
            <a:ext cx="7500990" cy="442878"/>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b="1" dirty="0">
                <a:latin typeface="楷体" pitchFamily="49" charset="-122"/>
                <a:ea typeface="楷体" pitchFamily="49" charset="-122"/>
              </a:rPr>
              <a:t>能够说明证券权属的法律文书</a:t>
            </a:r>
            <a:endParaRPr lang="en-US" altLang="zh-CN" b="1" dirty="0">
              <a:latin typeface="楷体" pitchFamily="49" charset="-122"/>
              <a:ea typeface="楷体" pitchFamily="49" charset="-122"/>
            </a:endParaRPr>
          </a:p>
        </p:txBody>
      </p:sp>
      <p:pic>
        <p:nvPicPr>
          <p:cNvPr id="5123" name="Picture 3" descr="C:\Users\chinaclear\Desktop\1.PNG"/>
          <p:cNvPicPr>
            <a:picLocks noChangeAspect="1" noChangeArrowheads="1"/>
          </p:cNvPicPr>
          <p:nvPr/>
        </p:nvPicPr>
        <p:blipFill>
          <a:blip r:embed="rId2" cstate="print"/>
          <a:srcRect/>
          <a:stretch>
            <a:fillRect/>
          </a:stretch>
        </p:blipFill>
        <p:spPr bwMode="auto">
          <a:xfrm>
            <a:off x="285720" y="1285860"/>
            <a:ext cx="3705225" cy="5357850"/>
          </a:xfrm>
          <a:prstGeom prst="rect">
            <a:avLst/>
          </a:prstGeom>
          <a:noFill/>
        </p:spPr>
      </p:pic>
      <p:pic>
        <p:nvPicPr>
          <p:cNvPr id="5125" name="Picture 5" descr="C:\Users\chinaclear\Desktop\2.PNG"/>
          <p:cNvPicPr>
            <a:picLocks noChangeAspect="1" noChangeArrowheads="1"/>
          </p:cNvPicPr>
          <p:nvPr/>
        </p:nvPicPr>
        <p:blipFill>
          <a:blip r:embed="rId3" cstate="print"/>
          <a:srcRect/>
          <a:stretch>
            <a:fillRect/>
          </a:stretch>
        </p:blipFill>
        <p:spPr bwMode="auto">
          <a:xfrm>
            <a:off x="4500562" y="1071546"/>
            <a:ext cx="3676650" cy="2238375"/>
          </a:xfrm>
          <a:prstGeom prst="rect">
            <a:avLst/>
          </a:prstGeom>
          <a:noFill/>
        </p:spPr>
      </p:pic>
      <p:sp>
        <p:nvSpPr>
          <p:cNvPr id="9" name="TextBox 8"/>
          <p:cNvSpPr txBox="1"/>
          <p:nvPr/>
        </p:nvSpPr>
        <p:spPr>
          <a:xfrm>
            <a:off x="4929190" y="3714752"/>
            <a:ext cx="3643338" cy="1200329"/>
          </a:xfrm>
          <a:prstGeom prst="rect">
            <a:avLst/>
          </a:prstGeom>
          <a:noFill/>
        </p:spPr>
        <p:txBody>
          <a:bodyPr wrap="square" rtlCol="0">
            <a:spAutoFit/>
          </a:bodyPr>
          <a:lstStyle/>
          <a:p>
            <a:pPr>
              <a:buFont typeface="Arial" pitchFamily="34" charset="0"/>
              <a:buChar char="•"/>
            </a:pPr>
            <a:r>
              <a:rPr lang="zh-CN" altLang="en-US" dirty="0">
                <a:solidFill>
                  <a:srgbClr val="C00000"/>
                </a:solidFill>
                <a:latin typeface="楷体" pitchFamily="49" charset="-122"/>
                <a:ea typeface="楷体" pitchFamily="49" charset="-122"/>
              </a:rPr>
              <a:t>继承公证书；</a:t>
            </a:r>
            <a:endParaRPr lang="en-US" altLang="zh-CN" dirty="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a:solidFill>
                  <a:srgbClr val="C00000"/>
                </a:solidFill>
                <a:latin typeface="楷体" pitchFamily="49" charset="-122"/>
                <a:ea typeface="楷体" pitchFamily="49" charset="-122"/>
              </a:rPr>
              <a:t>经公证的遗赠抚养协议；</a:t>
            </a:r>
            <a:endParaRPr lang="en-US" altLang="zh-CN" dirty="0">
              <a:solidFill>
                <a:srgbClr val="C00000"/>
              </a:solidFill>
              <a:latin typeface="楷体" pitchFamily="49" charset="-122"/>
              <a:ea typeface="楷体" pitchFamily="49" charset="-122"/>
            </a:endParaRPr>
          </a:p>
          <a:p>
            <a:pPr>
              <a:buClr>
                <a:srgbClr val="C00000"/>
              </a:buClr>
              <a:buFont typeface="Arial" pitchFamily="34" charset="0"/>
              <a:buChar char="•"/>
            </a:pPr>
            <a:r>
              <a:rPr lang="zh-CN" altLang="en-US" dirty="0">
                <a:solidFill>
                  <a:srgbClr val="C00000"/>
                </a:solidFill>
                <a:latin typeface="楷体" pitchFamily="49" charset="-122"/>
                <a:ea typeface="楷体" pitchFamily="49" charset="-122"/>
              </a:rPr>
              <a:t>已生效的法院调解书、判决书；</a:t>
            </a:r>
            <a:endParaRPr lang="en-US" altLang="zh-CN" dirty="0">
              <a:solidFill>
                <a:srgbClr val="C00000"/>
              </a:solidFill>
              <a:latin typeface="楷体" pitchFamily="49" charset="-122"/>
              <a:ea typeface="楷体" pitchFamily="49" charset="-122"/>
            </a:endParaRPr>
          </a:p>
          <a:p>
            <a:pPr>
              <a:buFont typeface="Arial" pitchFamily="34" charset="0"/>
              <a:buChar char="•"/>
            </a:pPr>
            <a:r>
              <a:rPr lang="zh-CN" altLang="en-US" dirty="0">
                <a:solidFill>
                  <a:srgbClr val="C00000"/>
                </a:solidFill>
                <a:latin typeface="楷体" pitchFamily="49" charset="-122"/>
                <a:ea typeface="楷体" pitchFamily="49" charset="-122"/>
              </a:rPr>
              <a:t>其他证明处于遗产归属的文件。</a:t>
            </a:r>
          </a:p>
        </p:txBody>
      </p:sp>
      <p:sp>
        <p:nvSpPr>
          <p:cNvPr id="10" name="椭圆 9"/>
          <p:cNvSpPr/>
          <p:nvPr/>
        </p:nvSpPr>
        <p:spPr bwMode="gray">
          <a:xfrm>
            <a:off x="4286248" y="1285860"/>
            <a:ext cx="4143404" cy="1857388"/>
          </a:xfrm>
          <a:prstGeom prst="ellipse">
            <a:avLst/>
          </a:prstGeom>
          <a:noFill/>
          <a:ln w="9525">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53</a:t>
            </a:fld>
            <a:endParaRPr lang="en-US" altLang="zh-CN" dirty="0"/>
          </a:p>
        </p:txBody>
      </p:sp>
    </p:spTree>
    <p:extLst>
      <p:ext uri="{BB962C8B-B14F-4D97-AF65-F5344CB8AC3E}">
        <p14:creationId xmlns:p14="http://schemas.microsoft.com/office/powerpoint/2010/main" xmlns="" val="2791539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4BD8D94F-7DCC-4583-8942-8B98B6C16D23}" type="slidenum">
              <a:rPr lang="en-US" altLang="zh-CN" smtClean="0"/>
              <a:pPr>
                <a:defRPr/>
              </a:pPr>
              <a:t>54</a:t>
            </a:fld>
            <a:endParaRPr lang="en-US" altLang="zh-CN" dirty="0"/>
          </a:p>
        </p:txBody>
      </p:sp>
      <p:sp>
        <p:nvSpPr>
          <p:cNvPr id="7" name="矩形 6">
            <a:extLst>
              <a:ext uri="{FF2B5EF4-FFF2-40B4-BE49-F238E27FC236}">
                <a16:creationId xmlns:a16="http://schemas.microsoft.com/office/drawing/2014/main" xmlns="" id="{9D6668A2-014B-431E-997C-988F54387DE7}"/>
              </a:ext>
            </a:extLst>
          </p:cNvPr>
          <p:cNvSpPr/>
          <p:nvPr/>
        </p:nvSpPr>
        <p:spPr>
          <a:xfrm>
            <a:off x="714348" y="857232"/>
            <a:ext cx="7500990" cy="4821513"/>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endParaRPr lang="en-US" altLang="zh-CN" sz="2000" b="1" dirty="0">
              <a:latin typeface="楷体" pitchFamily="49" charset="-122"/>
              <a:ea typeface="楷体" pitchFamily="49" charset="-122"/>
            </a:endParaRPr>
          </a:p>
          <a:p>
            <a:pPr marL="342900" indent="-342900">
              <a:lnSpc>
                <a:spcPct val="150000"/>
              </a:lnSpc>
              <a:buClr>
                <a:srgbClr val="C00000"/>
              </a:buClr>
              <a:defRPr/>
            </a:pPr>
            <a:r>
              <a:rPr lang="zh-CN" altLang="en-US" sz="2800" b="1" dirty="0">
                <a:solidFill>
                  <a:srgbClr val="C00000"/>
                </a:solidFill>
                <a:latin typeface="楷体" pitchFamily="49" charset="-122"/>
                <a:ea typeface="楷体" pitchFamily="49" charset="-122"/>
              </a:rPr>
              <a:t>（二）</a:t>
            </a:r>
            <a:r>
              <a:rPr lang="zh-CN" altLang="en-US" sz="2800" b="1" dirty="0">
                <a:latin typeface="楷体" pitchFamily="49" charset="-122"/>
                <a:ea typeface="楷体" pitchFamily="49" charset="-122"/>
              </a:rPr>
              <a:t>离婚财产分割所涉证券过户</a:t>
            </a:r>
            <a:endParaRPr lang="en-US" altLang="zh-CN" sz="28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《证券非交易过户登记申请表》；</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离婚证明文件</a:t>
            </a:r>
            <a:r>
              <a:rPr lang="zh-CN" altLang="zh-CN"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经公证的离婚财产分割协议（如离婚判决书、调解书已说明证券分割的情况，可以不提供此协议） ；</a:t>
            </a:r>
            <a:endParaRPr lang="zh-CN" altLang="zh-CN" sz="2000" b="1" dirty="0">
              <a:latin typeface="楷体" pitchFamily="49" charset="-122"/>
              <a:ea typeface="楷体" pitchFamily="49" charset="-122"/>
            </a:endParaRP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如属于需要进行权益披露的，有关权益披露义务人需履行权益披露义务，并提供权益披露公告</a:t>
            </a:r>
            <a:r>
              <a:rPr lang="zh-CN" altLang="zh-CN" sz="2000" b="1" dirty="0">
                <a:latin typeface="楷体" pitchFamily="49" charset="-122"/>
                <a:ea typeface="楷体" pitchFamily="49" charset="-122"/>
              </a:rPr>
              <a:t>；</a:t>
            </a:r>
          </a:p>
          <a:p>
            <a:pPr marL="457200" indent="-457200">
              <a:lnSpc>
                <a:spcPct val="150000"/>
              </a:lnSpc>
              <a:buClr>
                <a:srgbClr val="C00000"/>
              </a:buClr>
              <a:buFont typeface="+mj-lt"/>
              <a:buAutoNum type="arabicPeriod"/>
              <a:defRPr/>
            </a:pPr>
            <a:r>
              <a:rPr lang="zh-CN" altLang="en-US" sz="2000" b="1" dirty="0">
                <a:latin typeface="楷体" pitchFamily="49" charset="-122"/>
                <a:ea typeface="楷体" pitchFamily="49" charset="-122"/>
              </a:rPr>
              <a:t>离婚</a:t>
            </a:r>
            <a:r>
              <a:rPr lang="zh-CN" altLang="zh-CN" sz="2000" b="1" dirty="0">
                <a:latin typeface="楷体" pitchFamily="49" charset="-122"/>
                <a:ea typeface="楷体" pitchFamily="49" charset="-122"/>
              </a:rPr>
              <a:t>双方的身份证明文件；</a:t>
            </a:r>
          </a:p>
          <a:p>
            <a:pPr marL="457200" indent="-457200">
              <a:lnSpc>
                <a:spcPct val="150000"/>
              </a:lnSpc>
              <a:buClr>
                <a:srgbClr val="C00000"/>
              </a:buClr>
              <a:buFont typeface="+mj-lt"/>
              <a:buAutoNum type="arabicPeriod"/>
              <a:defRPr/>
            </a:pPr>
            <a:r>
              <a:rPr lang="zh-CN" altLang="zh-CN" sz="2000" b="1" dirty="0">
                <a:latin typeface="楷体" pitchFamily="49" charset="-122"/>
                <a:ea typeface="楷体" pitchFamily="49" charset="-122"/>
              </a:rPr>
              <a:t>本公司要求的其他文件。</a:t>
            </a:r>
          </a:p>
        </p:txBody>
      </p:sp>
    </p:spTree>
    <p:extLst>
      <p:ext uri="{BB962C8B-B14F-4D97-AF65-F5344CB8AC3E}">
        <p14:creationId xmlns:p14="http://schemas.microsoft.com/office/powerpoint/2010/main" xmlns="" val="13305422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643174" y="2143116"/>
            <a:ext cx="3857652"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法人资格丧失所涉证券过户</a:t>
            </a:r>
          </a:p>
        </p:txBody>
      </p:sp>
      <p:cxnSp>
        <p:nvCxnSpPr>
          <p:cNvPr id="7" name="直接连接符 15"/>
          <p:cNvCxnSpPr>
            <a:cxnSpLocks noChangeShapeType="1"/>
          </p:cNvCxnSpPr>
          <p:nvPr/>
        </p:nvCxnSpPr>
        <p:spPr bwMode="auto">
          <a:xfrm>
            <a:off x="1643042" y="3214686"/>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460755"/>
            <a:ext cx="5761038" cy="1689373"/>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zh-CN" b="1" dirty="0">
                <a:latin typeface="楷体" pitchFamily="49" charset="-122"/>
                <a:ea typeface="楷体" pitchFamily="49" charset="-122"/>
              </a:rPr>
              <a:t>因解散、破产、合并、分立、歇业、注销等原因丧失法人资格</a:t>
            </a:r>
            <a:r>
              <a:rPr lang="zh-CN" altLang="en-US" b="1" dirty="0">
                <a:latin typeface="楷体" pitchFamily="49" charset="-122"/>
                <a:ea typeface="楷体" pitchFamily="49" charset="-122"/>
              </a:rPr>
              <a:t>；</a:t>
            </a:r>
            <a:endParaRPr lang="en-US" altLang="zh-CN" b="1" dirty="0">
              <a:latin typeface="楷体" pitchFamily="49" charset="-122"/>
              <a:ea typeface="楷体" pitchFamily="49" charset="-122"/>
            </a:endParaRPr>
          </a:p>
          <a:p>
            <a:pPr>
              <a:lnSpc>
                <a:spcPct val="150000"/>
              </a:lnSpc>
              <a:buClr>
                <a:srgbClr val="C00000"/>
              </a:buClr>
              <a:buFont typeface="Wingdings" pitchFamily="2" charset="2"/>
              <a:buChar char="l"/>
            </a:pPr>
            <a:r>
              <a:rPr lang="zh-CN" altLang="en-US" b="1" dirty="0">
                <a:latin typeface="楷体" pitchFamily="49" charset="-122"/>
                <a:ea typeface="楷体" pitchFamily="49" charset="-122"/>
              </a:rPr>
              <a:t>也适用于</a:t>
            </a:r>
            <a:r>
              <a:rPr lang="zh-CN" altLang="zh-CN" b="1" dirty="0">
                <a:latin typeface="楷体" pitchFamily="49" charset="-122"/>
                <a:ea typeface="楷体" pitchFamily="49" charset="-122"/>
              </a:rPr>
              <a:t>合伙企业、非法人创业投资企业等非法人组织</a:t>
            </a:r>
            <a:r>
              <a:rPr lang="zh-CN" altLang="en-US" b="1" dirty="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3"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55</a:t>
            </a:fld>
            <a:endParaRPr lang="en-US" altLang="zh-CN" dirty="0"/>
          </a:p>
        </p:txBody>
      </p:sp>
    </p:spTree>
    <p:extLst>
      <p:ext uri="{BB962C8B-B14F-4D97-AF65-F5344CB8AC3E}">
        <p14:creationId xmlns:p14="http://schemas.microsoft.com/office/powerpoint/2010/main" xmlns="" val="141122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500298" y="2143116"/>
            <a:ext cx="4357718" cy="461665"/>
          </a:xfrm>
          <a:prstGeom prst="rect">
            <a:avLst/>
          </a:prstGeom>
          <a:noFill/>
          <a:ln w="9525">
            <a:noFill/>
            <a:miter lim="800000"/>
            <a:headEnd/>
            <a:tailEnd/>
          </a:ln>
        </p:spPr>
        <p:txBody>
          <a:bodyPr wrap="square">
            <a:spAutoFit/>
          </a:bodyPr>
          <a:lstStyle/>
          <a:p>
            <a:r>
              <a:rPr lang="zh-CN" altLang="en-US" sz="2400" b="1" dirty="0">
                <a:latin typeface="微软雅黑" pitchFamily="34" charset="-122"/>
                <a:ea typeface="微软雅黑" pitchFamily="34" charset="-122"/>
              </a:rPr>
              <a:t>向基金会捐赠证券的过户</a:t>
            </a:r>
          </a:p>
        </p:txBody>
      </p:sp>
      <p:cxnSp>
        <p:nvCxnSpPr>
          <p:cNvPr id="7" name="直接连接符 15"/>
          <p:cNvCxnSpPr>
            <a:cxnSpLocks noChangeShapeType="1"/>
          </p:cNvCxnSpPr>
          <p:nvPr/>
        </p:nvCxnSpPr>
        <p:spPr bwMode="auto">
          <a:xfrm>
            <a:off x="1643042" y="335756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603631"/>
            <a:ext cx="5761038" cy="1273875"/>
          </a:xfrm>
          <a:prstGeom prst="rect">
            <a:avLst/>
          </a:prstGeom>
          <a:noFill/>
          <a:ln w="9525">
            <a:noFill/>
            <a:miter lim="800000"/>
            <a:headEnd/>
            <a:tailEnd/>
          </a:ln>
        </p:spPr>
        <p:txBody>
          <a:bodyPr>
            <a:spAutoFit/>
          </a:bodyPr>
          <a:lstStyle/>
          <a:p>
            <a:pPr>
              <a:lnSpc>
                <a:spcPct val="150000"/>
              </a:lnSpc>
              <a:buClr>
                <a:srgbClr val="C00000"/>
              </a:buClr>
              <a:buFont typeface="Wingdings" pitchFamily="2" charset="2"/>
              <a:buChar char="l"/>
            </a:pPr>
            <a:r>
              <a:rPr lang="zh-CN" altLang="en-US" b="1" dirty="0">
                <a:latin typeface="楷体" pitchFamily="49" charset="-122"/>
                <a:ea typeface="楷体" pitchFamily="49" charset="-122"/>
              </a:rPr>
              <a:t>作为</a:t>
            </a:r>
            <a:r>
              <a:rPr lang="zh-CN" altLang="zh-CN" b="1" dirty="0">
                <a:latin typeface="楷体" pitchFamily="49" charset="-122"/>
                <a:ea typeface="楷体" pitchFamily="49" charset="-122"/>
              </a:rPr>
              <a:t>受赠人的基金会是指依据《基金会管理条例》合法设立，并在</a:t>
            </a:r>
            <a:r>
              <a:rPr lang="zh-CN" altLang="zh-CN" b="1" dirty="0">
                <a:solidFill>
                  <a:srgbClr val="FF0000"/>
                </a:solidFill>
                <a:latin typeface="楷体" pitchFamily="49" charset="-122"/>
                <a:ea typeface="楷体" pitchFamily="49" charset="-122"/>
              </a:rPr>
              <a:t>省级或省级以上民政部门登记的基金会</a:t>
            </a:r>
            <a:r>
              <a:rPr lang="zh-CN" altLang="zh-CN" b="1" dirty="0">
                <a:latin typeface="楷体" pitchFamily="49" charset="-122"/>
                <a:ea typeface="楷体" pitchFamily="49" charset="-122"/>
              </a:rPr>
              <a:t>（不含境外基金会代表机构）</a:t>
            </a:r>
            <a:r>
              <a:rPr lang="zh-CN" altLang="en-US" b="1" dirty="0">
                <a:latin typeface="楷体" pitchFamily="49" charset="-122"/>
                <a:ea typeface="楷体" pitchFamily="49" charset="-122"/>
              </a:rPr>
              <a:t>。</a:t>
            </a: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56</a:t>
            </a:fld>
            <a:endParaRPr lang="en-US" altLang="zh-CN" dirty="0"/>
          </a:p>
        </p:txBody>
      </p:sp>
    </p:spTree>
    <p:extLst>
      <p:ext uri="{BB962C8B-B14F-4D97-AF65-F5344CB8AC3E}">
        <p14:creationId xmlns:p14="http://schemas.microsoft.com/office/powerpoint/2010/main" xmlns="" val="155899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a:spLocks noChangeArrowheads="1"/>
          </p:cNvSpPr>
          <p:nvPr/>
        </p:nvSpPr>
        <p:spPr bwMode="auto">
          <a:xfrm>
            <a:off x="2143108" y="2143116"/>
            <a:ext cx="5643602" cy="461665"/>
          </a:xfrm>
          <a:prstGeom prst="rect">
            <a:avLst/>
          </a:prstGeom>
          <a:noFill/>
          <a:ln w="9525">
            <a:noFill/>
            <a:miter lim="800000"/>
            <a:headEnd/>
            <a:tailEnd/>
          </a:ln>
        </p:spPr>
        <p:txBody>
          <a:bodyPr wrap="square">
            <a:spAutoFit/>
          </a:bodyPr>
          <a:lstStyle/>
          <a:p>
            <a:pPr lvl="0"/>
            <a:r>
              <a:rPr lang="zh-CN" altLang="en-US" sz="2400" b="1" dirty="0" smtClean="0">
                <a:latin typeface="微软雅黑" pitchFamily="34" charset="-122"/>
                <a:ea typeface="微软雅黑" pitchFamily="34" charset="-122"/>
              </a:rPr>
              <a:t>证券协议转让过户（</a:t>
            </a:r>
            <a:r>
              <a:rPr lang="zh-CN" altLang="en-US" sz="2400" b="1" dirty="0">
                <a:latin typeface="微软雅黑" pitchFamily="34" charset="-122"/>
                <a:ea typeface="微软雅黑" pitchFamily="34" charset="-122"/>
              </a:rPr>
              <a:t>含行政划拨）</a:t>
            </a:r>
          </a:p>
        </p:txBody>
      </p:sp>
      <p:cxnSp>
        <p:nvCxnSpPr>
          <p:cNvPr id="7" name="直接连接符 15"/>
          <p:cNvCxnSpPr>
            <a:cxnSpLocks noChangeShapeType="1"/>
          </p:cNvCxnSpPr>
          <p:nvPr/>
        </p:nvCxnSpPr>
        <p:spPr bwMode="auto">
          <a:xfrm>
            <a:off x="1643042" y="3000372"/>
            <a:ext cx="5903912" cy="0"/>
          </a:xfrm>
          <a:prstGeom prst="line">
            <a:avLst/>
          </a:prstGeom>
          <a:noFill/>
          <a:ln w="9525" cmpd="sng">
            <a:solidFill>
              <a:schemeClr val="tx2"/>
            </a:solidFill>
            <a:round/>
            <a:headEnd/>
            <a:tailEnd/>
          </a:ln>
          <a:effectLst/>
        </p:spPr>
      </p:cxnSp>
      <p:sp>
        <p:nvSpPr>
          <p:cNvPr id="9" name="TextBox 49"/>
          <p:cNvSpPr txBox="1">
            <a:spLocks noChangeArrowheads="1"/>
          </p:cNvSpPr>
          <p:nvPr/>
        </p:nvSpPr>
        <p:spPr bwMode="auto">
          <a:xfrm>
            <a:off x="1736684" y="3246441"/>
            <a:ext cx="5761038" cy="2520370"/>
          </a:xfrm>
          <a:prstGeom prst="rect">
            <a:avLst/>
          </a:prstGeom>
          <a:noFill/>
          <a:ln w="9525">
            <a:noFill/>
            <a:miter lim="800000"/>
            <a:headEnd/>
            <a:tailEnd/>
          </a:ln>
        </p:spPr>
        <p:txBody>
          <a:bodyPr>
            <a:spAutoFit/>
          </a:bodyPr>
          <a:lstStyle/>
          <a:p>
            <a:pPr lvl="0">
              <a:lnSpc>
                <a:spcPct val="150000"/>
              </a:lnSpc>
              <a:buClr>
                <a:srgbClr val="C00000"/>
              </a:buClr>
              <a:buFont typeface="Wingdings" pitchFamily="2" charset="2"/>
              <a:buChar char="l"/>
            </a:pPr>
            <a:r>
              <a:rPr lang="zh-CN" altLang="en-US" b="1" dirty="0" smtClean="0">
                <a:latin typeface="楷体" pitchFamily="49" charset="-122"/>
                <a:ea typeface="楷体" pitchFamily="49" charset="-122"/>
              </a:rPr>
              <a:t>行政划拨；</a:t>
            </a:r>
            <a:endParaRPr lang="en-US" altLang="zh-CN" b="1" dirty="0" smtClean="0">
              <a:latin typeface="楷体" pitchFamily="49" charset="-122"/>
              <a:ea typeface="楷体" pitchFamily="49" charset="-122"/>
            </a:endParaRP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与挂牌公司收购及股东</a:t>
            </a:r>
            <a:r>
              <a:rPr lang="zh-CN" altLang="en-US" b="1" dirty="0" smtClean="0">
                <a:latin typeface="楷体" pitchFamily="49" charset="-122"/>
                <a:ea typeface="楷体" pitchFamily="49" charset="-122"/>
              </a:rPr>
              <a:t>重大</a:t>
            </a:r>
            <a:r>
              <a:rPr lang="zh-CN" altLang="zh-CN" b="1" dirty="0" smtClean="0">
                <a:latin typeface="楷体" pitchFamily="49" charset="-122"/>
                <a:ea typeface="楷体" pitchFamily="49" charset="-122"/>
              </a:rPr>
              <a:t>权益变动相关的股份转让；</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转让双方存在实际控制关系，或均受同一控制人所控制的；</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外国投资者战略投资挂牌公司所涉及的股份转让；</a:t>
            </a:r>
          </a:p>
          <a:p>
            <a:pPr lvl="0">
              <a:lnSpc>
                <a:spcPct val="150000"/>
              </a:lnSpc>
              <a:buClr>
                <a:srgbClr val="C00000"/>
              </a:buClr>
              <a:buFont typeface="Wingdings" pitchFamily="2" charset="2"/>
              <a:buChar char="l"/>
            </a:pPr>
            <a:r>
              <a:rPr lang="zh-CN" altLang="zh-CN" b="1" dirty="0" smtClean="0">
                <a:latin typeface="楷体" pitchFamily="49" charset="-122"/>
                <a:ea typeface="楷体" pitchFamily="49" charset="-122"/>
              </a:rPr>
              <a:t>中国证监会认定的其他情形。</a:t>
            </a:r>
            <a:endParaRPr lang="zh-CN" altLang="zh-CN" b="1" dirty="0">
              <a:latin typeface="楷体" pitchFamily="49" charset="-122"/>
              <a:ea typeface="楷体" pitchFamily="49" charset="-122"/>
            </a:endParaRPr>
          </a:p>
        </p:txBody>
      </p:sp>
      <p:sp>
        <p:nvSpPr>
          <p:cNvPr id="11" name="TextBox 10"/>
          <p:cNvSpPr txBox="1"/>
          <p:nvPr/>
        </p:nvSpPr>
        <p:spPr>
          <a:xfrm>
            <a:off x="428596" y="1214422"/>
            <a:ext cx="2428892" cy="369332"/>
          </a:xfrm>
          <a:prstGeom prst="rect">
            <a:avLst/>
          </a:prstGeom>
          <a:noFill/>
        </p:spPr>
        <p:txBody>
          <a:bodyPr wrap="square" rtlCol="0">
            <a:spAutoFit/>
          </a:bodyPr>
          <a:lstStyle/>
          <a:p>
            <a:pPr>
              <a:buClr>
                <a:srgbClr val="C00000"/>
              </a:buClr>
              <a:buFont typeface="Wingdings" pitchFamily="2" charset="2"/>
              <a:buChar char="p"/>
            </a:pPr>
            <a:r>
              <a:rPr lang="zh-CN" altLang="en-US" b="1" dirty="0">
                <a:latin typeface="微软雅黑" pitchFamily="34" charset="-122"/>
                <a:ea typeface="微软雅黑" pitchFamily="34" charset="-122"/>
              </a:rPr>
              <a:t> 适用范围</a:t>
            </a:r>
          </a:p>
        </p:txBody>
      </p:sp>
      <p:pic>
        <p:nvPicPr>
          <p:cNvPr id="8"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12"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 name="灯片编号占位符 2"/>
          <p:cNvSpPr>
            <a:spLocks noGrp="1"/>
          </p:cNvSpPr>
          <p:nvPr>
            <p:ph type="sldNum" sz="quarter" idx="12"/>
          </p:nvPr>
        </p:nvSpPr>
        <p:spPr/>
        <p:txBody>
          <a:bodyPr/>
          <a:lstStyle/>
          <a:p>
            <a:pPr>
              <a:defRPr/>
            </a:pPr>
            <a:fld id="{37FA377A-D61E-4AFF-BD7C-238A8887A06F}" type="slidenum">
              <a:rPr lang="en-US" altLang="zh-CN" smtClean="0"/>
              <a:pPr>
                <a:defRPr/>
              </a:pPr>
              <a:t>57</a:t>
            </a:fld>
            <a:endParaRPr lang="en-US" altLang="zh-CN" dirty="0"/>
          </a:p>
        </p:txBody>
      </p:sp>
    </p:spTree>
    <p:extLst>
      <p:ext uri="{BB962C8B-B14F-4D97-AF65-F5344CB8AC3E}">
        <p14:creationId xmlns:p14="http://schemas.microsoft.com/office/powerpoint/2010/main" xmlns="" val="4111008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9"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证券非交易过户业务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32" name="矩形 31"/>
          <p:cNvSpPr/>
          <p:nvPr/>
        </p:nvSpPr>
        <p:spPr>
          <a:xfrm>
            <a:off x="714348" y="1000108"/>
            <a:ext cx="7500990" cy="2400657"/>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楷体" pitchFamily="49" charset="-122"/>
                <a:ea typeface="楷体" pitchFamily="49" charset="-122"/>
              </a:rPr>
              <a:t>申请材料</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权益披露</a:t>
            </a:r>
            <a:endParaRPr lang="en-US" altLang="zh-CN" sz="2000" b="1" dirty="0">
              <a:latin typeface="楷体" pitchFamily="49" charset="-122"/>
              <a:ea typeface="楷体" pitchFamily="49" charset="-122"/>
            </a:endParaRPr>
          </a:p>
          <a:p>
            <a:pPr marL="457200" indent="-4572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a:p>
            <a:pPr marL="342900" indent="-342900">
              <a:lnSpc>
                <a:spcPct val="150000"/>
              </a:lnSpc>
              <a:buClr>
                <a:srgbClr val="C00000"/>
              </a:buClr>
            </a:pPr>
            <a:endParaRPr lang="en-US" altLang="zh-CN" sz="2000" b="1" dirty="0">
              <a:latin typeface="楷体" pitchFamily="49" charset="-122"/>
              <a:ea typeface="楷体" pitchFamily="49" charset="-122"/>
            </a:endParaRPr>
          </a:p>
        </p:txBody>
      </p:sp>
      <p:sp>
        <p:nvSpPr>
          <p:cNvPr id="8" name="矩形 7"/>
          <p:cNvSpPr/>
          <p:nvPr/>
        </p:nvSpPr>
        <p:spPr>
          <a:xfrm>
            <a:off x="928662" y="1500174"/>
            <a:ext cx="7891810" cy="3000821"/>
          </a:xfrm>
          <a:prstGeom prst="rect">
            <a:avLst/>
          </a:prstGeom>
        </p:spPr>
        <p:txBody>
          <a:bodyPr wrap="square">
            <a:spAutoFit/>
          </a:bodyPr>
          <a:lstStyle/>
          <a:p>
            <a:pPr>
              <a:lnSpc>
                <a:spcPct val="150000"/>
              </a:lnSpc>
            </a:pPr>
            <a:r>
              <a:rPr lang="x-none" altLang="zh-CN" dirty="0">
                <a:latin typeface="楷体" pitchFamily="49" charset="-122"/>
                <a:ea typeface="楷体" pitchFamily="49" charset="-122"/>
              </a:rPr>
              <a:t>如属于下列情形需要进行权益披露的，有关权益披露义务人需履行权益披露义务，提供权益披露公告：</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（1）申请办理过户登记导致过入方拥有权益的股份达到该挂牌公司已发行股份的</a:t>
            </a:r>
            <a:r>
              <a:rPr lang="x-none" altLang="zh-CN" dirty="0">
                <a:solidFill>
                  <a:srgbClr val="FF0000"/>
                </a:solidFill>
                <a:latin typeface="楷体" pitchFamily="49" charset="-122"/>
                <a:ea typeface="楷体" pitchFamily="49" charset="-122"/>
              </a:rPr>
              <a:t>10%</a:t>
            </a:r>
            <a:r>
              <a:rPr lang="x-none" altLang="zh-CN" dirty="0">
                <a:latin typeface="楷体" pitchFamily="49" charset="-122"/>
                <a:ea typeface="楷体" pitchFamily="49" charset="-122"/>
              </a:rPr>
              <a:t>的；</a:t>
            </a:r>
            <a:endParaRPr lang="zh-CN" altLang="zh-CN" dirty="0">
              <a:latin typeface="楷体" pitchFamily="49" charset="-122"/>
              <a:ea typeface="楷体" pitchFamily="49" charset="-122"/>
            </a:endParaRPr>
          </a:p>
          <a:p>
            <a:pPr>
              <a:lnSpc>
                <a:spcPct val="150000"/>
              </a:lnSpc>
            </a:pPr>
            <a:r>
              <a:rPr lang="x-none" altLang="zh-CN" dirty="0">
                <a:latin typeface="楷体" pitchFamily="49" charset="-122"/>
                <a:ea typeface="楷体" pitchFamily="49" charset="-122"/>
              </a:rPr>
              <a:t>（2）过户前申请人拥有权益的股份已达到该挂牌公司已发行股份的10%的，申请办理过户登记导致申请人拥有权益的股份占该挂牌公司已发行股份的比例每增加或者减少5%（</a:t>
            </a:r>
            <a:r>
              <a:rPr lang="x-none" altLang="zh-CN" dirty="0">
                <a:solidFill>
                  <a:srgbClr val="FF0000"/>
                </a:solidFill>
                <a:latin typeface="楷体" pitchFamily="49" charset="-122"/>
                <a:ea typeface="楷体" pitchFamily="49" charset="-122"/>
              </a:rPr>
              <a:t>即其拥有权益的股份每达到5%的整数倍时</a:t>
            </a:r>
            <a:r>
              <a:rPr lang="x-none" altLang="zh-CN" dirty="0">
                <a:latin typeface="楷体" pitchFamily="49" charset="-122"/>
                <a:ea typeface="楷体" pitchFamily="49" charset="-122"/>
              </a:rPr>
              <a:t>）的</a:t>
            </a:r>
            <a:r>
              <a:rPr lang="zh-CN" altLang="en-US" dirty="0">
                <a:latin typeface="楷体" pitchFamily="49" charset="-122"/>
                <a:ea typeface="楷体" pitchFamily="49" charset="-122"/>
              </a:rPr>
              <a:t>。</a:t>
            </a:r>
            <a:endParaRPr lang="zh-CN" altLang="zh-CN" dirty="0">
              <a:latin typeface="楷体" pitchFamily="49" charset="-122"/>
              <a:ea typeface="楷体" pitchFamily="49" charset="-122"/>
            </a:endParaRPr>
          </a:p>
        </p:txBody>
      </p:sp>
      <p:sp>
        <p:nvSpPr>
          <p:cNvPr id="9" name="TextBox 8"/>
          <p:cNvSpPr txBox="1"/>
          <p:nvPr/>
        </p:nvSpPr>
        <p:spPr>
          <a:xfrm>
            <a:off x="3779912" y="1052736"/>
            <a:ext cx="1217000" cy="400110"/>
          </a:xfrm>
          <a:prstGeom prst="rect">
            <a:avLst/>
          </a:prstGeom>
          <a:noFill/>
          <a:ln>
            <a:solidFill>
              <a:srgbClr val="C00000"/>
            </a:solidFill>
            <a:prstDash val="dash"/>
          </a:ln>
        </p:spPr>
        <p:txBody>
          <a:bodyPr wrap="none" rtlCol="0">
            <a:spAutoFit/>
          </a:bodyPr>
          <a:lstStyle/>
          <a:p>
            <a:r>
              <a:rPr lang="zh-CN" altLang="en-US" sz="2000" b="1" dirty="0">
                <a:solidFill>
                  <a:srgbClr val="C00000"/>
                </a:solidFill>
                <a:latin typeface="楷体" pitchFamily="49" charset="-122"/>
                <a:ea typeface="楷体" pitchFamily="49" charset="-122"/>
              </a:rPr>
              <a:t>事前披露</a:t>
            </a:r>
          </a:p>
        </p:txBody>
      </p:sp>
      <p:sp>
        <p:nvSpPr>
          <p:cNvPr id="2" name="文本框 1"/>
          <p:cNvSpPr txBox="1"/>
          <p:nvPr/>
        </p:nvSpPr>
        <p:spPr>
          <a:xfrm>
            <a:off x="1742643" y="5062039"/>
            <a:ext cx="864096"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8%</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964857" y="5062037"/>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00192" y="5027196"/>
            <a:ext cx="1152128" cy="584775"/>
          </a:xfrm>
          <a:prstGeom prst="rect">
            <a:avLst/>
          </a:prstGeom>
          <a:noFill/>
        </p:spPr>
        <p:txBody>
          <a:bodyPr wrap="square" rtlCol="0">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16%</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cxnSp>
        <p:nvCxnSpPr>
          <p:cNvPr id="4" name="直接箭头连接符 3"/>
          <p:cNvCxnSpPr>
            <a:stCxn id="2" idx="3"/>
            <a:endCxn id="10" idx="1"/>
          </p:cNvCxnSpPr>
          <p:nvPr/>
        </p:nvCxnSpPr>
        <p:spPr bwMode="auto">
          <a:xfrm flipV="1">
            <a:off x="2606739" y="5354425"/>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12" name="直接箭头连接符 11"/>
          <p:cNvCxnSpPr/>
          <p:nvPr/>
        </p:nvCxnSpPr>
        <p:spPr bwMode="auto">
          <a:xfrm flipV="1">
            <a:off x="5015439" y="5319584"/>
            <a:ext cx="1358118" cy="2"/>
          </a:xfrm>
          <a:prstGeom prst="straightConnector1">
            <a:avLst/>
          </a:prstGeom>
          <a:ln w="38100">
            <a:solidFill>
              <a:schemeClr val="bg1">
                <a:lumMod val="65000"/>
              </a:schemeClr>
            </a:solidFill>
            <a:headEnd type="none" w="med" len="med"/>
            <a:tailEnd type="triangle"/>
          </a:ln>
        </p:spPr>
        <p:style>
          <a:lnRef idx="1">
            <a:schemeClr val="accent6"/>
          </a:lnRef>
          <a:fillRef idx="0">
            <a:schemeClr val="accent6"/>
          </a:fillRef>
          <a:effectRef idx="0">
            <a:schemeClr val="accent6"/>
          </a:effectRef>
          <a:fontRef idx="minor">
            <a:schemeClr val="tx1"/>
          </a:fontRef>
        </p:style>
      </p:cxnSp>
      <p:pic>
        <p:nvPicPr>
          <p:cNvPr id="13" name="Picture 3" descr="C:\Users\Administrator\Desktop\讲课准备材料\logo.png"/>
          <p:cNvPicPr>
            <a:picLocks noChangeAspect="1" noChangeArrowheads="1"/>
          </p:cNvPicPr>
          <p:nvPr/>
        </p:nvPicPr>
        <p:blipFill>
          <a:blip r:embed="rId2" cstate="print"/>
          <a:srcRect/>
          <a:stretch>
            <a:fillRect/>
          </a:stretch>
        </p:blipFill>
        <p:spPr bwMode="auto">
          <a:xfrm>
            <a:off x="7668344" y="6237312"/>
            <a:ext cx="1214446" cy="399985"/>
          </a:xfrm>
          <a:prstGeom prst="rect">
            <a:avLst/>
          </a:prstGeom>
          <a:noFill/>
        </p:spPr>
      </p:pic>
      <p:sp>
        <p:nvSpPr>
          <p:cNvPr id="5" name="灯片编号占位符 4"/>
          <p:cNvSpPr>
            <a:spLocks noGrp="1"/>
          </p:cNvSpPr>
          <p:nvPr>
            <p:ph type="sldNum" sz="quarter" idx="12"/>
          </p:nvPr>
        </p:nvSpPr>
        <p:spPr/>
        <p:txBody>
          <a:bodyPr/>
          <a:lstStyle/>
          <a:p>
            <a:pPr>
              <a:defRPr/>
            </a:pPr>
            <a:fld id="{4BD8D94F-7DCC-4583-8942-8B98B6C16D23}" type="slidenum">
              <a:rPr lang="en-US" altLang="zh-CN" smtClean="0"/>
              <a:pPr>
                <a:defRPr/>
              </a:pPr>
              <a:t>58</a:t>
            </a:fld>
            <a:endParaRPr lang="en-US" altLang="zh-CN" dirty="0"/>
          </a:p>
        </p:txBody>
      </p:sp>
    </p:spTree>
    <p:extLst>
      <p:ext uri="{BB962C8B-B14F-4D97-AF65-F5344CB8AC3E}">
        <p14:creationId xmlns:p14="http://schemas.microsoft.com/office/powerpoint/2010/main" xmlns="" val="504576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灯片编号占位符 23">
            <a:extLst>
              <a:ext uri="{FF2B5EF4-FFF2-40B4-BE49-F238E27FC236}">
                <a16:creationId xmlns:a16="http://schemas.microsoft.com/office/drawing/2014/main" xmlns="" id="{3733CFCF-39F6-4D43-9B9F-76A3F03514E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2AA2CB21-83CF-4FA2-9AD0-C53C7052CD7D}" type="slidenum">
              <a:rPr lang="en-US" altLang="zh-CN" sz="1400"/>
              <a:pPr>
                <a:spcBef>
                  <a:spcPct val="0"/>
                </a:spcBef>
                <a:buFontTx/>
                <a:buNone/>
              </a:pPr>
              <a:t>59</a:t>
            </a:fld>
            <a:endParaRPr lang="en-US" altLang="zh-CN" sz="1400" dirty="0"/>
          </a:p>
        </p:txBody>
      </p:sp>
      <p:sp>
        <p:nvSpPr>
          <p:cNvPr id="19" name="标题 1">
            <a:extLst>
              <a:ext uri="{FF2B5EF4-FFF2-40B4-BE49-F238E27FC236}">
                <a16:creationId xmlns:a16="http://schemas.microsoft.com/office/drawing/2014/main" xmlns="" id="{0A1308B0-C64E-4EF3-9674-1D13BD566D8E}"/>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4CF25F07-3B07-4DB4-84C7-4EB38462CD6C}"/>
              </a:ext>
            </a:extLst>
          </p:cNvPr>
          <p:cNvSpPr txBox="1">
            <a:spLocks noChangeArrowheads="1"/>
          </p:cNvSpPr>
          <p:nvPr/>
        </p:nvSpPr>
        <p:spPr bwMode="auto">
          <a:xfrm>
            <a:off x="914400" y="4000500"/>
            <a:ext cx="7926388"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业务判断：继承所涉证券过户</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问题一：张女士愿意将其丈夫留下的股份都过户到两个孩子的名下，</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可以实现吗？</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9" name="矩形 8">
            <a:extLst/>
          </p:cNvPr>
          <p:cNvSpPr/>
          <p:nvPr/>
        </p:nvSpPr>
        <p:spPr>
          <a:xfrm>
            <a:off x="428625" y="928688"/>
            <a:ext cx="7858125" cy="3046412"/>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119688080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4">
            <a:extLst>
              <a:ext uri="{FF2B5EF4-FFF2-40B4-BE49-F238E27FC236}">
                <a16:creationId xmlns:a16="http://schemas.microsoft.com/office/drawing/2014/main" xmlns="" id="{54909060-23C7-4FD4-8727-8EDD691FF761}"/>
              </a:ext>
            </a:extLst>
          </p:cNvPr>
          <p:cNvSpPr txBox="1">
            <a:spLocks noChangeArrowheads="1"/>
          </p:cNvSpPr>
          <p:nvPr/>
        </p:nvSpPr>
        <p:spPr bwMode="auto">
          <a:xfrm>
            <a:off x="539750" y="5300663"/>
            <a:ext cx="8031163"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pP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中国结算北京分公司投资者业务申请表单</a:t>
            </a: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下载地址：</a:t>
            </a: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endParaRPr lang="en-US" altLang="zh-CN" sz="1600" b="1" dirty="0">
              <a:latin typeface="楷体" panose="02010609060101010101" pitchFamily="49" charset="-122"/>
              <a:ea typeface="楷体" panose="02010609060101010101" pitchFamily="49" charset="-122"/>
              <a:hlinkClick r:id="rId3"/>
            </a:endParaRPr>
          </a:p>
          <a:p>
            <a:pPr eaLnBrk="1" hangingPunct="1">
              <a:lnSpc>
                <a:spcPct val="150000"/>
              </a:lnSpc>
              <a:buClr>
                <a:srgbClr val="C00000"/>
              </a:buClr>
            </a:pPr>
            <a:r>
              <a:rPr lang="en-US" altLang="zh-CN" sz="1600" b="1" dirty="0">
                <a:latin typeface="楷体" panose="02010609060101010101" pitchFamily="49" charset="-122"/>
                <a:ea typeface="楷体" panose="02010609060101010101" pitchFamily="49" charset="-122"/>
                <a:hlinkClick r:id="rId3"/>
              </a:rPr>
              <a:t>www.chinaclear.cn</a:t>
            </a:r>
            <a:r>
              <a:rPr lang="en-US" altLang="zh-CN" sz="1600" b="1" dirty="0">
                <a:latin typeface="楷体" panose="02010609060101010101" pitchFamily="49" charset="-122"/>
                <a:ea typeface="楷体" panose="02010609060101010101" pitchFamily="49" charset="-122"/>
              </a:rPr>
              <a:t> -</a:t>
            </a:r>
            <a:r>
              <a:rPr lang="zh-CN" altLang="en-US" sz="1600" b="1">
                <a:latin typeface="楷体" panose="02010609060101010101" pitchFamily="49" charset="-122"/>
                <a:ea typeface="楷体" panose="02010609060101010101" pitchFamily="49" charset="-122"/>
              </a:rPr>
              <a:t>服务支持</a:t>
            </a: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业务资料</a:t>
            </a: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业务表格</a:t>
            </a: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全国股份转让系统</a:t>
            </a:r>
            <a:r>
              <a:rPr lang="en-US" altLang="zh-CN" sz="1600" b="1" dirty="0">
                <a:latin typeface="楷体" panose="02010609060101010101" pitchFamily="49" charset="-122"/>
                <a:ea typeface="楷体" panose="02010609060101010101" pitchFamily="49" charset="-122"/>
              </a:rPr>
              <a:t>-</a:t>
            </a:r>
            <a:r>
              <a:rPr lang="zh-CN" altLang="en-US" sz="1600" b="1">
                <a:latin typeface="楷体" panose="02010609060101010101" pitchFamily="49" charset="-122"/>
                <a:ea typeface="楷体" panose="02010609060101010101" pitchFamily="49" charset="-122"/>
              </a:rPr>
              <a:t>“中国结算北京分公司投资者业务申请表单”</a:t>
            </a:r>
            <a:endParaRPr lang="en-US" altLang="zh-CN" dirty="0">
              <a:latin typeface="楷体" panose="02010609060101010101" pitchFamily="49" charset="-122"/>
              <a:ea typeface="楷体" panose="02010609060101010101" pitchFamily="49" charset="-122"/>
            </a:endParaRPr>
          </a:p>
        </p:txBody>
      </p:sp>
      <p:sp>
        <p:nvSpPr>
          <p:cNvPr id="19460" name="灯片编号占位符 10">
            <a:extLst>
              <a:ext uri="{FF2B5EF4-FFF2-40B4-BE49-F238E27FC236}">
                <a16:creationId xmlns:a16="http://schemas.microsoft.com/office/drawing/2014/main" xmlns="" id="{758C6B1D-D26E-4F29-98F9-735DB2EC4B34}"/>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0483BF3-B81F-40A1-BD19-22A6DD77A6F1}" type="slidenum">
              <a:rPr lang="en-US" altLang="zh-CN"/>
              <a:pPr/>
              <a:t>6</a:t>
            </a:fld>
            <a:endParaRPr lang="en-US" altLang="zh-CN" dirty="0"/>
          </a:p>
        </p:txBody>
      </p:sp>
      <p:pic>
        <p:nvPicPr>
          <p:cNvPr id="19461" name="图片 10" descr="2.png">
            <a:extLst>
              <a:ext uri="{FF2B5EF4-FFF2-40B4-BE49-F238E27FC236}">
                <a16:creationId xmlns:a16="http://schemas.microsoft.com/office/drawing/2014/main" xmlns="" id="{B62E2663-1A41-4BD3-AF8E-13CC3E0FA79D}"/>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1050" y="1196975"/>
            <a:ext cx="6148388" cy="388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2" name="矩形 10">
            <a:extLst>
              <a:ext uri="{FF2B5EF4-FFF2-40B4-BE49-F238E27FC236}">
                <a16:creationId xmlns:a16="http://schemas.microsoft.com/office/drawing/2014/main" xmlns="" id="{A28C7CE2-552A-4BD8-B544-1F5C514C9F24}"/>
              </a:ext>
            </a:extLst>
          </p:cNvPr>
          <p:cNvSpPr>
            <a:spLocks noChangeArrowheads="1"/>
          </p:cNvSpPr>
          <p:nvPr/>
        </p:nvSpPr>
        <p:spPr bwMode="auto">
          <a:xfrm>
            <a:off x="395288" y="981075"/>
            <a:ext cx="15795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zh-CN" altLang="en-US" b="1">
                <a:latin typeface="楷体" panose="02010609060101010101" pitchFamily="49" charset="-122"/>
                <a:ea typeface="楷体" panose="02010609060101010101" pitchFamily="49" charset="-122"/>
              </a:rPr>
              <a:t>下载路径二：</a:t>
            </a:r>
            <a:endParaRPr lang="en-US" altLang="zh-CN" b="1" dirty="0">
              <a:latin typeface="楷体" panose="02010609060101010101" pitchFamily="49" charset="-122"/>
              <a:ea typeface="楷体" panose="02010609060101010101" pitchFamily="49" charset="-122"/>
            </a:endParaRPr>
          </a:p>
        </p:txBody>
      </p:sp>
      <p:sp>
        <p:nvSpPr>
          <p:cNvPr id="8" name="标题 1">
            <a:extLst>
              <a:ext uri="{FF2B5EF4-FFF2-40B4-BE49-F238E27FC236}">
                <a16:creationId xmlns:a16="http://schemas.microsoft.com/office/drawing/2014/main" xmlns="" id="{EB2B3146-ADE2-49A3-90F3-697BB61883C8}"/>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40476725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灯片编号占位符 23">
            <a:extLst>
              <a:ext uri="{FF2B5EF4-FFF2-40B4-BE49-F238E27FC236}">
                <a16:creationId xmlns:a16="http://schemas.microsoft.com/office/drawing/2014/main" xmlns="" id="{E3AC38A9-BA14-4669-80BC-462E71918713}"/>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B111E46D-FCEB-4896-8587-D078C4618EF4}" type="slidenum">
              <a:rPr lang="en-US" altLang="zh-CN" sz="1400"/>
              <a:pPr>
                <a:spcBef>
                  <a:spcPct val="0"/>
                </a:spcBef>
                <a:buFontTx/>
                <a:buNone/>
              </a:pPr>
              <a:t>60</a:t>
            </a:fld>
            <a:endParaRPr lang="en-US" altLang="zh-CN" sz="1400" dirty="0"/>
          </a:p>
        </p:txBody>
      </p:sp>
      <p:sp>
        <p:nvSpPr>
          <p:cNvPr id="19" name="标题 1">
            <a:extLst>
              <a:ext uri="{FF2B5EF4-FFF2-40B4-BE49-F238E27FC236}">
                <a16:creationId xmlns:a16="http://schemas.microsoft.com/office/drawing/2014/main" xmlns="" id="{7CADCCB6-BF20-4E98-BBF5-6A00879BCECC}"/>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68753AA3-7132-4069-99FB-F90D74B586B6}"/>
              </a:ext>
            </a:extLst>
          </p:cNvPr>
          <p:cNvSpPr txBox="1">
            <a:spLocks noChangeArrowheads="1"/>
          </p:cNvSpPr>
          <p:nvPr/>
        </p:nvSpPr>
        <p:spPr bwMode="auto">
          <a:xfrm>
            <a:off x="928688" y="4143375"/>
            <a:ext cx="7410450"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问题二：张女士的两个孩子都属于未成年人，未曾开立证券账户</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，同时也不满足新三板市场投资者适当性规定，这样该如何持有</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股票呢？</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8" name="矩形 7">
            <a:extLst/>
          </p:cNvPr>
          <p:cNvSpPr/>
          <p:nvPr/>
        </p:nvSpPr>
        <p:spPr>
          <a:xfrm>
            <a:off x="428625" y="928688"/>
            <a:ext cx="7858125" cy="3046412"/>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2647298724"/>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灯片编号占位符 23">
            <a:extLst>
              <a:ext uri="{FF2B5EF4-FFF2-40B4-BE49-F238E27FC236}">
                <a16:creationId xmlns:a16="http://schemas.microsoft.com/office/drawing/2014/main" xmlns="" id="{C24D5BBC-E945-4E9B-B677-1A4C58246AC9}"/>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8544FECF-9F85-46C7-95DF-3F204F8B903E}" type="slidenum">
              <a:rPr lang="en-US" altLang="zh-CN" sz="1400"/>
              <a:pPr>
                <a:spcBef>
                  <a:spcPct val="0"/>
                </a:spcBef>
                <a:buFontTx/>
                <a:buNone/>
              </a:pPr>
              <a:t>61</a:t>
            </a:fld>
            <a:endParaRPr lang="en-US" altLang="zh-CN" sz="1400" dirty="0"/>
          </a:p>
        </p:txBody>
      </p:sp>
      <p:sp>
        <p:nvSpPr>
          <p:cNvPr id="19" name="标题 1">
            <a:extLst>
              <a:ext uri="{FF2B5EF4-FFF2-40B4-BE49-F238E27FC236}">
                <a16:creationId xmlns:a16="http://schemas.microsoft.com/office/drawing/2014/main" xmlns="" id="{5E488D5B-7C42-43E7-8992-01D32D5C5EF6}"/>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2E22B659-1C37-46F8-9FF4-B6FADD657F68}"/>
              </a:ext>
            </a:extLst>
          </p:cNvPr>
          <p:cNvSpPr txBox="1">
            <a:spLocks noChangeArrowheads="1"/>
          </p:cNvSpPr>
          <p:nvPr/>
        </p:nvSpPr>
        <p:spPr bwMode="auto">
          <a:xfrm>
            <a:off x="928688" y="4143375"/>
            <a:ext cx="7283450"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问题三：张女士</a:t>
            </a:r>
            <a:r>
              <a:rPr lang="en-US" altLang="zh-CN" sz="2000" b="1" dirty="0">
                <a:latin typeface="楷体" panose="02010609060101010101" pitchFamily="49" charset="-122"/>
                <a:ea typeface="楷体" panose="02010609060101010101" pitchFamily="49" charset="-122"/>
              </a:rPr>
              <a:t>6</a:t>
            </a:r>
            <a:r>
              <a:rPr lang="zh-CN" altLang="en-US" sz="2000" b="1">
                <a:latin typeface="楷体" panose="02010609060101010101" pitchFamily="49" charset="-122"/>
                <a:ea typeface="楷体" panose="02010609060101010101" pitchFamily="49" charset="-122"/>
              </a:rPr>
              <a:t>个月大的小儿子目前身在国外，不能本人到现</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场办理过户手续，有何解决办法？</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8" name="矩形 7">
            <a:extLst/>
          </p:cNvPr>
          <p:cNvSpPr/>
          <p:nvPr/>
        </p:nvSpPr>
        <p:spPr>
          <a:xfrm>
            <a:off x="428625" y="928688"/>
            <a:ext cx="7858125" cy="3046412"/>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53915827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灯片编号占位符 23">
            <a:extLst>
              <a:ext uri="{FF2B5EF4-FFF2-40B4-BE49-F238E27FC236}">
                <a16:creationId xmlns:a16="http://schemas.microsoft.com/office/drawing/2014/main" xmlns="" id="{A91A1DF5-FD74-4CC8-8F41-2C36AF1E428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FDFEF761-DB9B-4EC1-BCB6-118DCD6DBD90}" type="slidenum">
              <a:rPr lang="en-US" altLang="zh-CN" sz="1400"/>
              <a:pPr>
                <a:spcBef>
                  <a:spcPct val="0"/>
                </a:spcBef>
                <a:buFontTx/>
                <a:buNone/>
              </a:pPr>
              <a:t>62</a:t>
            </a:fld>
            <a:endParaRPr lang="en-US" altLang="zh-CN" sz="1400" dirty="0"/>
          </a:p>
        </p:txBody>
      </p:sp>
      <p:sp>
        <p:nvSpPr>
          <p:cNvPr id="19" name="标题 1">
            <a:extLst>
              <a:ext uri="{FF2B5EF4-FFF2-40B4-BE49-F238E27FC236}">
                <a16:creationId xmlns:a16="http://schemas.microsoft.com/office/drawing/2014/main" xmlns="" id="{0FAFE983-DEF4-490F-8DEF-18184525BE3A}"/>
              </a:ext>
            </a:extLst>
          </p:cNvPr>
          <p:cNvSpPr txBox="1">
            <a:spLocks/>
          </p:cNvSpPr>
          <p:nvPr/>
        </p:nvSpPr>
        <p:spPr bwMode="auto">
          <a:xfrm>
            <a:off x="428625" y="285750"/>
            <a:ext cx="7286625"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证券非交易过户业务案例</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6" name="TextBox 5">
            <a:extLst>
              <a:ext uri="{FF2B5EF4-FFF2-40B4-BE49-F238E27FC236}">
                <a16:creationId xmlns:a16="http://schemas.microsoft.com/office/drawing/2014/main" xmlns="" id="{9A3D534F-16F0-4749-A396-309CF31678FD}"/>
              </a:ext>
            </a:extLst>
          </p:cNvPr>
          <p:cNvSpPr txBox="1">
            <a:spLocks noChangeArrowheads="1"/>
          </p:cNvSpPr>
          <p:nvPr/>
        </p:nvSpPr>
        <p:spPr bwMode="auto">
          <a:xfrm>
            <a:off x="984250" y="4143375"/>
            <a:ext cx="689451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问题四：对于继承事宜中的股份分配问题，案例中股份无法</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dirty="0">
                <a:latin typeface="楷体" panose="02010609060101010101" pitchFamily="49" charset="-122"/>
                <a:ea typeface="楷体" panose="02010609060101010101" pitchFamily="49" charset="-122"/>
              </a:rPr>
              <a:t>在三名继承人中等分，该如何解决？</a:t>
            </a:r>
          </a:p>
        </p:txBody>
      </p:sp>
      <p:pic>
        <p:nvPicPr>
          <p:cNvPr id="7" name="Picture 3" descr="C:\Users\Administrator\Desktop\讲课准备材料\logo.png"/>
          <p:cNvPicPr>
            <a:picLocks noChangeAspect="1" noChangeArrowheads="1"/>
          </p:cNvPicPr>
          <p:nvPr/>
        </p:nvPicPr>
        <p:blipFill>
          <a:blip r:embed="rId3" cstate="print"/>
          <a:srcRect/>
          <a:stretch>
            <a:fillRect/>
          </a:stretch>
        </p:blipFill>
        <p:spPr bwMode="auto">
          <a:xfrm>
            <a:off x="7668344" y="6237312"/>
            <a:ext cx="1214446" cy="399985"/>
          </a:xfrm>
          <a:prstGeom prst="rect">
            <a:avLst/>
          </a:prstGeom>
          <a:noFill/>
        </p:spPr>
      </p:pic>
      <p:sp>
        <p:nvSpPr>
          <p:cNvPr id="9" name="矩形 8">
            <a:extLst/>
          </p:cNvPr>
          <p:cNvSpPr/>
          <p:nvPr/>
        </p:nvSpPr>
        <p:spPr>
          <a:xfrm>
            <a:off x="428625" y="928688"/>
            <a:ext cx="7858125" cy="3046412"/>
          </a:xfrm>
          <a:prstGeom prst="rect">
            <a:avLst/>
          </a:prstGeom>
        </p:spPr>
        <p:txBody>
          <a:bodyPr>
            <a:spAutoFit/>
          </a:bodyPr>
          <a:lstStyle/>
          <a:p>
            <a:pPr marL="342900" indent="-342900" eaLnBrk="1" hangingPunct="1">
              <a:lnSpc>
                <a:spcPct val="150000"/>
              </a:lnSpc>
              <a:buClr>
                <a:srgbClr val="C00000"/>
              </a:buClr>
              <a:buFont typeface="Wingdings" pitchFamily="2" charset="2"/>
              <a:buChar char="p"/>
              <a:defRPr/>
            </a:pPr>
            <a:r>
              <a:rPr lang="zh-CN" altLang="en-US" sz="2000" b="1" dirty="0">
                <a:latin typeface="楷体" pitchFamily="49" charset="-122"/>
                <a:ea typeface="楷体" pitchFamily="49" charset="-122"/>
              </a:rPr>
              <a:t>案例：</a:t>
            </a:r>
          </a:p>
          <a:p>
            <a:pPr marL="342900" indent="-342900" eaLnBrk="1" hangingPunct="1">
              <a:lnSpc>
                <a:spcPct val="150000"/>
              </a:lnSpc>
              <a:buClr>
                <a:srgbClr val="C00000"/>
              </a:buClr>
              <a:defRPr/>
            </a:pPr>
            <a:r>
              <a:rPr lang="zh-CN" altLang="en-US" dirty="0">
                <a:latin typeface="楷体" pitchFamily="49" charset="-122"/>
                <a:ea typeface="楷体" pitchFamily="49" charset="-122"/>
              </a:rPr>
              <a:t>       张女士的丈夫王先生不幸因病去世，他生前与张女士的夫妻共同财产有：新三板挂牌公司神州数字（</a:t>
            </a:r>
            <a:r>
              <a:rPr lang="en-US" altLang="zh-CN" dirty="0">
                <a:latin typeface="楷体" pitchFamily="49" charset="-122"/>
                <a:ea typeface="楷体" pitchFamily="49" charset="-122"/>
              </a:rPr>
              <a:t>830001</a:t>
            </a:r>
            <a:r>
              <a:rPr lang="zh-CN" altLang="en-US" dirty="0">
                <a:latin typeface="楷体" pitchFamily="49" charset="-122"/>
                <a:ea typeface="楷体" pitchFamily="49" charset="-122"/>
              </a:rPr>
              <a:t>）的一些股票，其中股份性质为限售流通股的证券有</a:t>
            </a:r>
            <a:r>
              <a:rPr lang="en-US" altLang="zh-CN" dirty="0">
                <a:latin typeface="楷体" pitchFamily="49" charset="-122"/>
                <a:ea typeface="楷体" pitchFamily="49" charset="-122"/>
              </a:rPr>
              <a:t>284800</a:t>
            </a:r>
            <a:r>
              <a:rPr lang="zh-CN" altLang="en-US" dirty="0">
                <a:latin typeface="楷体" pitchFamily="49" charset="-122"/>
                <a:ea typeface="楷体" pitchFamily="49" charset="-122"/>
              </a:rPr>
              <a:t>股，股份性质为无限售流通股的证券有</a:t>
            </a:r>
            <a:r>
              <a:rPr lang="en-US" altLang="zh-CN" dirty="0">
                <a:latin typeface="楷体" pitchFamily="49" charset="-122"/>
                <a:ea typeface="楷体" pitchFamily="49" charset="-122"/>
              </a:rPr>
              <a:t>396200</a:t>
            </a:r>
            <a:r>
              <a:rPr lang="zh-CN" altLang="en-US" dirty="0">
                <a:latin typeface="楷体" pitchFamily="49" charset="-122"/>
                <a:ea typeface="楷体" pitchFamily="49" charset="-122"/>
              </a:rPr>
              <a:t>股。张女士与王先生有一子一女，其中儿子仅有</a:t>
            </a:r>
            <a:r>
              <a:rPr lang="en-US" altLang="zh-CN" dirty="0">
                <a:latin typeface="楷体" pitchFamily="49" charset="-122"/>
                <a:ea typeface="楷体" pitchFamily="49" charset="-122"/>
              </a:rPr>
              <a:t>6</a:t>
            </a:r>
            <a:r>
              <a:rPr lang="zh-CN" altLang="en-US" dirty="0">
                <a:latin typeface="楷体" pitchFamily="49" charset="-122"/>
                <a:ea typeface="楷体" pitchFamily="49" charset="-122"/>
              </a:rPr>
              <a:t>个月大，拥有美国国籍，女儿有</a:t>
            </a:r>
            <a:r>
              <a:rPr lang="en-US" altLang="zh-CN" dirty="0">
                <a:latin typeface="楷体" pitchFamily="49" charset="-122"/>
                <a:ea typeface="楷体" pitchFamily="49" charset="-122"/>
              </a:rPr>
              <a:t>12</a:t>
            </a:r>
            <a:r>
              <a:rPr lang="zh-CN" altLang="en-US" dirty="0">
                <a:latin typeface="楷体" pitchFamily="49" charset="-122"/>
                <a:ea typeface="楷体" pitchFamily="49" charset="-122"/>
              </a:rPr>
              <a:t>岁，为中国国籍。根据</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中国结算北京分公司投资者业务指南</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，张女士来咨询办理证券非交易过户业务。</a:t>
            </a: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extLst>
      <p:ext uri="{BB962C8B-B14F-4D97-AF65-F5344CB8AC3E}">
        <p14:creationId xmlns:p14="http://schemas.microsoft.com/office/powerpoint/2010/main" xmlns="" val="369880155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4348" y="1285861"/>
            <a:ext cx="7500990" cy="1938992"/>
          </a:xfrm>
          <a:prstGeom prst="rect">
            <a:avLst/>
          </a:prstGeom>
        </p:spPr>
        <p:txBody>
          <a:bodyPr wrap="square">
            <a:spAutoFit/>
          </a:bodyPr>
          <a:lstStyle/>
          <a:p>
            <a:pPr marL="457200" indent="-4572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a:p>
            <a:pPr marL="342900" indent="-342900">
              <a:lnSpc>
                <a:spcPct val="150000"/>
              </a:lnSpc>
              <a:buClr>
                <a:srgbClr val="C00000"/>
              </a:buClr>
            </a:pPr>
            <a:endParaRPr lang="en-US" altLang="zh-CN" sz="2000" b="1" dirty="0"/>
          </a:p>
        </p:txBody>
      </p:sp>
      <p:sp>
        <p:nvSpPr>
          <p:cNvPr id="7" name="内容占位符 6"/>
          <p:cNvSpPr>
            <a:spLocks noGrp="1"/>
          </p:cNvSpPr>
          <p:nvPr>
            <p:ph idx="1"/>
          </p:nvPr>
        </p:nvSpPr>
        <p:spPr>
          <a:xfrm>
            <a:off x="500034" y="928670"/>
            <a:ext cx="8229600" cy="4829196"/>
          </a:xfrm>
        </p:spPr>
        <p:txBody>
          <a:bodyPr/>
          <a:lstStyle/>
          <a:p>
            <a:pPr marL="0" lvl="0" indent="0" eaLnBrk="1" hangingPunct="1">
              <a:spcBef>
                <a:spcPct val="0"/>
              </a:spcBef>
              <a:buClr>
                <a:srgbClr val="C00000"/>
              </a:buClr>
              <a:buFont typeface="Wingdings" pitchFamily="2" charset="2"/>
              <a:buChar char="p"/>
            </a:pPr>
            <a:r>
              <a:rPr lang="zh-CN" altLang="en-US" sz="2000" b="1" kern="1200" dirty="0">
                <a:solidFill>
                  <a:srgbClr val="000000"/>
                </a:solidFill>
                <a:latin typeface="楷体" pitchFamily="49" charset="-122"/>
                <a:ea typeface="楷体" pitchFamily="49" charset="-122"/>
              </a:rPr>
              <a:t>业务流程</a:t>
            </a:r>
            <a:r>
              <a:rPr lang="zh-CN" altLang="en-US" sz="2000" b="1" kern="1200" dirty="0">
                <a:solidFill>
                  <a:srgbClr val="C00000"/>
                </a:solidFill>
                <a:latin typeface="楷体" pitchFamily="49" charset="-122"/>
                <a:ea typeface="楷体" pitchFamily="49" charset="-122"/>
              </a:rPr>
              <a:t>（柜台）</a:t>
            </a:r>
          </a:p>
        </p:txBody>
      </p:sp>
      <p:graphicFrame>
        <p:nvGraphicFramePr>
          <p:cNvPr id="9" name="图示 8"/>
          <p:cNvGraphicFramePr/>
          <p:nvPr/>
        </p:nvGraphicFramePr>
        <p:xfrm>
          <a:off x="1500166" y="1714488"/>
          <a:ext cx="6096000" cy="3571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714348" y="5572140"/>
            <a:ext cx="8215370" cy="923330"/>
          </a:xfrm>
          <a:prstGeom prst="rect">
            <a:avLst/>
          </a:prstGeom>
          <a:noFill/>
        </p:spPr>
        <p:txBody>
          <a:bodyPr wrap="square" rtlCol="0">
            <a:spAutoFit/>
          </a:bodyPr>
          <a:lstStyle/>
          <a:p>
            <a:pPr>
              <a:buClr>
                <a:srgbClr val="C00000"/>
              </a:buClr>
              <a:buFont typeface="Wingdings" pitchFamily="2" charset="2"/>
              <a:buChar char="l"/>
            </a:pPr>
            <a:r>
              <a:rPr lang="zh-CN" altLang="en-US" b="1" dirty="0">
                <a:latin typeface="楷体" pitchFamily="49" charset="-122"/>
                <a:ea typeface="楷体" pitchFamily="49" charset="-122"/>
              </a:rPr>
              <a:t>“审核通过日”指中国结算受理材料并审核通过当日</a:t>
            </a:r>
            <a:endParaRPr lang="en-US" altLang="zh-CN" b="1" dirty="0">
              <a:latin typeface="楷体" pitchFamily="49" charset="-122"/>
              <a:ea typeface="楷体" pitchFamily="49" charset="-122"/>
            </a:endParaRPr>
          </a:p>
          <a:p>
            <a:pPr>
              <a:buClr>
                <a:srgbClr val="C00000"/>
              </a:buClr>
              <a:buFont typeface="Wingdings" pitchFamily="2" charset="2"/>
              <a:buChar char="l"/>
            </a:pPr>
            <a:r>
              <a:rPr lang="zh-CN" altLang="en-US" b="1" dirty="0">
                <a:latin typeface="楷体" pitchFamily="49" charset="-122"/>
                <a:ea typeface="楷体" pitchFamily="49" charset="-122"/>
              </a:rPr>
              <a:t>非交易过户存在受理日卖出或被执法机关冻结的情形，导致该笔证券过户失败；</a:t>
            </a:r>
            <a:endParaRPr lang="en-US" altLang="zh-CN" b="1" dirty="0">
              <a:latin typeface="楷体" pitchFamily="49" charset="-122"/>
              <a:ea typeface="楷体" pitchFamily="49" charset="-122"/>
            </a:endParaRPr>
          </a:p>
          <a:p>
            <a:pPr>
              <a:buClr>
                <a:srgbClr val="C00000"/>
              </a:buClr>
            </a:pPr>
            <a:r>
              <a:rPr lang="zh-CN" altLang="en-US" b="1" dirty="0">
                <a:latin typeface="楷体" pitchFamily="49" charset="-122"/>
                <a:ea typeface="楷体" pitchFamily="49" charset="-122"/>
              </a:rPr>
              <a:t>实际过户结果以</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证券过户登记确认书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为准。</a:t>
            </a:r>
            <a:endParaRPr lang="en-US" altLang="zh-CN" b="1" dirty="0">
              <a:latin typeface="楷体" pitchFamily="49" charset="-122"/>
              <a:ea typeface="楷体" pitchFamily="49" charset="-122"/>
            </a:endParaRPr>
          </a:p>
        </p:txBody>
      </p:sp>
      <p:cxnSp>
        <p:nvCxnSpPr>
          <p:cNvPr id="12" name="直接箭头连接符 11"/>
          <p:cNvCxnSpPr/>
          <p:nvPr/>
        </p:nvCxnSpPr>
        <p:spPr bwMode="auto">
          <a:xfrm rot="5400000">
            <a:off x="6858016" y="5429264"/>
            <a:ext cx="500860" cy="357984"/>
          </a:xfrm>
          <a:prstGeom prst="straightConnector1">
            <a:avLst/>
          </a:prstGeom>
          <a:gradFill rotWithShape="1">
            <a:gsLst>
              <a:gs pos="0">
                <a:srgbClr val="FF9933"/>
              </a:gs>
              <a:gs pos="100000">
                <a:srgbClr val="FF6600"/>
              </a:gs>
            </a:gsLst>
            <a:lin ang="5400000" scaled="1"/>
          </a:gradFill>
          <a:ln w="19050" cap="flat" cmpd="sng" algn="ctr">
            <a:solidFill>
              <a:srgbClr val="C00000"/>
            </a:solidFill>
            <a:prstDash val="solid"/>
            <a:round/>
            <a:headEnd type="none" w="med" len="med"/>
            <a:tailEnd type="arrow"/>
          </a:ln>
          <a:effectLst>
            <a:reflection blurRad="6350" stA="52000" endA="300" endPos="35000" dir="5400000" sy="-100000" algn="bl" rotWithShape="0"/>
          </a:effectLst>
        </p:spPr>
      </p:cxnSp>
      <p:sp>
        <p:nvSpPr>
          <p:cNvPr id="13" name="灯片编号占位符 12"/>
          <p:cNvSpPr>
            <a:spLocks noGrp="1"/>
          </p:cNvSpPr>
          <p:nvPr>
            <p:ph type="sldNum" sz="quarter" idx="12"/>
          </p:nvPr>
        </p:nvSpPr>
        <p:spPr/>
        <p:txBody>
          <a:bodyPr/>
          <a:lstStyle/>
          <a:p>
            <a:pPr>
              <a:defRPr/>
            </a:pPr>
            <a:fld id="{4BD8D94F-7DCC-4583-8942-8B98B6C16D23}" type="slidenum">
              <a:rPr lang="en-US" altLang="zh-CN" smtClean="0"/>
              <a:pPr>
                <a:defRPr/>
              </a:pPr>
              <a:t>63</a:t>
            </a:fld>
            <a:endParaRPr lang="en-US" altLang="zh-CN" dirty="0"/>
          </a:p>
        </p:txBody>
      </p:sp>
      <p:sp>
        <p:nvSpPr>
          <p:cNvPr id="11"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27108688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31">
            <a:extLst>
              <a:ext uri="{FF2B5EF4-FFF2-40B4-BE49-F238E27FC236}">
                <a16:creationId xmlns:a16="http://schemas.microsoft.com/office/drawing/2014/main" xmlns="" id="{AD514E76-B224-4BE4-A031-70F741A6E0DD}"/>
              </a:ext>
            </a:extLst>
          </p:cNvPr>
          <p:cNvSpPr>
            <a:spLocks noChangeArrowheads="1"/>
          </p:cNvSpPr>
          <p:nvPr/>
        </p:nvSpPr>
        <p:spPr bwMode="auto">
          <a:xfrm>
            <a:off x="428625" y="714375"/>
            <a:ext cx="7500938"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buFont typeface="Wingdings" panose="05000000000000000000" pitchFamily="2" charset="2"/>
              <a:buChar char="l"/>
            </a:pPr>
            <a:r>
              <a:rPr lang="zh-CN" altLang="en-US" sz="2000" b="1">
                <a:latin typeface="楷体" panose="02010609060101010101" pitchFamily="49" charset="-122"/>
                <a:ea typeface="楷体" panose="02010609060101010101" pitchFamily="49" charset="-122"/>
              </a:rPr>
              <a:t>常见问题</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l"/>
            </a:pPr>
            <a:endParaRPr lang="en-US" altLang="zh-CN" sz="2000" b="1" dirty="0">
              <a:latin typeface="楷体" panose="02010609060101010101" pitchFamily="49" charset="-122"/>
              <a:ea typeface="楷体" panose="02010609060101010101" pitchFamily="49" charset="-122"/>
            </a:endParaRPr>
          </a:p>
          <a:p>
            <a:pPr eaLnBrk="1" hangingPunct="1">
              <a:lnSpc>
                <a:spcPct val="150000"/>
              </a:lnSpc>
              <a:buClr>
                <a:srgbClr val="C00000"/>
              </a:buClr>
            </a:pPr>
            <a:endParaRPr lang="en-US" altLang="zh-CN" sz="1100" b="1" dirty="0">
              <a:solidFill>
                <a:srgbClr val="C00000"/>
              </a:solidFill>
              <a:latin typeface="楷体" panose="02010609060101010101" pitchFamily="49" charset="-122"/>
              <a:ea typeface="楷体" panose="02010609060101010101" pitchFamily="49" charset="-122"/>
            </a:endParaRPr>
          </a:p>
          <a:p>
            <a:pPr eaLnBrk="1" hangingPunct="1">
              <a:lnSpc>
                <a:spcPct val="150000"/>
              </a:lnSpc>
              <a:buClr>
                <a:srgbClr val="C00000"/>
              </a:buClr>
              <a:buFont typeface="Wingdings" panose="05000000000000000000" pitchFamily="2" charset="2"/>
              <a:buChar char="p"/>
            </a:pPr>
            <a:endParaRPr lang="en-US" altLang="zh-CN" sz="1100" b="1" dirty="0">
              <a:latin typeface="楷体" panose="02010609060101010101" pitchFamily="49" charset="-122"/>
              <a:ea typeface="楷体" panose="02010609060101010101" pitchFamily="49" charset="-122"/>
            </a:endParaRPr>
          </a:p>
          <a:p>
            <a:pPr eaLnBrk="1" hangingPunct="1">
              <a:lnSpc>
                <a:spcPct val="150000"/>
              </a:lnSpc>
              <a:buClr>
                <a:srgbClr val="C00000"/>
              </a:buClr>
            </a:pPr>
            <a:r>
              <a:rPr lang="en-US" altLang="zh-CN" sz="2000" b="1" dirty="0">
                <a:latin typeface="楷体" panose="02010609060101010101" pitchFamily="49" charset="-122"/>
                <a:ea typeface="楷体" panose="02010609060101010101" pitchFamily="49" charset="-122"/>
              </a:rPr>
              <a:t>      </a:t>
            </a:r>
          </a:p>
          <a:p>
            <a:pPr eaLnBrk="1" hangingPunct="1">
              <a:lnSpc>
                <a:spcPct val="150000"/>
              </a:lnSpc>
              <a:buClr>
                <a:srgbClr val="C00000"/>
              </a:buClr>
            </a:pPr>
            <a:endParaRPr lang="en-US" altLang="zh-CN" sz="2000" b="1" dirty="0">
              <a:latin typeface="楷体" panose="02010609060101010101" pitchFamily="49" charset="-122"/>
              <a:ea typeface="楷体" panose="02010609060101010101" pitchFamily="49" charset="-122"/>
            </a:endParaRPr>
          </a:p>
        </p:txBody>
      </p:sp>
      <p:grpSp>
        <p:nvGrpSpPr>
          <p:cNvPr id="2" name="组合 6">
            <a:extLst>
              <a:ext uri="{FF2B5EF4-FFF2-40B4-BE49-F238E27FC236}">
                <a16:creationId xmlns:a16="http://schemas.microsoft.com/office/drawing/2014/main" xmlns="" id="{2805B0AC-B085-4C3B-B1DD-698333E1E28A}"/>
              </a:ext>
            </a:extLst>
          </p:cNvPr>
          <p:cNvGrpSpPr>
            <a:grpSpLocks/>
          </p:cNvGrpSpPr>
          <p:nvPr/>
        </p:nvGrpSpPr>
        <p:grpSpPr bwMode="auto">
          <a:xfrm>
            <a:off x="323850" y="2062163"/>
            <a:ext cx="6911975" cy="1942902"/>
            <a:chOff x="-1829374" y="1084746"/>
            <a:chExt cx="6678259" cy="744115"/>
          </a:xfrm>
        </p:grpSpPr>
        <p:pic>
          <p:nvPicPr>
            <p:cNvPr id="36872" name="Picture 2" descr="H:\PPT素材\779917_155626062_2.jpg">
              <a:extLst>
                <a:ext uri="{FF2B5EF4-FFF2-40B4-BE49-F238E27FC236}">
                  <a16:creationId xmlns:a16="http://schemas.microsoft.com/office/drawing/2014/main" xmlns="" id="{E577F540-8061-4320-B1B5-DAB14F9BCC6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r="1138" b="4277"/>
            <a:stretch>
              <a:fillRect/>
            </a:stretch>
          </p:blipFill>
          <p:spPr bwMode="auto">
            <a:xfrm>
              <a:off x="-1829374" y="1084746"/>
              <a:ext cx="1182608" cy="520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3" name="云形标注 16">
              <a:extLst>
                <a:ext uri="{FF2B5EF4-FFF2-40B4-BE49-F238E27FC236}">
                  <a16:creationId xmlns:a16="http://schemas.microsoft.com/office/drawing/2014/main" xmlns="" id="{45E9BB18-6D8F-4984-B567-F083AC8EA07A}"/>
                </a:ext>
              </a:extLst>
            </p:cNvPr>
            <p:cNvSpPr>
              <a:spLocks noChangeArrowheads="1"/>
            </p:cNvSpPr>
            <p:nvPr/>
          </p:nvSpPr>
          <p:spPr bwMode="auto">
            <a:xfrm>
              <a:off x="-90356" y="1112334"/>
              <a:ext cx="4939241" cy="716527"/>
            </a:xfrm>
            <a:prstGeom prst="cloudCallout">
              <a:avLst>
                <a:gd name="adj1" fmla="val -63736"/>
                <a:gd name="adj2" fmla="val -23500"/>
              </a:avLst>
            </a:prstGeom>
            <a:noFill/>
            <a:ln w="9525">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000" dirty="0">
                  <a:solidFill>
                    <a:srgbClr val="C00000"/>
                  </a:solidFill>
                  <a:latin typeface="楷体" panose="02010609060101010101" pitchFamily="49" charset="-122"/>
                  <a:ea typeface="楷体" panose="02010609060101010101" pitchFamily="49" charset="-122"/>
                </a:rPr>
                <a:t>1</a:t>
              </a:r>
              <a:r>
                <a:rPr lang="zh-CN" altLang="en-US" sz="2000" dirty="0">
                  <a:solidFill>
                    <a:srgbClr val="C00000"/>
                  </a:solidFill>
                  <a:latin typeface="楷体" panose="02010609060101010101" pitchFamily="49" charset="-122"/>
                  <a:ea typeface="楷体" panose="02010609060101010101" pitchFamily="49" charset="-122"/>
                </a:rPr>
                <a:t>、非交易过户税费如何收取，有无相关完税凭证？</a:t>
              </a:r>
            </a:p>
          </p:txBody>
        </p:sp>
      </p:grpSp>
      <p:pic>
        <p:nvPicPr>
          <p:cNvPr id="36869" name="Picture 2" descr="C:\Users\Administrator.PC--20110825HWQ\Desktop\09541575.jpg">
            <a:extLst>
              <a:ext uri="{FF2B5EF4-FFF2-40B4-BE49-F238E27FC236}">
                <a16:creationId xmlns:a16="http://schemas.microsoft.com/office/drawing/2014/main" xmlns="" id="{8D56945E-05F8-439A-ACF9-8CFC6C0EB8A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3750" y="928688"/>
            <a:ext cx="1801813" cy="1357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71" name="灯片编号占位符 12">
            <a:extLst>
              <a:ext uri="{FF2B5EF4-FFF2-40B4-BE49-F238E27FC236}">
                <a16:creationId xmlns:a16="http://schemas.microsoft.com/office/drawing/2014/main" xmlns="" id="{3D5C0C5D-0A77-4F5F-A377-80E6D637EDC5}"/>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38A855-0C49-4FFE-97F5-C825746C75C1}" type="slidenum">
              <a:rPr lang="en-US" altLang="zh-CN"/>
              <a:pPr/>
              <a:t>64</a:t>
            </a:fld>
            <a:endParaRPr lang="en-US" altLang="zh-CN" dirty="0"/>
          </a:p>
        </p:txBody>
      </p:sp>
      <p:sp>
        <p:nvSpPr>
          <p:cNvPr id="10" name="标题 1"/>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证券</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非交易过户</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业务</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2" name="矩形 11"/>
          <p:cNvSpPr/>
          <p:nvPr/>
        </p:nvSpPr>
        <p:spPr>
          <a:xfrm>
            <a:off x="1835696" y="4365104"/>
            <a:ext cx="5472608" cy="1477328"/>
          </a:xfrm>
          <a:prstGeom prst="rect">
            <a:avLst/>
          </a:prstGeom>
        </p:spPr>
        <p:txBody>
          <a:bodyPr wrap="square">
            <a:spAutoFit/>
          </a:bodyPr>
          <a:lstStyle/>
          <a:p>
            <a:r>
              <a:rPr lang="zh-CN" altLang="en-US" dirty="0"/>
              <a:t>对出让方按成交金额的</a:t>
            </a:r>
            <a:r>
              <a:rPr lang="en-US" altLang="zh-CN" dirty="0"/>
              <a:t>0.1%</a:t>
            </a:r>
            <a:r>
              <a:rPr lang="zh-CN" altLang="en-US" dirty="0"/>
              <a:t>收取印花税；</a:t>
            </a:r>
            <a:endParaRPr lang="en-US" altLang="zh-CN" dirty="0"/>
          </a:p>
          <a:p>
            <a:r>
              <a:rPr lang="zh-CN" altLang="en-US" dirty="0"/>
              <a:t>根据</a:t>
            </a:r>
            <a:r>
              <a:rPr lang="en-US" altLang="zh-CN" dirty="0"/>
              <a:t>《</a:t>
            </a:r>
            <a:r>
              <a:rPr lang="zh-CN" altLang="en-US" dirty="0"/>
              <a:t>国家税务总局关于证券交易印花税完税凭证有关问题的公告</a:t>
            </a:r>
            <a:r>
              <a:rPr lang="en-US" altLang="zh-CN" dirty="0"/>
              <a:t>》</a:t>
            </a:r>
            <a:r>
              <a:rPr lang="zh-CN" altLang="en-US" dirty="0"/>
              <a:t>（国税局</a:t>
            </a:r>
            <a:r>
              <a:rPr lang="en-US" altLang="zh-CN" dirty="0"/>
              <a:t>[2014]</a:t>
            </a:r>
            <a:r>
              <a:rPr lang="zh-CN" altLang="en-US" dirty="0"/>
              <a:t>第</a:t>
            </a:r>
            <a:r>
              <a:rPr lang="en-US" altLang="zh-CN" dirty="0"/>
              <a:t>60</a:t>
            </a:r>
            <a:r>
              <a:rPr lang="zh-CN" altLang="en-US" dirty="0"/>
              <a:t>号）的相关规定，本公司开具的已注明扣收税款信息的</a:t>
            </a:r>
            <a:r>
              <a:rPr lang="en-US" altLang="zh-CN" dirty="0"/>
              <a:t>《</a:t>
            </a:r>
            <a:r>
              <a:rPr lang="zh-CN" altLang="en-US" dirty="0"/>
              <a:t>证券过户登记确认书</a:t>
            </a:r>
            <a:r>
              <a:rPr lang="en-US" altLang="zh-CN" dirty="0"/>
              <a:t>》</a:t>
            </a:r>
            <a:r>
              <a:rPr lang="zh-CN" altLang="en-US" dirty="0"/>
              <a:t>可作为纳税人已完税的证明。</a:t>
            </a:r>
          </a:p>
        </p:txBody>
      </p:sp>
      <p:sp>
        <p:nvSpPr>
          <p:cNvPr id="13" name="圆角矩形 12"/>
          <p:cNvSpPr/>
          <p:nvPr/>
        </p:nvSpPr>
        <p:spPr bwMode="gray">
          <a:xfrm>
            <a:off x="1691680" y="4293096"/>
            <a:ext cx="5760640" cy="1728192"/>
          </a:xfrm>
          <a:prstGeom prst="roundRect">
            <a:avLst/>
          </a:prstGeom>
          <a:noFill/>
          <a:ln w="9525">
            <a:solidFill>
              <a:schemeClr val="accent1">
                <a:lumMod val="7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941739763"/>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a:extLst>
              <a:ext uri="{FF2B5EF4-FFF2-40B4-BE49-F238E27FC236}">
                <a16:creationId xmlns:a16="http://schemas.microsoft.com/office/drawing/2014/main" xmlns="" id="{025D10C7-E479-49B9-B82B-F2695B4CC6DC}"/>
              </a:ext>
            </a:extLst>
          </p:cNvPr>
          <p:cNvGrpSpPr>
            <a:grpSpLocks/>
          </p:cNvGrpSpPr>
          <p:nvPr/>
        </p:nvGrpSpPr>
        <p:grpSpPr bwMode="auto">
          <a:xfrm rot="1800000" flipH="1">
            <a:off x="4110089" y="2548494"/>
            <a:ext cx="724552" cy="918269"/>
            <a:chOff x="0" y="0"/>
            <a:chExt cx="914400" cy="1158971"/>
          </a:xfrm>
          <a:solidFill>
            <a:srgbClr val="F4826F"/>
          </a:solidFill>
        </p:grpSpPr>
        <p:sp>
          <p:nvSpPr>
            <p:cNvPr id="31" name="椭圆 13">
              <a:extLst>
                <a:ext uri="{FF2B5EF4-FFF2-40B4-BE49-F238E27FC236}">
                  <a16:creationId xmlns:a16="http://schemas.microsoft.com/office/drawing/2014/main" xmlns="" id="{E241CB14-C176-4E71-A7A0-5D465D5C60D6}"/>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32" name="等腰三角形 14">
              <a:extLst>
                <a:ext uri="{FF2B5EF4-FFF2-40B4-BE49-F238E27FC236}">
                  <a16:creationId xmlns:a16="http://schemas.microsoft.com/office/drawing/2014/main" xmlns="" id="{87919CB0-D80C-4F1A-BAA7-DD0AF829D2FA}"/>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3" name="组合 46">
            <a:extLst>
              <a:ext uri="{FF2B5EF4-FFF2-40B4-BE49-F238E27FC236}">
                <a16:creationId xmlns:a16="http://schemas.microsoft.com/office/drawing/2014/main" xmlns="" id="{90C7A954-32AE-4C8A-8747-B0AD6CD73799}"/>
              </a:ext>
            </a:extLst>
          </p:cNvPr>
          <p:cNvGrpSpPr>
            <a:grpSpLocks/>
          </p:cNvGrpSpPr>
          <p:nvPr/>
        </p:nvGrpSpPr>
        <p:grpSpPr bwMode="auto">
          <a:xfrm>
            <a:off x="4106863" y="811213"/>
            <a:ext cx="679450" cy="860425"/>
            <a:chOff x="4007594" y="1267792"/>
            <a:chExt cx="914400" cy="1158875"/>
          </a:xfrm>
        </p:grpSpPr>
        <p:grpSp>
          <p:nvGrpSpPr>
            <p:cNvPr id="4" name="Group 26">
              <a:extLst>
                <a:ext uri="{FF2B5EF4-FFF2-40B4-BE49-F238E27FC236}">
                  <a16:creationId xmlns:a16="http://schemas.microsoft.com/office/drawing/2014/main" xmlns="" id="{EAB446AC-0412-48A9-9AD7-2AA20F3DB508}"/>
                </a:ext>
              </a:extLst>
            </p:cNvPr>
            <p:cNvGrpSpPr>
              <a:grpSpLocks/>
            </p:cNvGrpSpPr>
            <p:nvPr/>
          </p:nvGrpSpPr>
          <p:grpSpPr bwMode="auto">
            <a:xfrm rot="1800000" flipH="1">
              <a:off x="4007594" y="1267792"/>
              <a:ext cx="914400" cy="1158875"/>
              <a:chOff x="0" y="0"/>
              <a:chExt cx="914400" cy="1158971"/>
            </a:xfrm>
            <a:solidFill>
              <a:srgbClr val="F4826F"/>
            </a:solidFill>
          </p:grpSpPr>
          <p:sp>
            <p:nvSpPr>
              <p:cNvPr id="28" name="椭圆 10">
                <a:extLst>
                  <a:ext uri="{FF2B5EF4-FFF2-40B4-BE49-F238E27FC236}">
                    <a16:creationId xmlns:a16="http://schemas.microsoft.com/office/drawing/2014/main" xmlns="" id="{6AC1EBDF-9954-4FD3-A513-55CBB90FC6F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9" name="等腰三角形 11">
                <a:extLst>
                  <a:ext uri="{FF2B5EF4-FFF2-40B4-BE49-F238E27FC236}">
                    <a16:creationId xmlns:a16="http://schemas.microsoft.com/office/drawing/2014/main" xmlns="" id="{02FCDB42-1FB8-4197-8056-8B08CA19AFD4}"/>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2" name="Freeform 14">
              <a:extLst>
                <a:ext uri="{FF2B5EF4-FFF2-40B4-BE49-F238E27FC236}">
                  <a16:creationId xmlns:a16="http://schemas.microsoft.com/office/drawing/2014/main" xmlns="" id="{921D6BDC-E82F-4DC4-823D-1449C2375E08}"/>
                </a:ext>
              </a:extLst>
            </p:cNvPr>
            <p:cNvSpPr>
              <a:spLocks noChangeAspect="1" noEditPoints="1" noChangeArrowheads="1"/>
            </p:cNvSpPr>
            <p:nvPr/>
          </p:nvSpPr>
          <p:spPr bwMode="auto">
            <a:xfrm>
              <a:off x="4402881" y="1556717"/>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5" name="组合 59">
            <a:extLst>
              <a:ext uri="{FF2B5EF4-FFF2-40B4-BE49-F238E27FC236}">
                <a16:creationId xmlns:a16="http://schemas.microsoft.com/office/drawing/2014/main" xmlns="" id="{C2290D1A-3E2E-484A-A17C-47D7130F7D72}"/>
              </a:ext>
            </a:extLst>
          </p:cNvPr>
          <p:cNvGrpSpPr>
            <a:grpSpLocks/>
          </p:cNvGrpSpPr>
          <p:nvPr/>
        </p:nvGrpSpPr>
        <p:grpSpPr bwMode="auto">
          <a:xfrm>
            <a:off x="3830638" y="1714500"/>
            <a:ext cx="676275" cy="857250"/>
            <a:chOff x="3708744" y="1897158"/>
            <a:chExt cx="914400" cy="1158875"/>
          </a:xfrm>
        </p:grpSpPr>
        <p:grpSp>
          <p:nvGrpSpPr>
            <p:cNvPr id="6" name="Group 20">
              <a:extLst>
                <a:ext uri="{FF2B5EF4-FFF2-40B4-BE49-F238E27FC236}">
                  <a16:creationId xmlns:a16="http://schemas.microsoft.com/office/drawing/2014/main" xmlns="" id="{35B60357-0A5D-4836-8BE3-4D2030F71AE5}"/>
                </a:ext>
              </a:extLst>
            </p:cNvPr>
            <p:cNvGrpSpPr>
              <a:grpSpLocks/>
            </p:cNvGrpSpPr>
            <p:nvPr/>
          </p:nvGrpSpPr>
          <p:grpSpPr bwMode="auto">
            <a:xfrm rot="19800000">
              <a:off x="3708744" y="1897158"/>
              <a:ext cx="914400" cy="1158875"/>
              <a:chOff x="0" y="0"/>
              <a:chExt cx="914400" cy="1158971"/>
            </a:xfrm>
            <a:solidFill>
              <a:schemeClr val="bg1">
                <a:lumMod val="65000"/>
              </a:schemeClr>
            </a:solidFill>
          </p:grpSpPr>
          <p:sp>
            <p:nvSpPr>
              <p:cNvPr id="22" name="椭圆 1">
                <a:extLst>
                  <a:ext uri="{FF2B5EF4-FFF2-40B4-BE49-F238E27FC236}">
                    <a16:creationId xmlns:a16="http://schemas.microsoft.com/office/drawing/2014/main" xmlns="" id="{3F28075A-7176-4A93-9FD1-F1074AA94CBE}"/>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3" name="等腰三角形 2">
                <a:extLst>
                  <a:ext uri="{FF2B5EF4-FFF2-40B4-BE49-F238E27FC236}">
                    <a16:creationId xmlns:a16="http://schemas.microsoft.com/office/drawing/2014/main" xmlns="" id="{5BB0F6DB-E8B4-4324-936B-6BA3ACE2BCF7}"/>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10" name="Freeform 26">
              <a:extLst>
                <a:ext uri="{FF2B5EF4-FFF2-40B4-BE49-F238E27FC236}">
                  <a16:creationId xmlns:a16="http://schemas.microsoft.com/office/drawing/2014/main" xmlns="" id="{931FD079-4AFF-44E8-B7FB-133C1DA2F5C8}"/>
                </a:ext>
              </a:extLst>
            </p:cNvPr>
            <p:cNvSpPr>
              <a:spLocks noChangeAspect="1" noChangeArrowheads="1"/>
            </p:cNvSpPr>
            <p:nvPr/>
          </p:nvSpPr>
          <p:spPr bwMode="auto">
            <a:xfrm>
              <a:off x="3924644" y="2262283"/>
              <a:ext cx="358775" cy="219075"/>
            </a:xfrm>
            <a:custGeom>
              <a:avLst/>
              <a:gdLst>
                <a:gd name="T0" fmla="*/ 2147483647 w 230"/>
                <a:gd name="T1" fmla="*/ 2147483647 h 140"/>
                <a:gd name="T2" fmla="*/ 2147483647 w 230"/>
                <a:gd name="T3" fmla="*/ 2147483647 h 140"/>
                <a:gd name="T4" fmla="*/ 2147483647 w 230"/>
                <a:gd name="T5" fmla="*/ 2147483647 h 140"/>
                <a:gd name="T6" fmla="*/ 2147483647 w 230"/>
                <a:gd name="T7" fmla="*/ 2147483647 h 140"/>
                <a:gd name="T8" fmla="*/ 2147483647 w 230"/>
                <a:gd name="T9" fmla="*/ 2147483647 h 140"/>
                <a:gd name="T10" fmla="*/ 2147483647 w 230"/>
                <a:gd name="T11" fmla="*/ 2147483647 h 140"/>
                <a:gd name="T12" fmla="*/ 2147483647 w 230"/>
                <a:gd name="T13" fmla="*/ 2147483647 h 140"/>
                <a:gd name="T14" fmla="*/ 2147483647 w 230"/>
                <a:gd name="T15" fmla="*/ 2147483647 h 140"/>
                <a:gd name="T16" fmla="*/ 2147483647 w 230"/>
                <a:gd name="T17" fmla="*/ 2147483647 h 140"/>
                <a:gd name="T18" fmla="*/ 2147483647 w 230"/>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81" name="Freeform 17">
            <a:extLst>
              <a:ext uri="{FF2B5EF4-FFF2-40B4-BE49-F238E27FC236}">
                <a16:creationId xmlns:a16="http://schemas.microsoft.com/office/drawing/2014/main" xmlns="" id="{E2BC4769-048F-4530-BD78-CD6D60FC8019}"/>
              </a:ext>
            </a:extLst>
          </p:cNvPr>
          <p:cNvSpPr>
            <a:spLocks noChangeAspect="1" noEditPoints="1" noChangeArrowheads="1"/>
          </p:cNvSpPr>
          <p:nvPr/>
        </p:nvSpPr>
        <p:spPr bwMode="auto">
          <a:xfrm>
            <a:off x="4422775" y="2786063"/>
            <a:ext cx="190500" cy="307975"/>
          </a:xfrm>
          <a:custGeom>
            <a:avLst/>
            <a:gdLst>
              <a:gd name="T0" fmla="*/ 2147483647 w 152"/>
              <a:gd name="T1" fmla="*/ 0 h 244"/>
              <a:gd name="T2" fmla="*/ 2147483647 w 152"/>
              <a:gd name="T3" fmla="*/ 2147483647 h 244"/>
              <a:gd name="T4" fmla="*/ 2147483647 w 152"/>
              <a:gd name="T5" fmla="*/ 2147483647 h 244"/>
              <a:gd name="T6" fmla="*/ 2147483647 w 152"/>
              <a:gd name="T7" fmla="*/ 2147483647 h 244"/>
              <a:gd name="T8" fmla="*/ 2147483647 w 152"/>
              <a:gd name="T9" fmla="*/ 2147483647 h 244"/>
              <a:gd name="T10" fmla="*/ 2147483647 w 152"/>
              <a:gd name="T11" fmla="*/ 2147483647 h 244"/>
              <a:gd name="T12" fmla="*/ 2147483647 w 152"/>
              <a:gd name="T13" fmla="*/ 2147483647 h 244"/>
              <a:gd name="T14" fmla="*/ 0 w 152"/>
              <a:gd name="T15" fmla="*/ 2147483647 h 244"/>
              <a:gd name="T16" fmla="*/ 0 w 152"/>
              <a:gd name="T17" fmla="*/ 2147483647 h 244"/>
              <a:gd name="T18" fmla="*/ 2147483647 w 152"/>
              <a:gd name="T19" fmla="*/ 0 h 244"/>
              <a:gd name="T20" fmla="*/ 2147483647 w 152"/>
              <a:gd name="T21" fmla="*/ 0 h 244"/>
              <a:gd name="T22" fmla="*/ 2147483647 w 152"/>
              <a:gd name="T23" fmla="*/ 2147483647 h 244"/>
              <a:gd name="T24" fmla="*/ 2147483647 w 152"/>
              <a:gd name="T25" fmla="*/ 2147483647 h 244"/>
              <a:gd name="T26" fmla="*/ 2147483647 w 152"/>
              <a:gd name="T27" fmla="*/ 2147483647 h 244"/>
              <a:gd name="T28" fmla="*/ 2147483647 w 152"/>
              <a:gd name="T29" fmla="*/ 2147483647 h 244"/>
              <a:gd name="T30" fmla="*/ 2147483647 w 152"/>
              <a:gd name="T31" fmla="*/ 2147483647 h 244"/>
              <a:gd name="T32" fmla="*/ 2147483647 w 152"/>
              <a:gd name="T33" fmla="*/ 2147483647 h 244"/>
              <a:gd name="T34" fmla="*/ 2147483647 w 152"/>
              <a:gd name="T35" fmla="*/ 2147483647 h 244"/>
              <a:gd name="T36" fmla="*/ 2147483647 w 152"/>
              <a:gd name="T37" fmla="*/ 2147483647 h 244"/>
              <a:gd name="T38" fmla="*/ 2147483647 w 152"/>
              <a:gd name="T39" fmla="*/ 2147483647 h 244"/>
              <a:gd name="T40" fmla="*/ 2147483647 w 152"/>
              <a:gd name="T41" fmla="*/ 2147483647 h 244"/>
              <a:gd name="T42" fmla="*/ 2147483647 w 152"/>
              <a:gd name="T43" fmla="*/ 2147483647 h 244"/>
              <a:gd name="T44" fmla="*/ 2147483647 w 152"/>
              <a:gd name="T45" fmla="*/ 2147483647 h 244"/>
              <a:gd name="T46" fmla="*/ 2147483647 w 152"/>
              <a:gd name="T47" fmla="*/ 2147483647 h 244"/>
              <a:gd name="T48" fmla="*/ 2147483647 w 152"/>
              <a:gd name="T49" fmla="*/ 2147483647 h 244"/>
              <a:gd name="T50" fmla="*/ 2147483647 w 152"/>
              <a:gd name="T51" fmla="*/ 2147483647 h 244"/>
              <a:gd name="T52" fmla="*/ 2147483647 w 152"/>
              <a:gd name="T53" fmla="*/ 2147483647 h 244"/>
              <a:gd name="T54" fmla="*/ 2147483647 w 152"/>
              <a:gd name="T55" fmla="*/ 2147483647 h 244"/>
              <a:gd name="T56" fmla="*/ 2147483647 w 152"/>
              <a:gd name="T57" fmla="*/ 2147483647 h 244"/>
              <a:gd name="T58" fmla="*/ 2147483647 w 152"/>
              <a:gd name="T59" fmla="*/ 2147483647 h 244"/>
              <a:gd name="T60" fmla="*/ 2147483647 w 152"/>
              <a:gd name="T61" fmla="*/ 2147483647 h 244"/>
              <a:gd name="T62" fmla="*/ 2147483647 w 152"/>
              <a:gd name="T63" fmla="*/ 2147483647 h 244"/>
              <a:gd name="T64" fmla="*/ 2147483647 w 152"/>
              <a:gd name="T65" fmla="*/ 214748364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7" name="组合 60">
            <a:extLst>
              <a:ext uri="{FF2B5EF4-FFF2-40B4-BE49-F238E27FC236}">
                <a16:creationId xmlns:a16="http://schemas.microsoft.com/office/drawing/2014/main" xmlns="" id="{C981287B-2609-4FBF-8487-3083C27EB493}"/>
              </a:ext>
            </a:extLst>
          </p:cNvPr>
          <p:cNvGrpSpPr>
            <a:grpSpLocks/>
          </p:cNvGrpSpPr>
          <p:nvPr/>
        </p:nvGrpSpPr>
        <p:grpSpPr bwMode="auto">
          <a:xfrm>
            <a:off x="3786188" y="3357563"/>
            <a:ext cx="714375" cy="904875"/>
            <a:chOff x="3902419" y="3437094"/>
            <a:chExt cx="914400" cy="1158875"/>
          </a:xfrm>
        </p:grpSpPr>
        <p:grpSp>
          <p:nvGrpSpPr>
            <p:cNvPr id="8" name="Group 23">
              <a:extLst>
                <a:ext uri="{FF2B5EF4-FFF2-40B4-BE49-F238E27FC236}">
                  <a16:creationId xmlns:a16="http://schemas.microsoft.com/office/drawing/2014/main" xmlns="" id="{B6239A35-6BFA-4CB2-9843-EF3D5C38D53E}"/>
                </a:ext>
              </a:extLst>
            </p:cNvPr>
            <p:cNvGrpSpPr>
              <a:grpSpLocks/>
            </p:cNvGrpSpPr>
            <p:nvPr/>
          </p:nvGrpSpPr>
          <p:grpSpPr bwMode="auto">
            <a:xfrm rot="19800000">
              <a:off x="3902419" y="3437094"/>
              <a:ext cx="914400" cy="1158875"/>
              <a:chOff x="0" y="0"/>
              <a:chExt cx="914400" cy="1158971"/>
            </a:xfrm>
            <a:solidFill>
              <a:schemeClr val="bg1">
                <a:lumMod val="65000"/>
              </a:schemeClr>
            </a:solidFill>
          </p:grpSpPr>
          <p:sp>
            <p:nvSpPr>
              <p:cNvPr id="25" name="椭圆 7">
                <a:extLst>
                  <a:ext uri="{FF2B5EF4-FFF2-40B4-BE49-F238E27FC236}">
                    <a16:creationId xmlns:a16="http://schemas.microsoft.com/office/drawing/2014/main" xmlns="" id="{65382487-0B02-4A0E-B928-450D6F13AE7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26" name="等腰三角形 8">
                <a:extLst>
                  <a:ext uri="{FF2B5EF4-FFF2-40B4-BE49-F238E27FC236}">
                    <a16:creationId xmlns:a16="http://schemas.microsoft.com/office/drawing/2014/main" xmlns="" id="{7EEFCFD6-79F4-4D8A-8F54-ABE72F269FAF}"/>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9" name="Group 35">
              <a:extLst>
                <a:ext uri="{FF2B5EF4-FFF2-40B4-BE49-F238E27FC236}">
                  <a16:creationId xmlns:a16="http://schemas.microsoft.com/office/drawing/2014/main" xmlns="" id="{DFC494F0-CCE9-4970-9F13-4C8028B19461}"/>
                </a:ext>
              </a:extLst>
            </p:cNvPr>
            <p:cNvGrpSpPr>
              <a:grpSpLocks/>
            </p:cNvGrpSpPr>
            <p:nvPr/>
          </p:nvGrpSpPr>
          <p:grpSpPr bwMode="auto">
            <a:xfrm>
              <a:off x="4071934" y="3714752"/>
              <a:ext cx="360363" cy="360363"/>
              <a:chOff x="0" y="0"/>
              <a:chExt cx="271463" cy="271462"/>
            </a:xfrm>
          </p:grpSpPr>
          <p:sp>
            <p:nvSpPr>
              <p:cNvPr id="50207" name="Freeform 15">
                <a:extLst>
                  <a:ext uri="{FF2B5EF4-FFF2-40B4-BE49-F238E27FC236}">
                    <a16:creationId xmlns:a16="http://schemas.microsoft.com/office/drawing/2014/main" xmlns="" id="{35371F99-8D7B-436B-84B9-2FD39B2A7455}"/>
                  </a:ext>
                </a:extLst>
              </p:cNvPr>
              <p:cNvSpPr>
                <a:spLocks noEditPoints="1" noChangeArrowheads="1"/>
              </p:cNvSpPr>
              <p:nvPr/>
            </p:nvSpPr>
            <p:spPr bwMode="auto">
              <a:xfrm>
                <a:off x="0" y="0"/>
                <a:ext cx="271463" cy="195263"/>
              </a:xfrm>
              <a:custGeom>
                <a:avLst/>
                <a:gdLst>
                  <a:gd name="T0" fmla="*/ 2147483647 w 186"/>
                  <a:gd name="T1" fmla="*/ 0 h 134"/>
                  <a:gd name="T2" fmla="*/ 2147483647 w 186"/>
                  <a:gd name="T3" fmla="*/ 2147483647 h 134"/>
                  <a:gd name="T4" fmla="*/ 2147483647 w 186"/>
                  <a:gd name="T5" fmla="*/ 2147483647 h 134"/>
                  <a:gd name="T6" fmla="*/ 2147483647 w 186"/>
                  <a:gd name="T7" fmla="*/ 2147483647 h 134"/>
                  <a:gd name="T8" fmla="*/ 2147483647 w 186"/>
                  <a:gd name="T9" fmla="*/ 2147483647 h 134"/>
                  <a:gd name="T10" fmla="*/ 2147483647 w 186"/>
                  <a:gd name="T11" fmla="*/ 2147483647 h 134"/>
                  <a:gd name="T12" fmla="*/ 2147483647 w 186"/>
                  <a:gd name="T13" fmla="*/ 2147483647 h 134"/>
                  <a:gd name="T14" fmla="*/ 0 w 186"/>
                  <a:gd name="T15" fmla="*/ 2147483647 h 134"/>
                  <a:gd name="T16" fmla="*/ 0 w 186"/>
                  <a:gd name="T17" fmla="*/ 2147483647 h 134"/>
                  <a:gd name="T18" fmla="*/ 2147483647 w 186"/>
                  <a:gd name="T19" fmla="*/ 2147483647 h 134"/>
                  <a:gd name="T20" fmla="*/ 2147483647 w 186"/>
                  <a:gd name="T21" fmla="*/ 0 h 134"/>
                  <a:gd name="T22" fmla="*/ 2147483647 w 186"/>
                  <a:gd name="T23" fmla="*/ 0 h 134"/>
                  <a:gd name="T24" fmla="*/ 2147483647 w 186"/>
                  <a:gd name="T25" fmla="*/ 2147483647 h 134"/>
                  <a:gd name="T26" fmla="*/ 2147483647 w 186"/>
                  <a:gd name="T27" fmla="*/ 2147483647 h 134"/>
                  <a:gd name="T28" fmla="*/ 2147483647 w 186"/>
                  <a:gd name="T29" fmla="*/ 2147483647 h 134"/>
                  <a:gd name="T30" fmla="*/ 2147483647 w 186"/>
                  <a:gd name="T31" fmla="*/ 2147483647 h 134"/>
                  <a:gd name="T32" fmla="*/ 2147483647 w 186"/>
                  <a:gd name="T33" fmla="*/ 214748364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208" name="Freeform 16">
                <a:extLst>
                  <a:ext uri="{FF2B5EF4-FFF2-40B4-BE49-F238E27FC236}">
                    <a16:creationId xmlns:a16="http://schemas.microsoft.com/office/drawing/2014/main" xmlns="" id="{376391DA-90BA-4B71-BA20-3A7DE481D2E1}"/>
                  </a:ext>
                </a:extLst>
              </p:cNvPr>
              <p:cNvSpPr>
                <a:spLocks noChangeArrowheads="1"/>
              </p:cNvSpPr>
              <p:nvPr/>
            </p:nvSpPr>
            <p:spPr bwMode="auto">
              <a:xfrm>
                <a:off x="68262" y="211137"/>
                <a:ext cx="134938" cy="60325"/>
              </a:xfrm>
              <a:custGeom>
                <a:avLst/>
                <a:gdLst>
                  <a:gd name="T0" fmla="*/ 2147483647 w 92"/>
                  <a:gd name="T1" fmla="*/ 0 h 41"/>
                  <a:gd name="T2" fmla="*/ 2147483647 w 92"/>
                  <a:gd name="T3" fmla="*/ 0 h 41"/>
                  <a:gd name="T4" fmla="*/ 2147483647 w 92"/>
                  <a:gd name="T5" fmla="*/ 2147483647 h 41"/>
                  <a:gd name="T6" fmla="*/ 2147483647 w 92"/>
                  <a:gd name="T7" fmla="*/ 2147483647 h 41"/>
                  <a:gd name="T8" fmla="*/ 2147483647 w 92"/>
                  <a:gd name="T9" fmla="*/ 2147483647 h 41"/>
                  <a:gd name="T10" fmla="*/ 2147483647 w 92"/>
                  <a:gd name="T11" fmla="*/ 2147483647 h 41"/>
                  <a:gd name="T12" fmla="*/ 2147483647 w 92"/>
                  <a:gd name="T13" fmla="*/ 2147483647 h 41"/>
                  <a:gd name="T14" fmla="*/ 2147483647 w 92"/>
                  <a:gd name="T15" fmla="*/ 2147483647 h 41"/>
                  <a:gd name="T16" fmla="*/ 2147483647 w 92"/>
                  <a:gd name="T17" fmla="*/ 2147483647 h 41"/>
                  <a:gd name="T18" fmla="*/ 0 w 92"/>
                  <a:gd name="T19" fmla="*/ 2147483647 h 41"/>
                  <a:gd name="T20" fmla="*/ 2147483647 w 92"/>
                  <a:gd name="T21" fmla="*/ 2147483647 h 41"/>
                  <a:gd name="T22" fmla="*/ 2147483647 w 92"/>
                  <a:gd name="T23" fmla="*/ 2147483647 h 41"/>
                  <a:gd name="T24" fmla="*/ 2147483647 w 92"/>
                  <a:gd name="T25" fmla="*/ 2147483647 h 41"/>
                  <a:gd name="T26" fmla="*/ 2147483647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50183" name="矩形 23">
            <a:extLst>
              <a:ext uri="{FF2B5EF4-FFF2-40B4-BE49-F238E27FC236}">
                <a16:creationId xmlns:a16="http://schemas.microsoft.com/office/drawing/2014/main" xmlns="" id="{5D40972E-2370-486D-B6C5-99146B47CBCA}"/>
              </a:ext>
            </a:extLst>
          </p:cNvPr>
          <p:cNvSpPr>
            <a:spLocks noChangeArrowheads="1"/>
          </p:cNvSpPr>
          <p:nvPr/>
        </p:nvSpPr>
        <p:spPr bwMode="auto">
          <a:xfrm>
            <a:off x="4929188" y="3429000"/>
            <a:ext cx="801687"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4" name="矩形 24">
            <a:extLst>
              <a:ext uri="{FF2B5EF4-FFF2-40B4-BE49-F238E27FC236}">
                <a16:creationId xmlns:a16="http://schemas.microsoft.com/office/drawing/2014/main" xmlns="" id="{1E92F454-4B15-418D-8707-CD7A739A50A3}"/>
              </a:ext>
            </a:extLst>
          </p:cNvPr>
          <p:cNvSpPr>
            <a:spLocks noChangeArrowheads="1"/>
          </p:cNvSpPr>
          <p:nvPr/>
        </p:nvSpPr>
        <p:spPr bwMode="auto">
          <a:xfrm>
            <a:off x="-131763" y="2490788"/>
            <a:ext cx="3486151"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协议转让限制</a:t>
            </a:r>
          </a:p>
          <a:p>
            <a:pPr algn="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股份过户完成后三个月内，同一股份受让人不得就其受让的股份再次提出有关协议转让的申请，法律法规另有规定的除外。</a:t>
            </a:r>
          </a:p>
        </p:txBody>
      </p:sp>
      <p:sp>
        <p:nvSpPr>
          <p:cNvPr id="50185" name="矩形 25">
            <a:extLst>
              <a:ext uri="{FF2B5EF4-FFF2-40B4-BE49-F238E27FC236}">
                <a16:creationId xmlns:a16="http://schemas.microsoft.com/office/drawing/2014/main" xmlns="" id="{1653E276-5056-40CD-877A-8B59C15EDE73}"/>
              </a:ext>
            </a:extLst>
          </p:cNvPr>
          <p:cNvSpPr>
            <a:spLocks noChangeArrowheads="1"/>
          </p:cNvSpPr>
          <p:nvPr/>
        </p:nvSpPr>
        <p:spPr bwMode="auto">
          <a:xfrm>
            <a:off x="5000625" y="178593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6" name="矩形 27">
            <a:extLst>
              <a:ext uri="{FF2B5EF4-FFF2-40B4-BE49-F238E27FC236}">
                <a16:creationId xmlns:a16="http://schemas.microsoft.com/office/drawing/2014/main" xmlns="" id="{6FEA187F-25DE-4603-A594-181C528062B8}"/>
              </a:ext>
            </a:extLst>
          </p:cNvPr>
          <p:cNvSpPr>
            <a:spLocks noChangeArrowheads="1"/>
          </p:cNvSpPr>
          <p:nvPr/>
        </p:nvSpPr>
        <p:spPr bwMode="auto">
          <a:xfrm>
            <a:off x="3286125" y="2714625"/>
            <a:ext cx="8001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87" name="矩形 28">
            <a:extLst>
              <a:ext uri="{FF2B5EF4-FFF2-40B4-BE49-F238E27FC236}">
                <a16:creationId xmlns:a16="http://schemas.microsoft.com/office/drawing/2014/main" xmlns="" id="{70124EFE-66DC-4CB4-97B6-A98B71531976}"/>
              </a:ext>
            </a:extLst>
          </p:cNvPr>
          <p:cNvSpPr>
            <a:spLocks noChangeArrowheads="1"/>
          </p:cNvSpPr>
          <p:nvPr/>
        </p:nvSpPr>
        <p:spPr bwMode="auto">
          <a:xfrm>
            <a:off x="5643563" y="1714500"/>
            <a:ext cx="3243262"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司法处置或卖出风险</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拟过户证券在其托管证券公司被执法机关先行冻结或被卖出的，导致过户失败。</a:t>
            </a:r>
          </a:p>
        </p:txBody>
      </p:sp>
      <p:sp>
        <p:nvSpPr>
          <p:cNvPr id="50188" name="矩形 29">
            <a:extLst>
              <a:ext uri="{FF2B5EF4-FFF2-40B4-BE49-F238E27FC236}">
                <a16:creationId xmlns:a16="http://schemas.microsoft.com/office/drawing/2014/main" xmlns="" id="{F5BCE03D-08E0-45A0-B26E-E26E6390052B}"/>
              </a:ext>
            </a:extLst>
          </p:cNvPr>
          <p:cNvSpPr>
            <a:spLocks noChangeArrowheads="1"/>
          </p:cNvSpPr>
          <p:nvPr/>
        </p:nvSpPr>
        <p:spPr bwMode="auto">
          <a:xfrm>
            <a:off x="3246438" y="992188"/>
            <a:ext cx="8001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0" name="组合 47">
            <a:extLst>
              <a:ext uri="{FF2B5EF4-FFF2-40B4-BE49-F238E27FC236}">
                <a16:creationId xmlns:a16="http://schemas.microsoft.com/office/drawing/2014/main" xmlns="" id="{0AF64FB8-3968-481F-B43C-D8535F199099}"/>
              </a:ext>
            </a:extLst>
          </p:cNvPr>
          <p:cNvGrpSpPr>
            <a:grpSpLocks/>
          </p:cNvGrpSpPr>
          <p:nvPr/>
        </p:nvGrpSpPr>
        <p:grpSpPr bwMode="auto">
          <a:xfrm>
            <a:off x="4071938" y="4214813"/>
            <a:ext cx="808037" cy="1023937"/>
            <a:chOff x="4007595" y="800512"/>
            <a:chExt cx="914400" cy="1158874"/>
          </a:xfrm>
        </p:grpSpPr>
        <p:grpSp>
          <p:nvGrpSpPr>
            <p:cNvPr id="11" name="Group 26">
              <a:extLst>
                <a:ext uri="{FF2B5EF4-FFF2-40B4-BE49-F238E27FC236}">
                  <a16:creationId xmlns:a16="http://schemas.microsoft.com/office/drawing/2014/main" xmlns="" id="{BF1F5140-6AD7-41E9-9040-FDCCAB318731}"/>
                </a:ext>
              </a:extLst>
            </p:cNvPr>
            <p:cNvGrpSpPr>
              <a:grpSpLocks/>
            </p:cNvGrpSpPr>
            <p:nvPr/>
          </p:nvGrpSpPr>
          <p:grpSpPr bwMode="auto">
            <a:xfrm rot="1800000" flipH="1">
              <a:off x="4007595" y="800512"/>
              <a:ext cx="914400" cy="1158874"/>
              <a:chOff x="233640" y="-404710"/>
              <a:chExt cx="914400" cy="1158970"/>
            </a:xfrm>
            <a:solidFill>
              <a:srgbClr val="F4826F"/>
            </a:solidFill>
          </p:grpSpPr>
          <p:sp>
            <p:nvSpPr>
              <p:cNvPr id="51" name="椭圆 10">
                <a:extLst>
                  <a:ext uri="{FF2B5EF4-FFF2-40B4-BE49-F238E27FC236}">
                    <a16:creationId xmlns:a16="http://schemas.microsoft.com/office/drawing/2014/main" xmlns="" id="{8C4B6F9F-9984-462A-A56C-1A29573295B6}"/>
                  </a:ext>
                </a:extLst>
              </p:cNvPr>
              <p:cNvSpPr>
                <a:spLocks noChangeArrowheads="1"/>
              </p:cNvSpPr>
              <p:nvPr/>
            </p:nvSpPr>
            <p:spPr bwMode="auto">
              <a:xfrm>
                <a:off x="233640" y="-40471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2" name="等腰三角形 11">
                <a:extLst>
                  <a:ext uri="{FF2B5EF4-FFF2-40B4-BE49-F238E27FC236}">
                    <a16:creationId xmlns:a16="http://schemas.microsoft.com/office/drawing/2014/main" xmlns="" id="{2F432D83-A228-42EB-B09A-660784C86024}"/>
                  </a:ext>
                </a:extLst>
              </p:cNvPr>
              <p:cNvSpPr>
                <a:spLocks noChangeArrowheads="1"/>
              </p:cNvSpPr>
              <p:nvPr/>
            </p:nvSpPr>
            <p:spPr bwMode="auto">
              <a:xfrm flipV="1">
                <a:off x="540528" y="495101"/>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sp>
          <p:nvSpPr>
            <p:cNvPr id="50204" name="Freeform 14">
              <a:extLst>
                <a:ext uri="{FF2B5EF4-FFF2-40B4-BE49-F238E27FC236}">
                  <a16:creationId xmlns:a16="http://schemas.microsoft.com/office/drawing/2014/main" xmlns="" id="{011B35B2-5813-4563-B025-EB0B073E14F5}"/>
                </a:ext>
              </a:extLst>
            </p:cNvPr>
            <p:cNvSpPr>
              <a:spLocks noChangeAspect="1" noEditPoints="1" noChangeArrowheads="1"/>
            </p:cNvSpPr>
            <p:nvPr/>
          </p:nvSpPr>
          <p:spPr bwMode="auto">
            <a:xfrm>
              <a:off x="4402881" y="1089436"/>
              <a:ext cx="247650" cy="358775"/>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90" name="矩形 28">
            <a:extLst>
              <a:ext uri="{FF2B5EF4-FFF2-40B4-BE49-F238E27FC236}">
                <a16:creationId xmlns:a16="http://schemas.microsoft.com/office/drawing/2014/main" xmlns="" id="{17B27FFD-05A0-4738-A4AC-B6315CE0C7D6}"/>
              </a:ext>
            </a:extLst>
          </p:cNvPr>
          <p:cNvSpPr>
            <a:spLocks noChangeArrowheads="1"/>
          </p:cNvSpPr>
          <p:nvPr/>
        </p:nvSpPr>
        <p:spPr bwMode="auto">
          <a:xfrm>
            <a:off x="5715000" y="3214688"/>
            <a:ext cx="3243263" cy="1169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权利人共同申请</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离婚双方、所有继承人应当共同申请过户，本公司不受理单独一方的过户申请。</a:t>
            </a:r>
          </a:p>
        </p:txBody>
      </p:sp>
      <p:sp>
        <p:nvSpPr>
          <p:cNvPr id="50191" name="矩形 28">
            <a:extLst>
              <a:ext uri="{FF2B5EF4-FFF2-40B4-BE49-F238E27FC236}">
                <a16:creationId xmlns:a16="http://schemas.microsoft.com/office/drawing/2014/main" xmlns="" id="{8294B200-8E32-4976-BEDC-43E1DC378F0B}"/>
              </a:ext>
            </a:extLst>
          </p:cNvPr>
          <p:cNvSpPr>
            <a:spLocks noChangeArrowheads="1"/>
          </p:cNvSpPr>
          <p:nvPr/>
        </p:nvSpPr>
        <p:spPr bwMode="auto">
          <a:xfrm>
            <a:off x="-28575" y="4346575"/>
            <a:ext cx="3394075"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被继承财产的确认</a:t>
            </a:r>
          </a:p>
          <a:p>
            <a:pPr algn="r" eaLnBrk="1" hangingPunct="1"/>
            <a:r>
              <a:rPr lang="zh-CN" altLang="en-US" dirty="0">
                <a:latin typeface="楷体" panose="02010609060101010101" pitchFamily="49" charset="-122"/>
                <a:ea typeface="楷体" panose="02010609060101010101" pitchFamily="49" charset="-122"/>
              </a:rPr>
              <a:t>应明确被继承人账户内证券是否含有夫妻共同财产部分，属于其配偶的部分过户至配偶名下</a:t>
            </a:r>
          </a:p>
        </p:txBody>
      </p:sp>
      <p:grpSp>
        <p:nvGrpSpPr>
          <p:cNvPr id="12" name="Group 23">
            <a:extLst>
              <a:ext uri="{FF2B5EF4-FFF2-40B4-BE49-F238E27FC236}">
                <a16:creationId xmlns:a16="http://schemas.microsoft.com/office/drawing/2014/main" xmlns="" id="{E6AB9941-70B1-4602-A32B-A0FAA65CB8FB}"/>
              </a:ext>
            </a:extLst>
          </p:cNvPr>
          <p:cNvGrpSpPr>
            <a:grpSpLocks/>
          </p:cNvGrpSpPr>
          <p:nvPr/>
        </p:nvGrpSpPr>
        <p:grpSpPr bwMode="auto">
          <a:xfrm rot="19800000">
            <a:off x="3907728" y="5199598"/>
            <a:ext cx="772391" cy="978898"/>
            <a:chOff x="0" y="0"/>
            <a:chExt cx="914400" cy="1158971"/>
          </a:xfrm>
          <a:solidFill>
            <a:schemeClr val="bg1">
              <a:lumMod val="65000"/>
            </a:schemeClr>
          </a:solidFill>
        </p:grpSpPr>
        <p:sp>
          <p:nvSpPr>
            <p:cNvPr id="43" name="椭圆 7">
              <a:extLst>
                <a:ext uri="{FF2B5EF4-FFF2-40B4-BE49-F238E27FC236}">
                  <a16:creationId xmlns:a16="http://schemas.microsoft.com/office/drawing/2014/main" xmlns="" id="{1F9D39AA-D419-4907-A206-4ACCC90054A1}"/>
                </a:ext>
              </a:extLst>
            </p:cNvPr>
            <p:cNvSpPr>
              <a:spLocks noChangeArrowheads="1"/>
            </p:cNvSpPr>
            <p:nvPr/>
          </p:nvSpPr>
          <p:spPr bwMode="auto">
            <a:xfrm>
              <a:off x="0" y="0"/>
              <a:ext cx="914400" cy="914400"/>
            </a:xfrm>
            <a:prstGeom prst="ellipse">
              <a:avLst/>
            </a:prstGeom>
            <a:grpFill/>
            <a:ln w="57150" cap="flat" cmpd="sng">
              <a:solidFill>
                <a:schemeClr val="bg1"/>
              </a:solidFill>
              <a:miter lim="800000"/>
              <a:headEnd/>
              <a:tailEnd/>
            </a:ln>
          </p:spPr>
          <p:txBody>
            <a:bodyPr anchor="ctr"/>
            <a:lstStyle/>
            <a:p>
              <a:pPr algn="ctr" eaLnBrk="1" hangingPunct="1">
                <a:defRPr/>
              </a:pPr>
              <a:endParaRPr lang="zh-CN" altLang="zh-CN">
                <a:solidFill>
                  <a:srgbClr val="FFFFFF"/>
                </a:solidFill>
              </a:endParaRPr>
            </a:p>
          </p:txBody>
        </p:sp>
        <p:sp>
          <p:nvSpPr>
            <p:cNvPr id="55" name="等腰三角形 8">
              <a:extLst>
                <a:ext uri="{FF2B5EF4-FFF2-40B4-BE49-F238E27FC236}">
                  <a16:creationId xmlns:a16="http://schemas.microsoft.com/office/drawing/2014/main" xmlns="" id="{BC7AEF11-4AF5-49A7-8258-07985226AEB9}"/>
                </a:ext>
              </a:extLst>
            </p:cNvPr>
            <p:cNvSpPr>
              <a:spLocks noChangeArrowheads="1"/>
            </p:cNvSpPr>
            <p:nvPr/>
          </p:nvSpPr>
          <p:spPr bwMode="auto">
            <a:xfrm flipV="1">
              <a:off x="306888" y="899812"/>
              <a:ext cx="300624" cy="259159"/>
            </a:xfrm>
            <a:prstGeom prst="triangle">
              <a:avLst>
                <a:gd name="adj" fmla="val 50000"/>
              </a:avLst>
            </a:prstGeom>
            <a:grpFill/>
            <a:ln>
              <a:noFill/>
            </a:ln>
            <a:extLst/>
          </p:spPr>
          <p:txBody>
            <a:bodyPr anchor="ctr"/>
            <a:lstStyle/>
            <a:p>
              <a:pPr algn="ctr" eaLnBrk="1" hangingPunct="1">
                <a:defRPr/>
              </a:pPr>
              <a:endParaRPr lang="zh-CN" altLang="zh-CN">
                <a:solidFill>
                  <a:srgbClr val="FFFFFF"/>
                </a:solidFill>
              </a:endParaRPr>
            </a:p>
          </p:txBody>
        </p:sp>
      </p:grpSp>
      <p:grpSp>
        <p:nvGrpSpPr>
          <p:cNvPr id="13" name="Group 35">
            <a:extLst>
              <a:ext uri="{FF2B5EF4-FFF2-40B4-BE49-F238E27FC236}">
                <a16:creationId xmlns:a16="http://schemas.microsoft.com/office/drawing/2014/main" xmlns="" id="{9B1659CD-4F3A-424A-8BB6-105EB7A89F68}"/>
              </a:ext>
            </a:extLst>
          </p:cNvPr>
          <p:cNvGrpSpPr>
            <a:grpSpLocks/>
          </p:cNvGrpSpPr>
          <p:nvPr/>
        </p:nvGrpSpPr>
        <p:grpSpPr bwMode="auto">
          <a:xfrm>
            <a:off x="4092575" y="5461000"/>
            <a:ext cx="288925" cy="357188"/>
            <a:chOff x="0" y="0"/>
            <a:chExt cx="271463" cy="271462"/>
          </a:xfrm>
        </p:grpSpPr>
        <p:sp>
          <p:nvSpPr>
            <p:cNvPr id="50201" name="Freeform 15">
              <a:extLst>
                <a:ext uri="{FF2B5EF4-FFF2-40B4-BE49-F238E27FC236}">
                  <a16:creationId xmlns:a16="http://schemas.microsoft.com/office/drawing/2014/main" xmlns="" id="{D853E059-45A2-4C57-89DE-3D6CC86BC2DF}"/>
                </a:ext>
              </a:extLst>
            </p:cNvPr>
            <p:cNvSpPr>
              <a:spLocks noEditPoints="1" noChangeArrowheads="1"/>
            </p:cNvSpPr>
            <p:nvPr/>
          </p:nvSpPr>
          <p:spPr bwMode="auto">
            <a:xfrm>
              <a:off x="0" y="0"/>
              <a:ext cx="271463" cy="195263"/>
            </a:xfrm>
            <a:custGeom>
              <a:avLst/>
              <a:gdLst>
                <a:gd name="T0" fmla="*/ 2147483647 w 186"/>
                <a:gd name="T1" fmla="*/ 0 h 134"/>
                <a:gd name="T2" fmla="*/ 2147483647 w 186"/>
                <a:gd name="T3" fmla="*/ 2147483647 h 134"/>
                <a:gd name="T4" fmla="*/ 2147483647 w 186"/>
                <a:gd name="T5" fmla="*/ 2147483647 h 134"/>
                <a:gd name="T6" fmla="*/ 2147483647 w 186"/>
                <a:gd name="T7" fmla="*/ 2147483647 h 134"/>
                <a:gd name="T8" fmla="*/ 2147483647 w 186"/>
                <a:gd name="T9" fmla="*/ 2147483647 h 134"/>
                <a:gd name="T10" fmla="*/ 2147483647 w 186"/>
                <a:gd name="T11" fmla="*/ 2147483647 h 134"/>
                <a:gd name="T12" fmla="*/ 2147483647 w 186"/>
                <a:gd name="T13" fmla="*/ 2147483647 h 134"/>
                <a:gd name="T14" fmla="*/ 0 w 186"/>
                <a:gd name="T15" fmla="*/ 2147483647 h 134"/>
                <a:gd name="T16" fmla="*/ 0 w 186"/>
                <a:gd name="T17" fmla="*/ 2147483647 h 134"/>
                <a:gd name="T18" fmla="*/ 2147483647 w 186"/>
                <a:gd name="T19" fmla="*/ 2147483647 h 134"/>
                <a:gd name="T20" fmla="*/ 2147483647 w 186"/>
                <a:gd name="T21" fmla="*/ 0 h 134"/>
                <a:gd name="T22" fmla="*/ 2147483647 w 186"/>
                <a:gd name="T23" fmla="*/ 0 h 134"/>
                <a:gd name="T24" fmla="*/ 2147483647 w 186"/>
                <a:gd name="T25" fmla="*/ 2147483647 h 134"/>
                <a:gd name="T26" fmla="*/ 2147483647 w 186"/>
                <a:gd name="T27" fmla="*/ 2147483647 h 134"/>
                <a:gd name="T28" fmla="*/ 2147483647 w 186"/>
                <a:gd name="T29" fmla="*/ 2147483647 h 134"/>
                <a:gd name="T30" fmla="*/ 2147483647 w 186"/>
                <a:gd name="T31" fmla="*/ 2147483647 h 134"/>
                <a:gd name="T32" fmla="*/ 2147483647 w 186"/>
                <a:gd name="T33" fmla="*/ 2147483647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6"/>
                <a:gd name="T52" fmla="*/ 0 h 134"/>
                <a:gd name="T53" fmla="*/ 186 w 186"/>
                <a:gd name="T54" fmla="*/ 134 h 1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0202" name="Freeform 16">
              <a:extLst>
                <a:ext uri="{FF2B5EF4-FFF2-40B4-BE49-F238E27FC236}">
                  <a16:creationId xmlns:a16="http://schemas.microsoft.com/office/drawing/2014/main" xmlns="" id="{6F66F256-1396-4104-B7FC-7471F4E3C28B}"/>
                </a:ext>
              </a:extLst>
            </p:cNvPr>
            <p:cNvSpPr>
              <a:spLocks noChangeArrowheads="1"/>
            </p:cNvSpPr>
            <p:nvPr/>
          </p:nvSpPr>
          <p:spPr bwMode="auto">
            <a:xfrm>
              <a:off x="68262" y="211137"/>
              <a:ext cx="134938" cy="60325"/>
            </a:xfrm>
            <a:custGeom>
              <a:avLst/>
              <a:gdLst>
                <a:gd name="T0" fmla="*/ 2147483647 w 92"/>
                <a:gd name="T1" fmla="*/ 0 h 41"/>
                <a:gd name="T2" fmla="*/ 2147483647 w 92"/>
                <a:gd name="T3" fmla="*/ 0 h 41"/>
                <a:gd name="T4" fmla="*/ 2147483647 w 92"/>
                <a:gd name="T5" fmla="*/ 2147483647 h 41"/>
                <a:gd name="T6" fmla="*/ 2147483647 w 92"/>
                <a:gd name="T7" fmla="*/ 2147483647 h 41"/>
                <a:gd name="T8" fmla="*/ 2147483647 w 92"/>
                <a:gd name="T9" fmla="*/ 2147483647 h 41"/>
                <a:gd name="T10" fmla="*/ 2147483647 w 92"/>
                <a:gd name="T11" fmla="*/ 2147483647 h 41"/>
                <a:gd name="T12" fmla="*/ 2147483647 w 92"/>
                <a:gd name="T13" fmla="*/ 2147483647 h 41"/>
                <a:gd name="T14" fmla="*/ 2147483647 w 92"/>
                <a:gd name="T15" fmla="*/ 2147483647 h 41"/>
                <a:gd name="T16" fmla="*/ 2147483647 w 92"/>
                <a:gd name="T17" fmla="*/ 2147483647 h 41"/>
                <a:gd name="T18" fmla="*/ 0 w 92"/>
                <a:gd name="T19" fmla="*/ 2147483647 h 41"/>
                <a:gd name="T20" fmla="*/ 2147483647 w 92"/>
                <a:gd name="T21" fmla="*/ 2147483647 h 41"/>
                <a:gd name="T22" fmla="*/ 2147483647 w 92"/>
                <a:gd name="T23" fmla="*/ 2147483647 h 41"/>
                <a:gd name="T24" fmla="*/ 2147483647 w 92"/>
                <a:gd name="T25" fmla="*/ 2147483647 h 41"/>
                <a:gd name="T26" fmla="*/ 2147483647 w 92"/>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41"/>
                <a:gd name="T44" fmla="*/ 92 w 92"/>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50194" name="矩形 27">
            <a:extLst>
              <a:ext uri="{FF2B5EF4-FFF2-40B4-BE49-F238E27FC236}">
                <a16:creationId xmlns:a16="http://schemas.microsoft.com/office/drawing/2014/main" xmlns="" id="{7BC960D0-7141-44C6-BB83-F078B55A54C8}"/>
              </a:ext>
            </a:extLst>
          </p:cNvPr>
          <p:cNvSpPr>
            <a:spLocks noChangeArrowheads="1"/>
          </p:cNvSpPr>
          <p:nvPr/>
        </p:nvSpPr>
        <p:spPr bwMode="auto">
          <a:xfrm>
            <a:off x="3286125" y="4357688"/>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32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5" name="矩形 27">
            <a:extLst>
              <a:ext uri="{FF2B5EF4-FFF2-40B4-BE49-F238E27FC236}">
                <a16:creationId xmlns:a16="http://schemas.microsoft.com/office/drawing/2014/main" xmlns="" id="{F13D9A8D-5DE9-4213-85EC-1B9C72C594C4}"/>
              </a:ext>
            </a:extLst>
          </p:cNvPr>
          <p:cNvSpPr>
            <a:spLocks noChangeArrowheads="1"/>
          </p:cNvSpPr>
          <p:nvPr/>
        </p:nvSpPr>
        <p:spPr bwMode="auto">
          <a:xfrm>
            <a:off x="5000625" y="5072063"/>
            <a:ext cx="8001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Calibri" panose="020F0502020204030204" pitchFamily="34" charset="0"/>
                <a:ea typeface="微软雅黑" panose="020B0503020204020204" pitchFamily="34" charset="-122"/>
                <a:sym typeface="Calibri" panose="020F0502020204030204" pitchFamily="34" charset="0"/>
              </a:rPr>
              <a:t>06</a:t>
            </a:r>
            <a:endParaRPr lang="zh-CN" altLang="en-US" sz="32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196" name="矩形 28">
            <a:extLst>
              <a:ext uri="{FF2B5EF4-FFF2-40B4-BE49-F238E27FC236}">
                <a16:creationId xmlns:a16="http://schemas.microsoft.com/office/drawing/2014/main" xmlns="" id="{11C19575-DC41-42B4-8F58-1D43D77DFF55}"/>
              </a:ext>
            </a:extLst>
          </p:cNvPr>
          <p:cNvSpPr>
            <a:spLocks noChangeArrowheads="1"/>
          </p:cNvSpPr>
          <p:nvPr/>
        </p:nvSpPr>
        <p:spPr bwMode="auto">
          <a:xfrm>
            <a:off x="-173038" y="920750"/>
            <a:ext cx="3375026" cy="144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国有资产管理</a:t>
            </a:r>
          </a:p>
          <a:p>
            <a:pPr algn="r" eaLnBrk="1" hangingPunct="1"/>
            <a:r>
              <a:rPr lang="zh-CN" altLang="en-US" dirty="0">
                <a:solidFill>
                  <a:srgbClr val="000000"/>
                </a:solidFill>
                <a:latin typeface="楷体" panose="02010609060101010101" pitchFamily="49" charset="-122"/>
                <a:ea typeface="楷体" panose="02010609060101010101" pitchFamily="49" charset="-122"/>
                <a:sym typeface="Calibri" panose="020F0502020204030204" pitchFamily="34" charset="0"/>
              </a:rPr>
              <a:t>拟转让股份涉及需要经由相关行政主管部门审批或备案的，当事人需提供相关文件原件及复印件</a:t>
            </a:r>
          </a:p>
        </p:txBody>
      </p:sp>
      <p:sp>
        <p:nvSpPr>
          <p:cNvPr id="50197" name="矩形 28">
            <a:extLst>
              <a:ext uri="{FF2B5EF4-FFF2-40B4-BE49-F238E27FC236}">
                <a16:creationId xmlns:a16="http://schemas.microsoft.com/office/drawing/2014/main" xmlns="" id="{FCFAF57E-CB05-4EC4-803D-4875DAF4FE8B}"/>
              </a:ext>
            </a:extLst>
          </p:cNvPr>
          <p:cNvSpPr>
            <a:spLocks noChangeArrowheads="1"/>
          </p:cNvSpPr>
          <p:nvPr/>
        </p:nvSpPr>
        <p:spPr bwMode="auto">
          <a:xfrm>
            <a:off x="5702300" y="4729163"/>
            <a:ext cx="34417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微软雅黑" panose="020B0503020204020204" pitchFamily="34" charset="-122"/>
                <a:ea typeface="微软雅黑" panose="020B0503020204020204" pitchFamily="34" charset="-122"/>
                <a:sym typeface="Calibri" panose="020F0502020204030204" pitchFamily="34" charset="0"/>
              </a:rPr>
              <a:t>未成年人（继承过户）</a:t>
            </a:r>
          </a:p>
          <a:p>
            <a:pPr eaLnBrk="1" hangingPunct="1"/>
            <a:r>
              <a:rPr lang="zh-CN" altLang="en-US">
                <a:solidFill>
                  <a:srgbClr val="000000"/>
                </a:solidFill>
                <a:latin typeface="楷体" panose="02010609060101010101" pitchFamily="49" charset="-122"/>
                <a:ea typeface="楷体" panose="02010609060101010101" pitchFamily="49" charset="-122"/>
                <a:sym typeface="Calibri" panose="020F0502020204030204" pitchFamily="34" charset="0"/>
              </a:rPr>
              <a:t>继承人是未成年人的，证券应过户至未成年人名下；如需过户至法定监护人名下，则应在继承公证书中明确。</a:t>
            </a:r>
          </a:p>
        </p:txBody>
      </p:sp>
      <p:pic>
        <p:nvPicPr>
          <p:cNvPr id="50198" name="Picture 3" descr="C:\Users\Administrator\Desktop\讲课准备材料\logo.png">
            <a:extLst>
              <a:ext uri="{FF2B5EF4-FFF2-40B4-BE49-F238E27FC236}">
                <a16:creationId xmlns:a16="http://schemas.microsoft.com/office/drawing/2014/main" xmlns="" id="{AA449FCC-2F17-4D8E-B630-F8106A296880}"/>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7625" y="62372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 name="标题 1">
            <a:extLst>
              <a:ext uri="{FF2B5EF4-FFF2-40B4-BE49-F238E27FC236}">
                <a16:creationId xmlns:a16="http://schemas.microsoft.com/office/drawing/2014/main" xmlns="" id="{26DFD98A-A142-4C3D-B541-D2E12D5AF041}"/>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证券非交易过户业务</a:t>
            </a:r>
            <a:r>
              <a:rPr lang="en-US" altLang="zh-CN"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a:t>
            </a: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注意事项</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50200" name="灯片编号占位符 2">
            <a:extLst>
              <a:ext uri="{FF2B5EF4-FFF2-40B4-BE49-F238E27FC236}">
                <a16:creationId xmlns:a16="http://schemas.microsoft.com/office/drawing/2014/main" xmlns="" id="{B27C87E7-B0C0-45E7-BBC0-F51C52EBA9BD}"/>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82AB24-4D10-4560-B042-614053F7FBBD}" type="slidenum">
              <a:rPr lang="en-US" altLang="zh-CN"/>
              <a:pPr/>
              <a:t>65</a:t>
            </a:fld>
            <a:endParaRPr lang="en-US" altLang="zh-CN" dirty="0"/>
          </a:p>
        </p:txBody>
      </p:sp>
    </p:spTree>
    <p:extLst>
      <p:ext uri="{BB962C8B-B14F-4D97-AF65-F5344CB8AC3E}">
        <p14:creationId xmlns:p14="http://schemas.microsoft.com/office/powerpoint/2010/main" xmlns="" val="387794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196"/>
                                        </p:tgtEl>
                                        <p:attrNameLst>
                                          <p:attrName>style.visibility</p:attrName>
                                        </p:attrNameLst>
                                      </p:cBhvr>
                                      <p:to>
                                        <p:strVal val="visible"/>
                                      </p:to>
                                    </p:set>
                                    <p:animEffect transition="in" filter="fade">
                                      <p:cBhvr>
                                        <p:cTn id="7" dur="500"/>
                                        <p:tgtEl>
                                          <p:spTgt spid="5019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188"/>
                                        </p:tgtEl>
                                        <p:attrNameLst>
                                          <p:attrName>style.visibility</p:attrName>
                                        </p:attrNameLst>
                                      </p:cBhvr>
                                      <p:to>
                                        <p:strVal val="visible"/>
                                      </p:to>
                                    </p:set>
                                    <p:animEffect transition="in" filter="fade">
                                      <p:cBhvr>
                                        <p:cTn id="13" dur="500"/>
                                        <p:tgtEl>
                                          <p:spTgt spid="5018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185"/>
                                        </p:tgtEl>
                                        <p:attrNameLst>
                                          <p:attrName>style.visibility</p:attrName>
                                        </p:attrNameLst>
                                      </p:cBhvr>
                                      <p:to>
                                        <p:strVal val="visible"/>
                                      </p:to>
                                    </p:set>
                                    <p:animEffect transition="in" filter="fade">
                                      <p:cBhvr>
                                        <p:cTn id="21" dur="500"/>
                                        <p:tgtEl>
                                          <p:spTgt spid="50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0187"/>
                                        </p:tgtEl>
                                        <p:attrNameLst>
                                          <p:attrName>style.visibility</p:attrName>
                                        </p:attrNameLst>
                                      </p:cBhvr>
                                      <p:to>
                                        <p:strVal val="visible"/>
                                      </p:to>
                                    </p:set>
                                    <p:animEffect transition="in" filter="fade">
                                      <p:cBhvr>
                                        <p:cTn id="24" dur="500"/>
                                        <p:tgtEl>
                                          <p:spTgt spid="5018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0186"/>
                                        </p:tgtEl>
                                        <p:attrNameLst>
                                          <p:attrName>style.visibility</p:attrName>
                                        </p:attrNameLst>
                                      </p:cBhvr>
                                      <p:to>
                                        <p:strVal val="visible"/>
                                      </p:to>
                                    </p:set>
                                    <p:animEffect transition="in" filter="fade">
                                      <p:cBhvr>
                                        <p:cTn id="29" dur="500"/>
                                        <p:tgtEl>
                                          <p:spTgt spid="50186"/>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184"/>
                                        </p:tgtEl>
                                        <p:attrNameLst>
                                          <p:attrName>style.visibility</p:attrName>
                                        </p:attrNameLst>
                                      </p:cBhvr>
                                      <p:to>
                                        <p:strVal val="visible"/>
                                      </p:to>
                                    </p:set>
                                    <p:animEffect transition="in" filter="fade">
                                      <p:cBhvr>
                                        <p:cTn id="35" dur="500"/>
                                        <p:tgtEl>
                                          <p:spTgt spid="5018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183"/>
                                        </p:tgtEl>
                                        <p:attrNameLst>
                                          <p:attrName>style.visibility</p:attrName>
                                        </p:attrNameLst>
                                      </p:cBhvr>
                                      <p:to>
                                        <p:strVal val="visible"/>
                                      </p:to>
                                    </p:set>
                                    <p:animEffect transition="in" filter="fade">
                                      <p:cBhvr>
                                        <p:cTn id="43" dur="500"/>
                                        <p:tgtEl>
                                          <p:spTgt spid="5018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190"/>
                                        </p:tgtEl>
                                        <p:attrNameLst>
                                          <p:attrName>style.visibility</p:attrName>
                                        </p:attrNameLst>
                                      </p:cBhvr>
                                      <p:to>
                                        <p:strVal val="visible"/>
                                      </p:to>
                                    </p:set>
                                    <p:animEffect transition="in" filter="fade">
                                      <p:cBhvr>
                                        <p:cTn id="46" dur="500"/>
                                        <p:tgtEl>
                                          <p:spTgt spid="5019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0194"/>
                                        </p:tgtEl>
                                        <p:attrNameLst>
                                          <p:attrName>style.visibility</p:attrName>
                                        </p:attrNameLst>
                                      </p:cBhvr>
                                      <p:to>
                                        <p:strVal val="visible"/>
                                      </p:to>
                                    </p:set>
                                    <p:animEffect transition="in" filter="fade">
                                      <p:cBhvr>
                                        <p:cTn id="51" dur="500"/>
                                        <p:tgtEl>
                                          <p:spTgt spid="50194"/>
                                        </p:tgtEl>
                                      </p:cBhvr>
                                    </p:animEffect>
                                  </p:childTnLst>
                                </p:cTn>
                              </p:par>
                              <p:par>
                                <p:cTn id="52" presetID="10" presetClass="entr" presetSubtype="0"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0191"/>
                                        </p:tgtEl>
                                        <p:attrNameLst>
                                          <p:attrName>style.visibility</p:attrName>
                                        </p:attrNameLst>
                                      </p:cBhvr>
                                      <p:to>
                                        <p:strVal val="visible"/>
                                      </p:to>
                                    </p:set>
                                    <p:animEffect transition="in" filter="fade">
                                      <p:cBhvr>
                                        <p:cTn id="57" dur="500"/>
                                        <p:tgtEl>
                                          <p:spTgt spid="5019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0195"/>
                                        </p:tgtEl>
                                        <p:attrNameLst>
                                          <p:attrName>style.visibility</p:attrName>
                                        </p:attrNameLst>
                                      </p:cBhvr>
                                      <p:to>
                                        <p:strVal val="visible"/>
                                      </p:to>
                                    </p:set>
                                    <p:animEffect transition="in" filter="fade">
                                      <p:cBhvr>
                                        <p:cTn id="65" dur="500"/>
                                        <p:tgtEl>
                                          <p:spTgt spid="5019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0197"/>
                                        </p:tgtEl>
                                        <p:attrNameLst>
                                          <p:attrName>style.visibility</p:attrName>
                                        </p:attrNameLst>
                                      </p:cBhvr>
                                      <p:to>
                                        <p:strVal val="visible"/>
                                      </p:to>
                                    </p:set>
                                    <p:animEffect transition="in" filter="fade">
                                      <p:cBhvr>
                                        <p:cTn id="68" dur="500"/>
                                        <p:tgtEl>
                                          <p:spTgt spid="50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P spid="50184" grpId="0"/>
      <p:bldP spid="50185" grpId="0"/>
      <p:bldP spid="50186" grpId="0"/>
      <p:bldP spid="50187" grpId="0"/>
      <p:bldP spid="50188" grpId="0"/>
      <p:bldP spid="50190" grpId="0"/>
      <p:bldP spid="50191" grpId="0"/>
      <p:bldP spid="50194" grpId="0"/>
      <p:bldP spid="50195" grpId="0"/>
      <p:bldP spid="50196" grpId="0"/>
      <p:bldP spid="5019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a:extLst>
              <a:ext uri="{FF2B5EF4-FFF2-40B4-BE49-F238E27FC236}">
                <a16:creationId xmlns:a16="http://schemas.microsoft.com/office/drawing/2014/main" xmlns="" id="{7F1C7380-E798-4F03-AA54-7FB49B31C91E}"/>
              </a:ext>
            </a:extLst>
          </p:cNvPr>
          <p:cNvSpPr>
            <a:spLocks noGrp="1"/>
          </p:cNvSpPr>
          <p:nvPr>
            <p:ph type="title"/>
          </p:nvPr>
        </p:nvSpPr>
        <p:spPr>
          <a:xfrm>
            <a:off x="457200" y="274638"/>
            <a:ext cx="4329113" cy="654050"/>
          </a:xfrm>
        </p:spPr>
        <p:txBody>
          <a:bodyPr>
            <a:normAutofit fontScale="90000"/>
          </a:bodyPr>
          <a:lstStyle/>
          <a:p>
            <a:pPr algn="l">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证券转托管业务</a:t>
            </a:r>
            <a: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t/>
            </a:r>
            <a:br>
              <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rPr>
            </a:br>
            <a:endParaRPr lang="zh-CN" altLang="en-US" sz="24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66564" name="Text Box 20">
            <a:extLst>
              <a:ext uri="{FF2B5EF4-FFF2-40B4-BE49-F238E27FC236}">
                <a16:creationId xmlns:a16="http://schemas.microsoft.com/office/drawing/2014/main" xmlns="" id="{F265102B-DDD4-4882-941D-9B4F2139B412}"/>
              </a:ext>
            </a:extLst>
          </p:cNvPr>
          <p:cNvSpPr txBox="1">
            <a:spLocks noChangeArrowheads="1"/>
          </p:cNvSpPr>
          <p:nvPr/>
        </p:nvSpPr>
        <p:spPr bwMode="auto">
          <a:xfrm>
            <a:off x="6143625" y="1678806"/>
            <a:ext cx="23050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非交易过户业务</a:t>
            </a:r>
          </a:p>
        </p:txBody>
      </p:sp>
      <p:sp>
        <p:nvSpPr>
          <p:cNvPr id="66565" name="Rectangle 21">
            <a:extLst>
              <a:ext uri="{FF2B5EF4-FFF2-40B4-BE49-F238E27FC236}">
                <a16:creationId xmlns:a16="http://schemas.microsoft.com/office/drawing/2014/main" xmlns="" id="{009AED80-7C4B-470B-AB58-CE5E676F7FB8}"/>
              </a:ext>
            </a:extLst>
          </p:cNvPr>
          <p:cNvSpPr>
            <a:spLocks noChangeArrowheads="1"/>
          </p:cNvSpPr>
          <p:nvPr/>
        </p:nvSpPr>
        <p:spPr bwMode="auto">
          <a:xfrm>
            <a:off x="6429375" y="2067743"/>
            <a:ext cx="217646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继承过户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离婚析产过户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法人资格丧失过户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向基金会赠与过户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协议转让过户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r>
              <a:rPr lang="en-US" altLang="zh-CN" sz="1600" dirty="0">
                <a:solidFill>
                  <a:schemeClr val="tx2"/>
                </a:solidFill>
                <a:latin typeface="楷体" panose="02010609060101010101" pitchFamily="49" charset="-122"/>
                <a:ea typeface="楷体" panose="02010609060101010101" pitchFamily="49" charset="-122"/>
              </a:rPr>
              <a:t>  </a:t>
            </a:r>
            <a:r>
              <a:rPr lang="zh-CN" altLang="en-US" sz="1600">
                <a:solidFill>
                  <a:schemeClr val="tx2"/>
                </a:solidFill>
                <a:latin typeface="楷体" panose="02010609060101010101" pitchFamily="49" charset="-122"/>
                <a:ea typeface="楷体" panose="02010609060101010101" pitchFamily="49" charset="-122"/>
              </a:rPr>
              <a:t>（含行政划拨）</a:t>
            </a:r>
            <a:endParaRPr lang="en-US" altLang="zh-CN" sz="1600" dirty="0">
              <a:solidFill>
                <a:schemeClr val="tx2"/>
              </a:solidFill>
              <a:latin typeface="楷体" panose="02010609060101010101" pitchFamily="49" charset="-122"/>
              <a:ea typeface="楷体" panose="02010609060101010101" pitchFamily="49" charset="-122"/>
            </a:endParaRPr>
          </a:p>
        </p:txBody>
      </p:sp>
      <p:sp>
        <p:nvSpPr>
          <p:cNvPr id="66566" name="WordArt 24">
            <a:extLst>
              <a:ext uri="{FF2B5EF4-FFF2-40B4-BE49-F238E27FC236}">
                <a16:creationId xmlns:a16="http://schemas.microsoft.com/office/drawing/2014/main" xmlns="" id="{54349642-FD4A-4E50-8F3A-29BB64D5D23E}"/>
              </a:ext>
            </a:extLst>
          </p:cNvPr>
          <p:cNvSpPr>
            <a:spLocks noChangeArrowheads="1" noChangeShapeType="1" noTextEdit="1"/>
          </p:cNvSpPr>
          <p:nvPr/>
        </p:nvSpPr>
        <p:spPr bwMode="auto">
          <a:xfrm>
            <a:off x="3636963" y="3454400"/>
            <a:ext cx="1706562" cy="23495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r>
              <a:rPr lang="zh-CN" altLang="en-US" sz="2400" kern="10">
                <a:solidFill>
                  <a:schemeClr val="bg1"/>
                </a:solidFill>
                <a:latin typeface="楷体" panose="02010609060101010101" pitchFamily="49" charset="-122"/>
                <a:ea typeface="楷体" panose="02010609060101010101" pitchFamily="49" charset="-122"/>
              </a:rPr>
              <a:t>投资者业务类别</a:t>
            </a:r>
          </a:p>
        </p:txBody>
      </p:sp>
      <p:grpSp>
        <p:nvGrpSpPr>
          <p:cNvPr id="2" name="组合 43">
            <a:extLst>
              <a:ext uri="{FF2B5EF4-FFF2-40B4-BE49-F238E27FC236}">
                <a16:creationId xmlns:a16="http://schemas.microsoft.com/office/drawing/2014/main" xmlns="" id="{6C33EB15-5136-4754-9419-BC0ECF957D13}"/>
              </a:ext>
            </a:extLst>
          </p:cNvPr>
          <p:cNvGrpSpPr>
            <a:grpSpLocks/>
          </p:cNvGrpSpPr>
          <p:nvPr/>
        </p:nvGrpSpPr>
        <p:grpSpPr bwMode="auto">
          <a:xfrm>
            <a:off x="539750" y="2840956"/>
            <a:ext cx="2447925" cy="1427162"/>
            <a:chOff x="539552" y="4485084"/>
            <a:chExt cx="2448272" cy="1426780"/>
          </a:xfrm>
        </p:grpSpPr>
        <p:sp>
          <p:nvSpPr>
            <p:cNvPr id="66588" name="Text Box 22">
              <a:extLst>
                <a:ext uri="{FF2B5EF4-FFF2-40B4-BE49-F238E27FC236}">
                  <a16:creationId xmlns:a16="http://schemas.microsoft.com/office/drawing/2014/main" xmlns="" id="{F68B1B39-6602-4BB9-8661-9E605C76A0CE}"/>
                </a:ext>
              </a:extLst>
            </p:cNvPr>
            <p:cNvSpPr txBox="1">
              <a:spLocks noChangeArrowheads="1"/>
            </p:cNvSpPr>
            <p:nvPr/>
          </p:nvSpPr>
          <p:spPr bwMode="auto">
            <a:xfrm>
              <a:off x="539552" y="4485084"/>
              <a:ext cx="2448272"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证券质押登记业务</a:t>
              </a:r>
            </a:p>
          </p:txBody>
        </p:sp>
        <p:sp>
          <p:nvSpPr>
            <p:cNvPr id="66589" name="Rectangle 19">
              <a:extLst>
                <a:ext uri="{FF2B5EF4-FFF2-40B4-BE49-F238E27FC236}">
                  <a16:creationId xmlns:a16="http://schemas.microsoft.com/office/drawing/2014/main" xmlns="" id="{EDAD7BB7-D5B3-4849-A4C1-4FA0EF2FBC26}"/>
                </a:ext>
              </a:extLst>
            </p:cNvPr>
            <p:cNvSpPr>
              <a:spLocks noChangeArrowheads="1"/>
            </p:cNvSpPr>
            <p:nvPr/>
          </p:nvSpPr>
          <p:spPr bwMode="auto">
            <a:xfrm>
              <a:off x="785786" y="4857760"/>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证券质押登记</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解除质押登记</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部分解除质押登记</a:t>
              </a:r>
            </a:p>
          </p:txBody>
        </p:sp>
      </p:grpSp>
      <p:grpSp>
        <p:nvGrpSpPr>
          <p:cNvPr id="3" name="组合 42">
            <a:extLst>
              <a:ext uri="{FF2B5EF4-FFF2-40B4-BE49-F238E27FC236}">
                <a16:creationId xmlns:a16="http://schemas.microsoft.com/office/drawing/2014/main" xmlns="" id="{360EF8EE-ACFA-492B-B365-A5513B7D70EC}"/>
              </a:ext>
            </a:extLst>
          </p:cNvPr>
          <p:cNvGrpSpPr>
            <a:grpSpLocks/>
          </p:cNvGrpSpPr>
          <p:nvPr/>
        </p:nvGrpSpPr>
        <p:grpSpPr bwMode="auto">
          <a:xfrm>
            <a:off x="611188" y="1340768"/>
            <a:ext cx="2409825" cy="1411288"/>
            <a:chOff x="611560" y="2638532"/>
            <a:chExt cx="2409324" cy="1411294"/>
          </a:xfrm>
        </p:grpSpPr>
        <p:sp>
          <p:nvSpPr>
            <p:cNvPr id="66585" name="Rectangle 17">
              <a:extLst>
                <a:ext uri="{FF2B5EF4-FFF2-40B4-BE49-F238E27FC236}">
                  <a16:creationId xmlns:a16="http://schemas.microsoft.com/office/drawing/2014/main" xmlns="" id="{2A762BD8-3546-437A-AE10-128E8E1862C8}"/>
                </a:ext>
              </a:extLst>
            </p:cNvPr>
            <p:cNvSpPr>
              <a:spLocks noChangeArrowheads="1"/>
            </p:cNvSpPr>
            <p:nvPr/>
          </p:nvSpPr>
          <p:spPr bwMode="auto">
            <a:xfrm>
              <a:off x="884109" y="2712402"/>
              <a:ext cx="2136775" cy="417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endParaRPr lang="zh-CN" altLang="en-US" sz="1600">
                <a:solidFill>
                  <a:schemeClr val="tx2"/>
                </a:solidFill>
                <a:latin typeface="楷体" panose="02010609060101010101" pitchFamily="49" charset="-122"/>
                <a:ea typeface="楷体" panose="02010609060101010101" pitchFamily="49" charset="-122"/>
              </a:endParaRPr>
            </a:p>
          </p:txBody>
        </p:sp>
        <p:sp>
          <p:nvSpPr>
            <p:cNvPr id="66586" name="Text Box 20">
              <a:extLst>
                <a:ext uri="{FF2B5EF4-FFF2-40B4-BE49-F238E27FC236}">
                  <a16:creationId xmlns:a16="http://schemas.microsoft.com/office/drawing/2014/main" xmlns="" id="{633C3C47-7D80-4664-B212-D8AAD9537C38}"/>
                </a:ext>
              </a:extLst>
            </p:cNvPr>
            <p:cNvSpPr txBox="1">
              <a:spLocks noChangeArrowheads="1"/>
            </p:cNvSpPr>
            <p:nvPr/>
          </p:nvSpPr>
          <p:spPr bwMode="auto">
            <a:xfrm>
              <a:off x="611560" y="2638532"/>
              <a:ext cx="2304256" cy="397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证券查询业务</a:t>
              </a:r>
            </a:p>
          </p:txBody>
        </p:sp>
        <p:sp>
          <p:nvSpPr>
            <p:cNvPr id="66587" name="Rectangle 21">
              <a:extLst>
                <a:ext uri="{FF2B5EF4-FFF2-40B4-BE49-F238E27FC236}">
                  <a16:creationId xmlns:a16="http://schemas.microsoft.com/office/drawing/2014/main" xmlns="" id="{45A7D330-97FB-4451-8DD2-FD036D88C255}"/>
                </a:ext>
              </a:extLst>
            </p:cNvPr>
            <p:cNvSpPr>
              <a:spLocks noChangeArrowheads="1"/>
            </p:cNvSpPr>
            <p:nvPr/>
          </p:nvSpPr>
          <p:spPr bwMode="auto">
            <a:xfrm>
              <a:off x="818846" y="2995722"/>
              <a:ext cx="2136775" cy="1054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持有查询</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冻结查询</a:t>
              </a: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持有变更查询</a:t>
              </a:r>
            </a:p>
          </p:txBody>
        </p:sp>
      </p:grpSp>
      <p:cxnSp>
        <p:nvCxnSpPr>
          <p:cNvPr id="31" name="直接箭头连接符 30">
            <a:extLst>
              <a:ext uri="{FF2B5EF4-FFF2-40B4-BE49-F238E27FC236}">
                <a16:creationId xmlns:a16="http://schemas.microsoft.com/office/drawing/2014/main" xmlns="" id="{797FF09B-AC9E-447B-AEF7-02DF01A18C9E}"/>
              </a:ext>
            </a:extLst>
          </p:cNvPr>
          <p:cNvCxnSpPr/>
          <p:nvPr/>
        </p:nvCxnSpPr>
        <p:spPr bwMode="auto">
          <a:xfrm>
            <a:off x="428625" y="2698081"/>
            <a:ext cx="2643188"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4" name="组合 50">
            <a:extLst>
              <a:ext uri="{FF2B5EF4-FFF2-40B4-BE49-F238E27FC236}">
                <a16:creationId xmlns:a16="http://schemas.microsoft.com/office/drawing/2014/main" xmlns="" id="{328E1BAF-58DF-4CD2-82DB-D15AC834AA4E}"/>
              </a:ext>
            </a:extLst>
          </p:cNvPr>
          <p:cNvGrpSpPr>
            <a:grpSpLocks/>
          </p:cNvGrpSpPr>
          <p:nvPr/>
        </p:nvGrpSpPr>
        <p:grpSpPr bwMode="auto">
          <a:xfrm>
            <a:off x="3429000" y="1928813"/>
            <a:ext cx="2520950" cy="3114675"/>
            <a:chOff x="3428992" y="1928802"/>
            <a:chExt cx="2520950" cy="3114728"/>
          </a:xfrm>
        </p:grpSpPr>
        <p:sp>
          <p:nvSpPr>
            <p:cNvPr id="66582" name="Oval 13">
              <a:extLst>
                <a:ext uri="{FF2B5EF4-FFF2-40B4-BE49-F238E27FC236}">
                  <a16:creationId xmlns:a16="http://schemas.microsoft.com/office/drawing/2014/main" xmlns="" id="{DD5E2240-ABFF-46A0-BEA9-1B07075C9BB4}"/>
                </a:ext>
              </a:extLst>
            </p:cNvPr>
            <p:cNvSpPr>
              <a:spLocks noChangeArrowheads="1"/>
            </p:cNvSpPr>
            <p:nvPr/>
          </p:nvSpPr>
          <p:spPr bwMode="auto">
            <a:xfrm>
              <a:off x="3428992" y="4643446"/>
              <a:ext cx="2520950" cy="400084"/>
            </a:xfrm>
            <a:prstGeom prst="ellipse">
              <a:avLst/>
            </a:prstGeom>
            <a:gradFill rotWithShape="1">
              <a:gsLst>
                <a:gs pos="0">
                  <a:schemeClr val="tx1">
                    <a:alpha val="39998"/>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楷体" panose="02010609060101010101" pitchFamily="49" charset="-122"/>
                <a:ea typeface="楷体" panose="02010609060101010101" pitchFamily="49" charset="-122"/>
              </a:endParaRPr>
            </a:p>
          </p:txBody>
        </p:sp>
        <p:pic>
          <p:nvPicPr>
            <p:cNvPr id="37" name="Picture 4" descr="http://www.ma-visioconference.fr/images/meeting_icons/27825.png">
              <a:extLst>
                <a:ext uri="{FF2B5EF4-FFF2-40B4-BE49-F238E27FC236}">
                  <a16:creationId xmlns:a16="http://schemas.microsoft.com/office/drawing/2014/main" xmlns="" id="{730DA073-4539-4761-A8E8-04E4E1A3F8ED}"/>
                </a:ext>
              </a:extLst>
            </p:cNvPr>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3857620" y="1928802"/>
              <a:ext cx="1922032" cy="1706179"/>
            </a:xfrm>
            <a:prstGeom prst="rect">
              <a:avLst/>
            </a:prstGeom>
            <a:noFill/>
            <a:ln>
              <a:noFill/>
              <a:prstDash val="sysDot"/>
            </a:ln>
          </p:spPr>
        </p:pic>
      </p:grpSp>
      <p:sp>
        <p:nvSpPr>
          <p:cNvPr id="66573" name="Text Box 20">
            <a:extLst>
              <a:ext uri="{FF2B5EF4-FFF2-40B4-BE49-F238E27FC236}">
                <a16:creationId xmlns:a16="http://schemas.microsoft.com/office/drawing/2014/main" xmlns="" id="{41FB8F11-7551-446B-8C86-052DA243A811}"/>
              </a:ext>
            </a:extLst>
          </p:cNvPr>
          <p:cNvSpPr txBox="1">
            <a:spLocks noChangeArrowheads="1"/>
          </p:cNvSpPr>
          <p:nvPr/>
        </p:nvSpPr>
        <p:spPr bwMode="auto">
          <a:xfrm>
            <a:off x="6269038" y="4235822"/>
            <a:ext cx="2303462"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转托管业务</a:t>
            </a:r>
          </a:p>
        </p:txBody>
      </p:sp>
      <p:cxnSp>
        <p:nvCxnSpPr>
          <p:cNvPr id="46" name="直接箭头连接符 45">
            <a:extLst>
              <a:ext uri="{FF2B5EF4-FFF2-40B4-BE49-F238E27FC236}">
                <a16:creationId xmlns:a16="http://schemas.microsoft.com/office/drawing/2014/main" xmlns="" id="{5F3B038E-E80A-41F5-9387-3085ABC14036}"/>
              </a:ext>
            </a:extLst>
          </p:cNvPr>
          <p:cNvCxnSpPr/>
          <p:nvPr/>
        </p:nvCxnSpPr>
        <p:spPr bwMode="auto">
          <a:xfrm>
            <a:off x="500063" y="4198268"/>
            <a:ext cx="2643187" cy="15875"/>
          </a:xfrm>
          <a:prstGeom prst="straightConnector1">
            <a:avLst/>
          </a:prstGeom>
          <a:ln>
            <a:solidFill>
              <a:schemeClr val="tx2">
                <a:lumMod val="65000"/>
                <a:lumOff val="35000"/>
              </a:schemeClr>
            </a:solidFill>
            <a:headEnd type="none" w="med" len="med"/>
            <a:tailEnd type="oval"/>
          </a:ln>
        </p:spPr>
        <p:style>
          <a:lnRef idx="1">
            <a:schemeClr val="dk1"/>
          </a:lnRef>
          <a:fillRef idx="0">
            <a:schemeClr val="dk1"/>
          </a:fillRef>
          <a:effectRef idx="0">
            <a:schemeClr val="dk1"/>
          </a:effectRef>
          <a:fontRef idx="minor">
            <a:schemeClr val="tx1"/>
          </a:fontRef>
        </p:style>
      </p:cxnSp>
      <p:grpSp>
        <p:nvGrpSpPr>
          <p:cNvPr id="5" name="组合 46">
            <a:extLst>
              <a:ext uri="{FF2B5EF4-FFF2-40B4-BE49-F238E27FC236}">
                <a16:creationId xmlns:a16="http://schemas.microsoft.com/office/drawing/2014/main" xmlns="" id="{C5E0DD37-ABA8-46D0-A264-1C9614461B1C}"/>
              </a:ext>
            </a:extLst>
          </p:cNvPr>
          <p:cNvGrpSpPr>
            <a:grpSpLocks/>
          </p:cNvGrpSpPr>
          <p:nvPr/>
        </p:nvGrpSpPr>
        <p:grpSpPr bwMode="auto">
          <a:xfrm>
            <a:off x="539750" y="4220493"/>
            <a:ext cx="2363788" cy="1363663"/>
            <a:chOff x="6058518" y="3571876"/>
            <a:chExt cx="2364769" cy="1363428"/>
          </a:xfrm>
        </p:grpSpPr>
        <p:sp>
          <p:nvSpPr>
            <p:cNvPr id="66580" name="Text Box 20">
              <a:extLst>
                <a:ext uri="{FF2B5EF4-FFF2-40B4-BE49-F238E27FC236}">
                  <a16:creationId xmlns:a16="http://schemas.microsoft.com/office/drawing/2014/main" xmlns="" id="{C2F8DEBF-993E-48A3-8206-3914B9413706}"/>
                </a:ext>
              </a:extLst>
            </p:cNvPr>
            <p:cNvSpPr txBox="1">
              <a:spLocks noChangeArrowheads="1"/>
            </p:cNvSpPr>
            <p:nvPr/>
          </p:nvSpPr>
          <p:spPr bwMode="auto">
            <a:xfrm>
              <a:off x="6058518" y="3571876"/>
              <a:ext cx="2304256" cy="397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质权的实现方式</a:t>
              </a:r>
            </a:p>
          </p:txBody>
        </p:sp>
        <p:sp>
          <p:nvSpPr>
            <p:cNvPr id="66581" name="Rectangle 19">
              <a:extLst>
                <a:ext uri="{FF2B5EF4-FFF2-40B4-BE49-F238E27FC236}">
                  <a16:creationId xmlns:a16="http://schemas.microsoft.com/office/drawing/2014/main" xmlns="" id="{6C0C5987-BC6A-44CC-B639-AF210F91968B}"/>
                </a:ext>
              </a:extLst>
            </p:cNvPr>
            <p:cNvSpPr>
              <a:spLocks noChangeArrowheads="1"/>
            </p:cNvSpPr>
            <p:nvPr/>
          </p:nvSpPr>
          <p:spPr bwMode="auto">
            <a:xfrm>
              <a:off x="6286512" y="3956575"/>
              <a:ext cx="2136775"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3525" indent="-2635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质押登记状态调整</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buFont typeface="Wingdings" panose="05000000000000000000" pitchFamily="2" charset="2"/>
                <a:buChar char="l"/>
              </a:pPr>
              <a:r>
                <a:rPr lang="zh-CN" altLang="en-US" sz="1600">
                  <a:solidFill>
                    <a:schemeClr val="tx2"/>
                  </a:solidFill>
                  <a:latin typeface="楷体" panose="02010609060101010101" pitchFamily="49" charset="-122"/>
                  <a:ea typeface="楷体" panose="02010609060101010101" pitchFamily="49" charset="-122"/>
                </a:rPr>
                <a:t>质押证券处置过户</a:t>
              </a:r>
              <a:endParaRPr lang="en-US" altLang="zh-CN" sz="1600" dirty="0">
                <a:solidFill>
                  <a:schemeClr val="tx2"/>
                </a:solidFill>
                <a:latin typeface="楷体" panose="02010609060101010101" pitchFamily="49" charset="-122"/>
                <a:ea typeface="楷体" panose="02010609060101010101" pitchFamily="49" charset="-122"/>
              </a:endParaRPr>
            </a:p>
            <a:p>
              <a:pPr>
                <a:lnSpc>
                  <a:spcPct val="120000"/>
                </a:lnSpc>
                <a:buSzPct val="80000"/>
              </a:pPr>
              <a:endParaRPr lang="zh-CN" altLang="en-US" sz="1600">
                <a:solidFill>
                  <a:schemeClr val="tx2"/>
                </a:solidFill>
                <a:latin typeface="楷体" panose="02010609060101010101" pitchFamily="49" charset="-122"/>
                <a:ea typeface="楷体" panose="02010609060101010101" pitchFamily="49" charset="-122"/>
              </a:endParaRPr>
            </a:p>
          </p:txBody>
        </p:sp>
      </p:grpSp>
      <p:cxnSp>
        <p:nvCxnSpPr>
          <p:cNvPr id="52" name="直接箭头连接符 51">
            <a:extLst>
              <a:ext uri="{FF2B5EF4-FFF2-40B4-BE49-F238E27FC236}">
                <a16:creationId xmlns:a16="http://schemas.microsoft.com/office/drawing/2014/main" xmlns="" id="{B15F536C-F1EB-41A4-8A77-01DA4699E1DC}"/>
              </a:ext>
            </a:extLst>
          </p:cNvPr>
          <p:cNvCxnSpPr/>
          <p:nvPr/>
        </p:nvCxnSpPr>
        <p:spPr bwMode="auto">
          <a:xfrm>
            <a:off x="6286500" y="4092947"/>
            <a:ext cx="2520950" cy="1588"/>
          </a:xfrm>
          <a:prstGeom prst="straightConnector1">
            <a:avLst/>
          </a:prstGeom>
          <a:ln>
            <a:solidFill>
              <a:schemeClr val="tx2">
                <a:lumMod val="65000"/>
                <a:lumOff val="35000"/>
              </a:schemeClr>
            </a:solidFill>
            <a:headEnd type="oval" w="med" len="med"/>
            <a:tailEnd type="none"/>
          </a:ln>
        </p:spPr>
        <p:style>
          <a:lnRef idx="1">
            <a:schemeClr val="dk1"/>
          </a:lnRef>
          <a:fillRef idx="0">
            <a:schemeClr val="dk1"/>
          </a:fillRef>
          <a:effectRef idx="0">
            <a:schemeClr val="dk1"/>
          </a:effectRef>
          <a:fontRef idx="minor">
            <a:schemeClr val="tx1"/>
          </a:fontRef>
        </p:style>
      </p:cxnSp>
      <p:sp>
        <p:nvSpPr>
          <p:cNvPr id="66578" name="灯片编号占位符 8">
            <a:extLst>
              <a:ext uri="{FF2B5EF4-FFF2-40B4-BE49-F238E27FC236}">
                <a16:creationId xmlns:a16="http://schemas.microsoft.com/office/drawing/2014/main" xmlns="" id="{1F3D4FE6-9528-44AD-88B7-1B54A38BC526}"/>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212F00-50E4-44FC-8473-B49A045BCB9A}" type="slidenum">
              <a:rPr lang="en-US" altLang="zh-CN"/>
              <a:pPr/>
              <a:t>66</a:t>
            </a:fld>
            <a:endParaRPr lang="en-US" altLang="zh-CN" dirty="0"/>
          </a:p>
        </p:txBody>
      </p:sp>
      <p:sp>
        <p:nvSpPr>
          <p:cNvPr id="34" name="圆角矩形 33">
            <a:extLst>
              <a:ext uri="{FF2B5EF4-FFF2-40B4-BE49-F238E27FC236}">
                <a16:creationId xmlns:a16="http://schemas.microsoft.com/office/drawing/2014/main" xmlns="" id="{84505DD4-A135-4E59-AC7A-3820F9C009C2}"/>
              </a:ext>
            </a:extLst>
          </p:cNvPr>
          <p:cNvSpPr/>
          <p:nvPr/>
        </p:nvSpPr>
        <p:spPr bwMode="gray">
          <a:xfrm>
            <a:off x="6156325" y="4077072"/>
            <a:ext cx="2736850" cy="792163"/>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340710525"/>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a:extLst>
              <a:ext uri="{FF2B5EF4-FFF2-40B4-BE49-F238E27FC236}">
                <a16:creationId xmlns:a16="http://schemas.microsoft.com/office/drawing/2014/main" xmlns="" id="{BEE1308D-B4DA-44D5-B5FF-E1E7495546EB}"/>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证券转托管业务</a:t>
            </a:r>
            <a: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
            </a:r>
            <a:br>
              <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104451" name="矩形 31">
            <a:extLst>
              <a:ext uri="{FF2B5EF4-FFF2-40B4-BE49-F238E27FC236}">
                <a16:creationId xmlns:a16="http://schemas.microsoft.com/office/drawing/2014/main" xmlns="" id="{D76A54F2-E2FE-430D-B4E7-0A60FDCAA741}"/>
              </a:ext>
            </a:extLst>
          </p:cNvPr>
          <p:cNvSpPr>
            <a:spLocks noChangeArrowheads="1"/>
          </p:cNvSpPr>
          <p:nvPr/>
        </p:nvSpPr>
        <p:spPr bwMode="auto">
          <a:xfrm>
            <a:off x="714375" y="1168400"/>
            <a:ext cx="7500938"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适用范围</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zh-CN" altLang="en-US" sz="2000" b="1">
                <a:latin typeface="楷体" panose="02010609060101010101" pitchFamily="49" charset="-122"/>
                <a:ea typeface="楷体" panose="02010609060101010101" pitchFamily="49" charset="-122"/>
              </a:rPr>
              <a:t>   无限售条件流通股和限售条件流通股</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办理方式</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投资者在确定转入证券营业部信息后，到转出证券营业部申请办理，转出证券营业部在交易时间内办理。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a:solidFill>
                  <a:srgbClr val="C00000"/>
                </a:solidFill>
                <a:latin typeface="楷体" panose="02010609060101010101" pitchFamily="49" charset="-122"/>
                <a:ea typeface="楷体" panose="02010609060101010101" pitchFamily="49" charset="-122"/>
              </a:rPr>
              <a:t>中国结算柜台不受理转托管业务</a:t>
            </a:r>
            <a:r>
              <a:rPr lang="zh-CN" altLang="en-US" sz="2000" b="1">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申请材料</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依照托管证券营业部要求办理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 typeface="Wingdings" panose="05000000000000000000" pitchFamily="2" charset="2"/>
              <a:buChar char="p"/>
            </a:pPr>
            <a:r>
              <a:rPr lang="zh-CN" altLang="en-US" sz="2000" b="1">
                <a:latin typeface="楷体" panose="02010609060101010101" pitchFamily="49" charset="-122"/>
                <a:ea typeface="楷体" panose="02010609060101010101" pitchFamily="49" charset="-122"/>
              </a:rPr>
              <a:t>收费标准</a:t>
            </a:r>
            <a:endParaRPr lang="en-US" altLang="zh-CN" sz="2000" b="1" dirty="0">
              <a:latin typeface="楷体" panose="02010609060101010101" pitchFamily="49" charset="-122"/>
              <a:ea typeface="楷体" panose="02010609060101010101" pitchFamily="49" charset="-122"/>
            </a:endParaRPr>
          </a:p>
          <a:p>
            <a:pPr eaLnBrk="1" hangingPunct="1">
              <a:lnSpc>
                <a:spcPct val="150000"/>
              </a:lnSpc>
              <a:spcBef>
                <a:spcPct val="0"/>
              </a:spcBef>
              <a:buClr>
                <a:srgbClr val="C00000"/>
              </a:buClr>
              <a:buFontTx/>
              <a:buNone/>
            </a:pPr>
            <a:r>
              <a:rPr lang="en-US" altLang="zh-CN" sz="2000" b="1" dirty="0">
                <a:latin typeface="楷体" panose="02010609060101010101" pitchFamily="49" charset="-122"/>
                <a:ea typeface="楷体" panose="02010609060101010101" pitchFamily="49" charset="-122"/>
              </a:rPr>
              <a:t>    10</a:t>
            </a:r>
            <a:r>
              <a:rPr lang="zh-CN" altLang="en-US" sz="2000" b="1">
                <a:latin typeface="楷体" panose="02010609060101010101" pitchFamily="49" charset="-122"/>
                <a:ea typeface="楷体" panose="02010609060101010101" pitchFamily="49" charset="-122"/>
              </a:rPr>
              <a:t>元</a:t>
            </a:r>
            <a:r>
              <a:rPr lang="en-US" altLang="zh-CN" sz="2000" b="1" dirty="0">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户，其中本公司收取</a:t>
            </a:r>
            <a:r>
              <a:rPr lang="en-US" altLang="zh-CN" sz="2000" b="1" dirty="0">
                <a:latin typeface="楷体" panose="02010609060101010101" pitchFamily="49" charset="-122"/>
                <a:ea typeface="楷体" panose="02010609060101010101" pitchFamily="49" charset="-122"/>
              </a:rPr>
              <a:t>5</a:t>
            </a:r>
            <a:r>
              <a:rPr lang="zh-CN" altLang="en-US" sz="2000" b="1">
                <a:latin typeface="楷体" panose="02010609060101010101" pitchFamily="49" charset="-122"/>
                <a:ea typeface="楷体" panose="02010609060101010101" pitchFamily="49" charset="-122"/>
              </a:rPr>
              <a:t>元，转出证券公司收取</a:t>
            </a:r>
            <a:r>
              <a:rPr lang="en-US" altLang="zh-CN" sz="2000" b="1" dirty="0">
                <a:latin typeface="楷体" panose="02010609060101010101" pitchFamily="49" charset="-122"/>
                <a:ea typeface="楷体" panose="02010609060101010101" pitchFamily="49" charset="-122"/>
              </a:rPr>
              <a:t>5</a:t>
            </a:r>
            <a:r>
              <a:rPr lang="zh-CN" altLang="en-US" sz="2000" b="1">
                <a:latin typeface="楷体" panose="02010609060101010101" pitchFamily="49" charset="-122"/>
                <a:ea typeface="楷体" panose="02010609060101010101" pitchFamily="49" charset="-122"/>
              </a:rPr>
              <a:t>元</a:t>
            </a:r>
            <a:endParaRPr lang="en-US" altLang="zh-CN" sz="2000" b="1" dirty="0">
              <a:latin typeface="楷体" panose="02010609060101010101" pitchFamily="49" charset="-122"/>
              <a:ea typeface="楷体" panose="02010609060101010101" pitchFamily="49" charset="-122"/>
            </a:endParaRPr>
          </a:p>
        </p:txBody>
      </p:sp>
      <p:sp>
        <p:nvSpPr>
          <p:cNvPr id="104453" name="灯片编号占位符 5">
            <a:extLst>
              <a:ext uri="{FF2B5EF4-FFF2-40B4-BE49-F238E27FC236}">
                <a16:creationId xmlns:a16="http://schemas.microsoft.com/office/drawing/2014/main" xmlns="" id="{9DDFB114-82F7-45E1-A40B-5A9F88468510}"/>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D4018F40-F6C8-4BF5-985C-9A6E37FF8DB3}" type="slidenum">
              <a:rPr lang="en-US" altLang="zh-CN" sz="1400"/>
              <a:pPr>
                <a:spcBef>
                  <a:spcPct val="0"/>
                </a:spcBef>
                <a:buFontTx/>
                <a:buNone/>
              </a:pPr>
              <a:t>67</a:t>
            </a:fld>
            <a:endParaRPr lang="en-US" altLang="zh-CN" sz="1400" dirty="0"/>
          </a:p>
        </p:txBody>
      </p:sp>
    </p:spTree>
    <p:extLst>
      <p:ext uri="{BB962C8B-B14F-4D97-AF65-F5344CB8AC3E}">
        <p14:creationId xmlns:p14="http://schemas.microsoft.com/office/powerpoint/2010/main" xmlns="" val="9609494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564904"/>
            <a:ext cx="9144000" cy="1713600"/>
          </a:xfrm>
          <a:prstGeom prst="rect">
            <a:avLst/>
          </a:prstGeom>
          <a:solidFill>
            <a:schemeClr val="tx1">
              <a:lumMod val="75000"/>
              <a:lumOff val="25000"/>
            </a:schemeClr>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rPr>
              <a:t>   业务接待、联系方式及客服答疑</a:t>
            </a:r>
            <a:endParaRPr lang="zh-CN" altLang="en-US" sz="3200" b="1" dirty="0">
              <a:solidFill>
                <a:schemeClr val="bg1"/>
              </a:solidFill>
              <a:effectLst>
                <a:outerShdw blurRad="38100" dist="38100" dir="2700000" algn="tl">
                  <a:srgbClr val="000000">
                    <a:alpha val="43137"/>
                  </a:srgbClr>
                </a:outerShdw>
              </a:effectLst>
              <a:latin typeface="楷体" pitchFamily="49" charset="-122"/>
              <a:ea typeface="楷体" pitchFamily="49" charset="-122"/>
            </a:endParaRPr>
          </a:p>
        </p:txBody>
      </p:sp>
      <p:grpSp>
        <p:nvGrpSpPr>
          <p:cNvPr id="2" name="组合 27"/>
          <p:cNvGrpSpPr/>
          <p:nvPr/>
        </p:nvGrpSpPr>
        <p:grpSpPr>
          <a:xfrm>
            <a:off x="1187624" y="2867547"/>
            <a:ext cx="585752" cy="888275"/>
            <a:chOff x="2608294" y="176834"/>
            <a:chExt cx="792088" cy="900882"/>
          </a:xfrm>
          <a:solidFill>
            <a:schemeClr val="bg2">
              <a:lumMod val="20000"/>
              <a:lumOff val="80000"/>
            </a:schemeClr>
          </a:solidFill>
        </p:grpSpPr>
        <p:sp>
          <p:nvSpPr>
            <p:cNvPr id="26" name="矩形 25"/>
            <p:cNvSpPr/>
            <p:nvPr/>
          </p:nvSpPr>
          <p:spPr>
            <a:xfrm rot="2700000">
              <a:off x="2608293" y="436395"/>
              <a:ext cx="792088" cy="2729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8100000">
              <a:off x="2608294" y="804750"/>
              <a:ext cx="792088" cy="2729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2592288"/>
            <a:ext cx="1403649" cy="171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3"/>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l="2767" r="7205" b="57679"/>
          <a:stretch/>
        </p:blipFill>
        <p:spPr bwMode="auto">
          <a:xfrm rot="5400000" flipH="1">
            <a:off x="648343" y="3369456"/>
            <a:ext cx="1691739" cy="181126"/>
          </a:xfrm>
          <a:prstGeom prst="rect">
            <a:avLst/>
          </a:prstGeom>
          <a:solidFill>
            <a:schemeClr val="bg2">
              <a:lumMod val="20000"/>
              <a:lumOff val="80000"/>
            </a:schemeClr>
          </a:solidFill>
          <a:ln>
            <a:noFill/>
          </a:ln>
          <a:effectLst/>
          <a:extLst/>
        </p:spPr>
      </p:pic>
      <p:sp>
        <p:nvSpPr>
          <p:cNvPr id="10" name="标题 1"/>
          <p:cNvSpPr txBox="1">
            <a:spLocks/>
          </p:cNvSpPr>
          <p:nvPr/>
        </p:nvSpPr>
        <p:spPr bwMode="auto">
          <a:xfrm>
            <a:off x="428596" y="285728"/>
            <a:ext cx="551155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业务接待、联系方式及客服答疑</a:t>
            </a:r>
            <a: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
        <p:nvSpPr>
          <p:cNvPr id="14" name="灯片编号占位符 13"/>
          <p:cNvSpPr>
            <a:spLocks noGrp="1"/>
          </p:cNvSpPr>
          <p:nvPr>
            <p:ph type="sldNum" sz="quarter" idx="12"/>
          </p:nvPr>
        </p:nvSpPr>
        <p:spPr/>
        <p:txBody>
          <a:bodyPr/>
          <a:lstStyle/>
          <a:p>
            <a:pPr>
              <a:defRPr/>
            </a:pPr>
            <a:fld id="{4BD8D94F-7DCC-4583-8942-8B98B6C16D23}" type="slidenum">
              <a:rPr lang="en-US" altLang="zh-CN" smtClean="0"/>
              <a:pPr>
                <a:defRPr/>
              </a:pPr>
              <a:t>68</a:t>
            </a:fld>
            <a:endParaRPr lang="en-US" altLang="zh-CN" dirty="0"/>
          </a:p>
        </p:txBody>
      </p:sp>
    </p:spTree>
    <p:extLst>
      <p:ext uri="{BB962C8B-B14F-4D97-AF65-F5344CB8AC3E}">
        <p14:creationId xmlns:p14="http://schemas.microsoft.com/office/powerpoint/2010/main" xmlns="" val="23406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图片 4" descr="www_tuweimei_comComp_25528056_zn8Filu9onEWdWhAFIp8csn79RiaGzG6.jpg">
            <a:extLst>
              <a:ext uri="{FF2B5EF4-FFF2-40B4-BE49-F238E27FC236}">
                <a16:creationId xmlns:a16="http://schemas.microsoft.com/office/drawing/2014/main" xmlns="" id="{8F534B5A-05DA-42D6-A78D-CE1A56B1B77E}"/>
              </a:ext>
            </a:extLst>
          </p:cNvPr>
          <p:cNvPicPr>
            <a:picLocks noGrp="1"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72250" y="785813"/>
            <a:ext cx="2571750" cy="2428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矩形 21">
            <a:extLst>
              <a:ext uri="{FF2B5EF4-FFF2-40B4-BE49-F238E27FC236}">
                <a16:creationId xmlns:a16="http://schemas.microsoft.com/office/drawing/2014/main" xmlns="" id="{EC134160-6F60-47CE-BEFF-871785859DA3}"/>
              </a:ext>
            </a:extLst>
          </p:cNvPr>
          <p:cNvSpPr/>
          <p:nvPr/>
        </p:nvSpPr>
        <p:spPr>
          <a:xfrm>
            <a:off x="0" y="2592388"/>
            <a:ext cx="1403350" cy="1712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标题 1">
            <a:extLst>
              <a:ext uri="{FF2B5EF4-FFF2-40B4-BE49-F238E27FC236}">
                <a16:creationId xmlns:a16="http://schemas.microsoft.com/office/drawing/2014/main" xmlns="" id="{6079F968-5822-408F-B391-D5D68FC29565}"/>
              </a:ext>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业务接待时间</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pic>
        <p:nvPicPr>
          <p:cNvPr id="120837" name="Picture 6" descr="http://www.soppt.cn/sucai/UploadFiles_3609/201107/2011072122275418.jpg">
            <a:extLst>
              <a:ext uri="{FF2B5EF4-FFF2-40B4-BE49-F238E27FC236}">
                <a16:creationId xmlns:a16="http://schemas.microsoft.com/office/drawing/2014/main" xmlns="" id="{EB5E1BE4-8DC4-49CC-ADAF-9D7E407944B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50" y="3714750"/>
            <a:ext cx="3816350" cy="286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6C6D4252-316B-4A93-AF66-98B415E4827B}"/>
              </a:ext>
            </a:extLst>
          </p:cNvPr>
          <p:cNvSpPr txBox="1"/>
          <p:nvPr/>
        </p:nvSpPr>
        <p:spPr>
          <a:xfrm>
            <a:off x="642938" y="1285875"/>
            <a:ext cx="7429500" cy="3232150"/>
          </a:xfrm>
          <a:prstGeom prst="rect">
            <a:avLst/>
          </a:prstGeom>
          <a:noFill/>
        </p:spPr>
        <p:txBody>
          <a:bodyPr>
            <a:spAutoFit/>
          </a:bodyPr>
          <a:lstStyle/>
          <a:p>
            <a:pPr eaLnBrk="1" hangingPunct="1">
              <a:buClr>
                <a:srgbClr val="C00000"/>
              </a:buClr>
              <a:buFont typeface="Wingdings" pitchFamily="2" charset="2"/>
              <a:buChar char="p"/>
              <a:defRPr/>
            </a:pPr>
            <a:r>
              <a:rPr lang="zh-CN" altLang="zh-CN" sz="2400" b="1" kern="0" dirty="0">
                <a:latin typeface="楷体" pitchFamily="49" charset="-122"/>
                <a:ea typeface="楷体" pitchFamily="49" charset="-122"/>
                <a:cs typeface="Times New Roman"/>
              </a:rPr>
              <a:t>业务接待时间</a:t>
            </a:r>
            <a:endParaRPr lang="en-US" altLang="zh-CN" sz="2400" b="1" kern="0" dirty="0">
              <a:latin typeface="楷体" pitchFamily="49" charset="-122"/>
              <a:ea typeface="楷体" pitchFamily="49" charset="-122"/>
              <a:cs typeface="Times New Roman"/>
            </a:endParaRPr>
          </a:p>
          <a:p>
            <a:pPr eaLnBrk="1" hangingPunct="1">
              <a:lnSpc>
                <a:spcPct val="150000"/>
              </a:lnSpc>
              <a:buClr>
                <a:srgbClr val="C00000"/>
              </a:buClr>
              <a:defRPr/>
            </a:pPr>
            <a:r>
              <a:rPr lang="zh-CN" altLang="en-US" sz="2400" b="1" dirty="0">
                <a:latin typeface="楷体" pitchFamily="49" charset="-122"/>
                <a:ea typeface="楷体" pitchFamily="49" charset="-122"/>
              </a:rPr>
              <a:t>  </a:t>
            </a:r>
            <a:r>
              <a:rPr lang="zh-CN" altLang="en-US" sz="2000" b="1" dirty="0">
                <a:latin typeface="楷体" pitchFamily="49" charset="-122"/>
                <a:ea typeface="楷体" pitchFamily="49" charset="-122"/>
              </a:rPr>
              <a:t>星期一至星期五（法定节假日、交易休市除外）</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8</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11</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13</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00</a:t>
            </a:r>
            <a:r>
              <a:rPr lang="zh-CN" altLang="en-US" sz="2000" b="1" dirty="0">
                <a:latin typeface="楷体" pitchFamily="49" charset="-122"/>
                <a:ea typeface="楷体" pitchFamily="49" charset="-122"/>
              </a:rPr>
              <a:t>。</a:t>
            </a:r>
          </a:p>
          <a:p>
            <a:pPr eaLnBrk="1" hangingPunct="1">
              <a:lnSpc>
                <a:spcPct val="150000"/>
              </a:lnSpc>
              <a:buClr>
                <a:srgbClr val="C00000"/>
              </a:buClr>
              <a:defRPr/>
            </a:pPr>
            <a:r>
              <a:rPr lang="zh-CN" altLang="en-US" sz="2000" b="1" dirty="0">
                <a:latin typeface="楷体" pitchFamily="49" charset="-122"/>
                <a:ea typeface="楷体" pitchFamily="49" charset="-122"/>
              </a:rPr>
              <a:t>  特别提示：</a:t>
            </a:r>
            <a:endParaRPr lang="en-US" altLang="zh-CN" sz="2000" b="1" dirty="0">
              <a:latin typeface="楷体" pitchFamily="49" charset="-122"/>
              <a:ea typeface="楷体" pitchFamily="49" charset="-122"/>
            </a:endParaRPr>
          </a:p>
          <a:p>
            <a:pPr eaLnBrk="1" hangingPunct="1">
              <a:lnSpc>
                <a:spcPct val="150000"/>
              </a:lnSpc>
              <a:buClr>
                <a:srgbClr val="C00000"/>
              </a:buClr>
              <a:defRPr/>
            </a:pPr>
            <a:r>
              <a:rPr lang="en-US" altLang="zh-CN" sz="2000" b="1" dirty="0">
                <a:latin typeface="楷体" pitchFamily="49" charset="-122"/>
                <a:ea typeface="楷体" pitchFamily="49" charset="-122"/>
              </a:rPr>
              <a:t>  </a:t>
            </a:r>
            <a:r>
              <a:rPr lang="zh-CN" altLang="en-US" sz="2000" b="1" dirty="0">
                <a:latin typeface="楷体" pitchFamily="49" charset="-122"/>
                <a:ea typeface="楷体" pitchFamily="49" charset="-122"/>
              </a:rPr>
              <a:t>因业务材料审核较为复杂，受理时间在</a:t>
            </a:r>
            <a:r>
              <a:rPr lang="en-US" altLang="zh-CN" sz="2000" b="1" dirty="0">
                <a:latin typeface="楷体" pitchFamily="49" charset="-122"/>
                <a:ea typeface="楷体" pitchFamily="49" charset="-122"/>
              </a:rPr>
              <a:t>14</a:t>
            </a:r>
            <a:r>
              <a:rPr lang="zh-CN" altLang="en-US" sz="2000" b="1" dirty="0">
                <a:latin typeface="楷体" pitchFamily="49" charset="-122"/>
                <a:ea typeface="楷体" pitchFamily="49" charset="-122"/>
              </a:rPr>
              <a:t>：</a:t>
            </a:r>
            <a:r>
              <a:rPr lang="en-US" altLang="zh-CN" sz="2000" b="1" dirty="0">
                <a:latin typeface="楷体" pitchFamily="49" charset="-122"/>
                <a:ea typeface="楷体" pitchFamily="49" charset="-122"/>
              </a:rPr>
              <a:t>30</a:t>
            </a:r>
            <a:r>
              <a:rPr lang="zh-CN" altLang="en-US" sz="2000" b="1" dirty="0">
                <a:latin typeface="楷体" pitchFamily="49" charset="-122"/>
                <a:ea typeface="楷体" pitchFamily="49" charset="-122"/>
              </a:rPr>
              <a:t>以后的业务，本公司可能无法在当日</a:t>
            </a:r>
            <a:r>
              <a:rPr lang="en-US" altLang="zh-CN" sz="2000" b="1" dirty="0">
                <a:latin typeface="楷体" pitchFamily="49" charset="-122"/>
                <a:ea typeface="楷体" pitchFamily="49" charset="-122"/>
              </a:rPr>
              <a:t>15</a:t>
            </a:r>
            <a:r>
              <a:rPr lang="zh-CN" altLang="en-US" sz="2000" b="1" dirty="0">
                <a:latin typeface="楷体" pitchFamily="49" charset="-122"/>
                <a:ea typeface="楷体" pitchFamily="49" charset="-122"/>
              </a:rPr>
              <a:t>点闭市前处理完毕，敬请谅解和支持</a:t>
            </a:r>
            <a:r>
              <a:rPr lang="zh-CN" altLang="en-US" sz="2000" dirty="0">
                <a:latin typeface="楷体" pitchFamily="49" charset="-122"/>
                <a:ea typeface="楷体" pitchFamily="49" charset="-122"/>
              </a:rPr>
              <a:t>。</a:t>
            </a:r>
          </a:p>
          <a:p>
            <a:pPr eaLnBrk="1" hangingPunct="1">
              <a:buClr>
                <a:srgbClr val="C00000"/>
              </a:buClr>
              <a:buFont typeface="Wingdings" pitchFamily="2" charset="2"/>
              <a:buChar char="p"/>
              <a:defRPr/>
            </a:pPr>
            <a:endParaRPr lang="zh-CN" altLang="en-US" sz="2400" dirty="0">
              <a:latin typeface="楷体" pitchFamily="49" charset="-122"/>
              <a:ea typeface="楷体" pitchFamily="49" charset="-122"/>
            </a:endParaRPr>
          </a:p>
        </p:txBody>
      </p:sp>
      <p:sp>
        <p:nvSpPr>
          <p:cNvPr id="120839" name="灯片编号占位符 8">
            <a:extLst>
              <a:ext uri="{FF2B5EF4-FFF2-40B4-BE49-F238E27FC236}">
                <a16:creationId xmlns:a16="http://schemas.microsoft.com/office/drawing/2014/main" xmlns="" id="{D546FFD1-577A-434A-B17C-78CF28A41CFC}"/>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fld id="{41036BAB-643A-4638-9A81-7DDE93E800AD}" type="slidenum">
              <a:rPr lang="en-US" altLang="zh-CN" sz="1400"/>
              <a:pPr>
                <a:spcBef>
                  <a:spcPct val="0"/>
                </a:spcBef>
                <a:buFontTx/>
                <a:buNone/>
              </a:pPr>
              <a:t>69</a:t>
            </a:fld>
            <a:endParaRPr lang="en-US" altLang="zh-CN" sz="1400" dirty="0"/>
          </a:p>
        </p:txBody>
      </p:sp>
      <p:sp>
        <p:nvSpPr>
          <p:cNvPr id="8" name="矩形 7"/>
          <p:cNvSpPr/>
          <p:nvPr/>
        </p:nvSpPr>
        <p:spPr bwMode="gray">
          <a:xfrm>
            <a:off x="7596336" y="6137920"/>
            <a:ext cx="1368152" cy="720080"/>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24750" y="6092825"/>
            <a:ext cx="1474788" cy="66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3537329"/>
      </p:ext>
    </p:extLst>
  </p:cSld>
  <p:clrMapOvr>
    <a:masterClrMapping/>
  </p:clrMapOvr>
  <p:transition>
    <p:sndAc>
      <p:end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34" descr="www.3lian.com__002.png">
            <a:extLst>
              <a:ext uri="{FF2B5EF4-FFF2-40B4-BE49-F238E27FC236}">
                <a16:creationId xmlns:a16="http://schemas.microsoft.com/office/drawing/2014/main" xmlns="" id="{45C7024B-C548-48F9-A244-86CEC4FDB987}"/>
              </a:ext>
            </a:extLst>
          </p:cNvPr>
          <p:cNvPicPr>
            <a:picLocks noGrp="1" noChangeAspect="1" noChangeArrowheads="1"/>
          </p:cNvPicPr>
          <p:nvPr>
            <p:ph idx="1"/>
          </p:nvPr>
        </p:nvPicPr>
        <p:blipFill>
          <a:blip r:embed="rId3" cstate="print">
            <a:lum contrast="20000"/>
            <a:grayscl/>
            <a:extLst>
              <a:ext uri="{28A0092B-C50C-407E-A947-70E740481C1C}">
                <a14:useLocalDpi xmlns:a14="http://schemas.microsoft.com/office/drawing/2010/main" xmlns="" val="0"/>
              </a:ext>
            </a:extLst>
          </a:blip>
          <a:srcRect l="22469" r="14754" b="5128"/>
          <a:stretch>
            <a:fillRect/>
          </a:stretch>
        </p:blipFill>
        <p:spPr>
          <a:xfrm>
            <a:off x="142875" y="5102225"/>
            <a:ext cx="1785938" cy="1684338"/>
          </a:xfrm>
        </p:spPr>
      </p:pic>
      <p:sp>
        <p:nvSpPr>
          <p:cNvPr id="20483" name="TextBox 4">
            <a:extLst>
              <a:ext uri="{FF2B5EF4-FFF2-40B4-BE49-F238E27FC236}">
                <a16:creationId xmlns:a16="http://schemas.microsoft.com/office/drawing/2014/main" xmlns="" id="{03C9F97B-F075-4291-84A7-F703BE9972B6}"/>
              </a:ext>
            </a:extLst>
          </p:cNvPr>
          <p:cNvSpPr txBox="1">
            <a:spLocks noChangeArrowheads="1"/>
          </p:cNvSpPr>
          <p:nvPr/>
        </p:nvSpPr>
        <p:spPr bwMode="auto">
          <a:xfrm>
            <a:off x="500063" y="785813"/>
            <a:ext cx="7858125" cy="5109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C00000"/>
              </a:buClr>
              <a:buFont typeface="Wingdings" panose="05000000000000000000" pitchFamily="2" charset="2"/>
              <a:buChar char="p"/>
            </a:pPr>
            <a:r>
              <a:rPr lang="zh-CN" altLang="en-US" sz="2400" b="1" dirty="0">
                <a:latin typeface="楷体" panose="02010609060101010101" pitchFamily="49" charset="-122"/>
                <a:ea typeface="楷体" panose="02010609060101010101" pitchFamily="49" charset="-122"/>
              </a:rPr>
              <a:t> 业务收费标准</a:t>
            </a:r>
            <a:endParaRPr lang="en-US" altLang="zh-CN" sz="2400" b="1" dirty="0">
              <a:latin typeface="楷体" panose="02010609060101010101" pitchFamily="49" charset="-122"/>
              <a:ea typeface="楷体" panose="02010609060101010101" pitchFamily="49" charset="-122"/>
            </a:endParaRPr>
          </a:p>
          <a:p>
            <a:pPr eaLnBrk="1" hangingPunct="1">
              <a:buClr>
                <a:srgbClr val="C00000"/>
              </a:buClr>
            </a:pPr>
            <a:r>
              <a:rPr lang="en-US" altLang="zh-CN" sz="1000" dirty="0">
                <a:latin typeface="楷体" panose="02010609060101010101" pitchFamily="49" charset="-122"/>
                <a:ea typeface="楷体" panose="02010609060101010101" pitchFamily="49" charset="-122"/>
              </a:rPr>
              <a:t>   </a:t>
            </a:r>
          </a:p>
          <a:p>
            <a:pPr eaLnBrk="1" hangingPunct="1">
              <a:buClr>
                <a:srgbClr val="C00000"/>
              </a:buClr>
            </a:pP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全国中小企业股份转让系统挂牌公司登记结算业务收费标准</a:t>
            </a:r>
            <a:r>
              <a:rPr lang="en-US" altLang="zh-CN" b="1" dirty="0">
                <a:latin typeface="楷体" panose="02010609060101010101" pitchFamily="49" charset="-122"/>
                <a:ea typeface="楷体" panose="02010609060101010101" pitchFamily="49" charset="-122"/>
              </a:rPr>
              <a:t>》</a:t>
            </a:r>
          </a:p>
          <a:p>
            <a:pPr eaLnBrk="1" hangingPunct="1">
              <a:buClr>
                <a:srgbClr val="C00000"/>
              </a:buClr>
            </a:pPr>
            <a:endParaRPr lang="en-US" altLang="zh-CN" sz="800" b="1" dirty="0">
              <a:latin typeface="楷体" panose="02010609060101010101" pitchFamily="49" charset="-122"/>
              <a:ea typeface="楷体" panose="02010609060101010101" pitchFamily="49" charset="-122"/>
            </a:endParaRPr>
          </a:p>
          <a:p>
            <a:pPr eaLnBrk="1" hangingPunct="1">
              <a:buClr>
                <a:srgbClr val="C00000"/>
              </a:buClr>
            </a:pPr>
            <a:endParaRPr lang="en-US" altLang="zh-CN" dirty="0" smtClean="0">
              <a:latin typeface="楷体" panose="02010609060101010101" pitchFamily="49" charset="-122"/>
              <a:ea typeface="楷体" panose="02010609060101010101" pitchFamily="49" charset="-122"/>
            </a:endParaRPr>
          </a:p>
          <a:p>
            <a:pPr eaLnBrk="1" hangingPunct="1">
              <a:buClr>
                <a:srgbClr val="C00000"/>
              </a:buClr>
            </a:pPr>
            <a:r>
              <a:rPr lang="en-US" altLang="zh-CN" dirty="0" smtClean="0">
                <a:latin typeface="楷体" panose="02010609060101010101" pitchFamily="49" charset="-122"/>
                <a:ea typeface="楷体" panose="02010609060101010101" pitchFamily="49" charset="-122"/>
              </a:rPr>
              <a:t>      </a:t>
            </a:r>
            <a:endParaRPr lang="en-US" altLang="zh-CN" dirty="0">
              <a:latin typeface="楷体" panose="02010609060101010101" pitchFamily="49" charset="-122"/>
              <a:ea typeface="楷体" panose="02010609060101010101" pitchFamily="49" charset="-122"/>
            </a:endParaRPr>
          </a:p>
          <a:p>
            <a:pPr eaLnBrk="1" hangingPunct="1">
              <a:buClr>
                <a:srgbClr val="C00000"/>
              </a:buClr>
            </a:pPr>
            <a:r>
              <a:rPr lang="en-US" altLang="zh-CN" sz="1400" b="1" dirty="0">
                <a:latin typeface="楷体" panose="02010609060101010101" pitchFamily="49" charset="-122"/>
                <a:ea typeface="楷体" panose="02010609060101010101" pitchFamily="49" charset="-122"/>
              </a:rPr>
              <a:t> </a:t>
            </a:r>
          </a:p>
          <a:p>
            <a:pPr eaLnBrk="1" hangingPunct="1">
              <a:buClr>
                <a:srgbClr val="C00000"/>
              </a:buClr>
            </a:pPr>
            <a:r>
              <a:rPr lang="zh-CN" altLang="en-US" sz="1400" b="1" dirty="0">
                <a:latin typeface="楷体" panose="02010609060101010101" pitchFamily="49" charset="-122"/>
                <a:ea typeface="楷体" panose="02010609060101010101" pitchFamily="49" charset="-122"/>
              </a:rPr>
              <a:t>下载路径：</a:t>
            </a:r>
            <a:endParaRPr lang="en-US" altLang="zh-CN" sz="1400" b="1" dirty="0">
              <a:latin typeface="楷体" panose="02010609060101010101" pitchFamily="49" charset="-122"/>
              <a:ea typeface="楷体" panose="02010609060101010101" pitchFamily="49" charset="-122"/>
            </a:endParaRPr>
          </a:p>
          <a:p>
            <a:pPr eaLnBrk="1" hangingPunct="1">
              <a:buClr>
                <a:srgbClr val="C00000"/>
              </a:buClr>
            </a:pPr>
            <a:r>
              <a:rPr lang="en-US" altLang="zh-CN" b="1" dirty="0">
                <a:latin typeface="楷体" panose="02010609060101010101" pitchFamily="49" charset="-122"/>
                <a:ea typeface="楷体" panose="02010609060101010101" pitchFamily="49" charset="-122"/>
                <a:hlinkClick r:id="rId4"/>
              </a:rPr>
              <a:t> www.chinaclear.cn</a:t>
            </a:r>
            <a:r>
              <a:rPr lang="en-US" altLang="zh-CN" b="1" dirty="0">
                <a:latin typeface="楷体" panose="02010609060101010101" pitchFamily="49" charset="-122"/>
                <a:ea typeface="楷体" panose="02010609060101010101" pitchFamily="49" charset="-122"/>
              </a:rPr>
              <a:t> </a:t>
            </a:r>
          </a:p>
          <a:p>
            <a:pPr eaLnBrk="1" hangingPunct="1">
              <a:buClr>
                <a:srgbClr val="C00000"/>
              </a:buClr>
            </a:pPr>
            <a:endParaRPr lang="en-US" altLang="zh-CN" sz="1400" dirty="0">
              <a:latin typeface="楷体" panose="02010609060101010101" pitchFamily="49" charset="-122"/>
              <a:ea typeface="楷体" panose="02010609060101010101" pitchFamily="49" charset="-122"/>
            </a:endParaRPr>
          </a:p>
          <a:p>
            <a:pPr eaLnBrk="1" hangingPunct="1">
              <a:buClr>
                <a:srgbClr val="C00000"/>
              </a:buClr>
            </a:pPr>
            <a:r>
              <a:rPr lang="zh-CN" altLang="en-US" sz="1400" dirty="0">
                <a:latin typeface="楷体" panose="02010609060101010101" pitchFamily="49" charset="-122"/>
                <a:ea typeface="楷体" panose="02010609060101010101" pitchFamily="49" charset="-122"/>
              </a:rPr>
              <a:t>      </a:t>
            </a:r>
            <a:r>
              <a:rPr lang="zh-CN" altLang="en-US" sz="1600" b="1" dirty="0">
                <a:latin typeface="楷体" panose="02010609060101010101" pitchFamily="49" charset="-122"/>
                <a:ea typeface="楷体" panose="02010609060101010101" pitchFamily="49" charset="-122"/>
              </a:rPr>
              <a:t>“服务支持”</a:t>
            </a:r>
            <a:endParaRPr lang="en-US" altLang="zh-CN" sz="1600" b="1" dirty="0">
              <a:latin typeface="楷体" panose="02010609060101010101" pitchFamily="49" charset="-122"/>
              <a:ea typeface="楷体" panose="02010609060101010101" pitchFamily="49" charset="-122"/>
            </a:endParaRPr>
          </a:p>
          <a:p>
            <a:pPr eaLnBrk="1" hangingPunct="1">
              <a:buClr>
                <a:srgbClr val="C00000"/>
              </a:buClr>
            </a:pPr>
            <a:endParaRPr lang="en-US" altLang="zh-CN" sz="1600" dirty="0">
              <a:latin typeface="楷体" panose="02010609060101010101" pitchFamily="49" charset="-122"/>
              <a:ea typeface="楷体" panose="02010609060101010101" pitchFamily="49" charset="-122"/>
            </a:endParaRPr>
          </a:p>
          <a:p>
            <a:pPr eaLnBrk="1" hangingPunct="1">
              <a:buClr>
                <a:srgbClr val="C00000"/>
              </a:buClr>
            </a:pPr>
            <a:r>
              <a:rPr lang="en-US" altLang="zh-CN" sz="1600" dirty="0">
                <a:latin typeface="楷体" panose="02010609060101010101" pitchFamily="49" charset="-122"/>
                <a:ea typeface="楷体" panose="02010609060101010101" pitchFamily="49" charset="-122"/>
              </a:rPr>
              <a:t>     </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业务资料</a:t>
            </a:r>
            <a:r>
              <a:rPr lang="en-US" altLang="zh-CN" sz="1600" b="1" dirty="0">
                <a:latin typeface="楷体" panose="02010609060101010101" pitchFamily="49" charset="-122"/>
                <a:ea typeface="楷体" panose="02010609060101010101" pitchFamily="49" charset="-122"/>
              </a:rPr>
              <a:t>”</a:t>
            </a:r>
          </a:p>
          <a:p>
            <a:pPr eaLnBrk="1" hangingPunct="1">
              <a:buClr>
                <a:srgbClr val="C00000"/>
              </a:buClr>
            </a:pPr>
            <a:endParaRPr lang="en-US" altLang="zh-CN" sz="1600" dirty="0">
              <a:latin typeface="楷体" panose="02010609060101010101" pitchFamily="49" charset="-122"/>
              <a:ea typeface="楷体" panose="02010609060101010101" pitchFamily="49" charset="-122"/>
            </a:endParaRPr>
          </a:p>
          <a:p>
            <a:pPr eaLnBrk="1" hangingPunct="1">
              <a:buClr>
                <a:srgbClr val="C00000"/>
              </a:buClr>
            </a:pPr>
            <a:r>
              <a:rPr lang="en-US" altLang="zh-CN" sz="1600" b="1" dirty="0">
                <a:latin typeface="楷体" panose="02010609060101010101" pitchFamily="49" charset="-122"/>
                <a:ea typeface="楷体" panose="02010609060101010101" pitchFamily="49" charset="-122"/>
              </a:rPr>
              <a:t>     “</a:t>
            </a:r>
            <a:r>
              <a:rPr lang="zh-CN" altLang="en-US" sz="1600" b="1" dirty="0">
                <a:latin typeface="楷体" panose="02010609060101010101" pitchFamily="49" charset="-122"/>
                <a:ea typeface="楷体" panose="02010609060101010101" pitchFamily="49" charset="-122"/>
              </a:rPr>
              <a:t>收费标准</a:t>
            </a:r>
            <a:r>
              <a:rPr lang="en-US" altLang="zh-CN" sz="1600" b="1" dirty="0">
                <a:latin typeface="楷体" panose="02010609060101010101" pitchFamily="49" charset="-122"/>
                <a:ea typeface="楷体" panose="02010609060101010101" pitchFamily="49" charset="-122"/>
              </a:rPr>
              <a:t>”</a:t>
            </a: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a:p>
            <a:pPr eaLnBrk="1" hangingPunct="1"/>
            <a:endParaRPr lang="en-US" altLang="zh-CN" dirty="0">
              <a:latin typeface="楷体" panose="02010609060101010101" pitchFamily="49" charset="-122"/>
              <a:ea typeface="楷体" panose="02010609060101010101" pitchFamily="49" charset="-122"/>
            </a:endParaRPr>
          </a:p>
        </p:txBody>
      </p:sp>
      <p:grpSp>
        <p:nvGrpSpPr>
          <p:cNvPr id="2" name="组合 16">
            <a:extLst>
              <a:ext uri="{FF2B5EF4-FFF2-40B4-BE49-F238E27FC236}">
                <a16:creationId xmlns:a16="http://schemas.microsoft.com/office/drawing/2014/main" xmlns="" id="{43677A36-176B-4CDF-9A1B-1D97DD0A14D1}"/>
              </a:ext>
            </a:extLst>
          </p:cNvPr>
          <p:cNvGrpSpPr>
            <a:grpSpLocks/>
          </p:cNvGrpSpPr>
          <p:nvPr/>
        </p:nvGrpSpPr>
        <p:grpSpPr bwMode="auto">
          <a:xfrm>
            <a:off x="1643063" y="3000375"/>
            <a:ext cx="214312" cy="1214438"/>
            <a:chOff x="1785918" y="2714620"/>
            <a:chExt cx="214314" cy="1214447"/>
          </a:xfrm>
        </p:grpSpPr>
        <p:sp>
          <p:nvSpPr>
            <p:cNvPr id="9" name="下箭头 8">
              <a:extLst>
                <a:ext uri="{FF2B5EF4-FFF2-40B4-BE49-F238E27FC236}">
                  <a16:creationId xmlns:a16="http://schemas.microsoft.com/office/drawing/2014/main" xmlns="" id="{FC08B7EE-3AE1-48A2-A959-93E92D09EFB7}"/>
                </a:ext>
              </a:extLst>
            </p:cNvPr>
            <p:cNvSpPr/>
            <p:nvPr/>
          </p:nvSpPr>
          <p:spPr bwMode="gray">
            <a:xfrm>
              <a:off x="1785918" y="2714620"/>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下箭头 11">
              <a:extLst>
                <a:ext uri="{FF2B5EF4-FFF2-40B4-BE49-F238E27FC236}">
                  <a16:creationId xmlns:a16="http://schemas.microsoft.com/office/drawing/2014/main" xmlns="" id="{E2E11A0B-4D19-40F9-85BF-20628A2548BD}"/>
                </a:ext>
              </a:extLst>
            </p:cNvPr>
            <p:cNvSpPr/>
            <p:nvPr/>
          </p:nvSpPr>
          <p:spPr bwMode="gray">
            <a:xfrm>
              <a:off x="1785918" y="3214687"/>
              <a:ext cx="214314" cy="214314"/>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下箭头 12">
              <a:extLst>
                <a:ext uri="{FF2B5EF4-FFF2-40B4-BE49-F238E27FC236}">
                  <a16:creationId xmlns:a16="http://schemas.microsoft.com/office/drawing/2014/main" xmlns="" id="{73BA9D57-94ED-42C4-8A67-D07C52C9BE1C}"/>
                </a:ext>
              </a:extLst>
            </p:cNvPr>
            <p:cNvSpPr/>
            <p:nvPr/>
          </p:nvSpPr>
          <p:spPr bwMode="gray">
            <a:xfrm>
              <a:off x="1785918" y="3714752"/>
              <a:ext cx="214314" cy="214315"/>
            </a:xfrm>
            <a:prstGeom prst="downArrow">
              <a:avLst/>
            </a:prstGeom>
            <a:solidFill>
              <a:srgbClr val="CC0000"/>
            </a:solidFill>
            <a:ln w="9525">
              <a:noFill/>
              <a:round/>
              <a:headEnd/>
              <a:tailEnd/>
            </a:ln>
          </p:spPr>
          <p:txBody>
            <a:bodyPr wrap="none"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0486" name="灯片编号占位符 15">
            <a:extLst>
              <a:ext uri="{FF2B5EF4-FFF2-40B4-BE49-F238E27FC236}">
                <a16:creationId xmlns:a16="http://schemas.microsoft.com/office/drawing/2014/main" xmlns="" id="{5805DCD7-4D72-4419-9C34-3B4C92966293}"/>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C9356F2-1F23-4429-94F5-6588A62C195A}" type="slidenum">
              <a:rPr lang="en-US" altLang="zh-CN"/>
              <a:pPr/>
              <a:t>7</a:t>
            </a:fld>
            <a:endParaRPr lang="en-US" altLang="zh-CN" dirty="0"/>
          </a:p>
        </p:txBody>
      </p:sp>
      <p:pic>
        <p:nvPicPr>
          <p:cNvPr id="20487" name="图片 14" descr="3.png">
            <a:extLst>
              <a:ext uri="{FF2B5EF4-FFF2-40B4-BE49-F238E27FC236}">
                <a16:creationId xmlns:a16="http://schemas.microsoft.com/office/drawing/2014/main" xmlns="" id="{CBF16DB7-84C3-42EC-9ADF-C1A04F2A91BD}"/>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71775" y="2133600"/>
            <a:ext cx="6127750" cy="4065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标题 1">
            <a:extLst>
              <a:ext uri="{FF2B5EF4-FFF2-40B4-BE49-F238E27FC236}">
                <a16:creationId xmlns:a16="http://schemas.microsoft.com/office/drawing/2014/main" xmlns="" id="{06D4F003-D6D7-4148-95E9-3F3AD5064F31}"/>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15902070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D2168B64-8EAD-4275-A4BB-6BAC8351D8BA}"/>
              </a:ext>
            </a:extLst>
          </p:cNvPr>
          <p:cNvSpPr/>
          <p:nvPr/>
        </p:nvSpPr>
        <p:spPr bwMode="gray">
          <a:xfrm>
            <a:off x="7358063" y="6000750"/>
            <a:ext cx="1785937" cy="714375"/>
          </a:xfrm>
          <a:prstGeom prst="rect">
            <a:avLst/>
          </a:prstGeom>
          <a:solidFill>
            <a:schemeClr val="bg1"/>
          </a:solidFill>
          <a:ln w="9525">
            <a:noFill/>
            <a:round/>
            <a:headEnd/>
            <a:tailEnd/>
          </a:ln>
        </p:spPr>
        <p:txBody>
          <a:bodyPr wrap="none" lIns="125880" tIns="62939" rIns="125880" bIns="62939" anchor="ctr"/>
          <a:lstStyle/>
          <a:p>
            <a:pPr algn="ctr" eaLnBrk="1" hangingPunct="1">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a:extLst>
              <a:ext uri="{FF2B5EF4-FFF2-40B4-BE49-F238E27FC236}">
                <a16:creationId xmlns:a16="http://schemas.microsoft.com/office/drawing/2014/main" xmlns="" id="{A78C9FCA-39B8-47D5-A3CA-902BA322AA0A}"/>
              </a:ext>
            </a:extLst>
          </p:cNvPr>
          <p:cNvSpPr>
            <a:spLocks noChangeArrowheads="1"/>
          </p:cNvSpPr>
          <p:nvPr/>
        </p:nvSpPr>
        <p:spPr bwMode="auto">
          <a:xfrm>
            <a:off x="428625" y="109538"/>
            <a:ext cx="8432800" cy="533400"/>
          </a:xfrm>
          <a:prstGeom prst="rect">
            <a:avLst/>
          </a:prstGeom>
          <a:noFill/>
          <a:ln w="9525">
            <a:noFill/>
            <a:miter lim="800000"/>
            <a:headEnd/>
            <a:tailEnd/>
          </a:ln>
        </p:spPr>
        <p:txBody>
          <a:bodyPr lIns="125880" tIns="62939" rIns="125880" bIns="62939" anchor="b"/>
          <a:lstStyle/>
          <a:p>
            <a:pPr algn="just" eaLnBrk="1" hangingPunct="1">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业务咨询方式</a:t>
            </a:r>
          </a:p>
        </p:txBody>
      </p:sp>
      <p:sp>
        <p:nvSpPr>
          <p:cNvPr id="121860" name="TextBox 9">
            <a:extLst>
              <a:ext uri="{FF2B5EF4-FFF2-40B4-BE49-F238E27FC236}">
                <a16:creationId xmlns:a16="http://schemas.microsoft.com/office/drawing/2014/main" xmlns="" id="{2F393702-904E-4696-9E4A-FFD735CC1A08}"/>
              </a:ext>
            </a:extLst>
          </p:cNvPr>
          <p:cNvSpPr txBox="1">
            <a:spLocks noChangeArrowheads="1"/>
          </p:cNvSpPr>
          <p:nvPr/>
        </p:nvSpPr>
        <p:spPr bwMode="auto">
          <a:xfrm>
            <a:off x="642938" y="1947863"/>
            <a:ext cx="3571875" cy="1123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综合服务热线：</a:t>
            </a:r>
            <a:endParaRPr lang="en-US" altLang="zh-CN" sz="1800" b="1" dirty="0">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en-US" altLang="zh-CN" sz="1800" b="1" dirty="0">
                <a:latin typeface="微软雅黑" panose="020B0503020204020204" pitchFamily="34" charset="-122"/>
                <a:ea typeface="微软雅黑" panose="020B0503020204020204" pitchFamily="34" charset="-122"/>
              </a:rPr>
              <a:t>4008-058-058</a:t>
            </a:r>
          </a:p>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           转</a:t>
            </a:r>
            <a:r>
              <a:rPr lang="en-US" altLang="zh-CN" sz="1800" b="1" dirty="0">
                <a:latin typeface="微软雅黑" panose="020B0503020204020204" pitchFamily="34" charset="-122"/>
                <a:ea typeface="微软雅黑" panose="020B0503020204020204" pitchFamily="34" charset="-122"/>
              </a:rPr>
              <a:t>3</a:t>
            </a:r>
            <a:r>
              <a:rPr lang="zh-CN" altLang="en-US" sz="1800" b="1">
                <a:latin typeface="微软雅黑" panose="020B0503020204020204" pitchFamily="34" charset="-122"/>
                <a:ea typeface="微软雅黑" panose="020B0503020204020204" pitchFamily="34" charset="-122"/>
              </a:rPr>
              <a:t>（全国股转系统）</a:t>
            </a:r>
            <a:endParaRPr lang="en-US" altLang="zh-CN" sz="1800" b="1" dirty="0">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2378267B-1BCF-4046-B765-BC66A804653B}"/>
              </a:ext>
            </a:extLst>
          </p:cNvPr>
          <p:cNvSpPr/>
          <p:nvPr/>
        </p:nvSpPr>
        <p:spPr bwMode="gray">
          <a:xfrm>
            <a:off x="1857356" y="1285860"/>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a:extLst>
              <a:ext uri="{FF2B5EF4-FFF2-40B4-BE49-F238E27FC236}">
                <a16:creationId xmlns:a16="http://schemas.microsoft.com/office/drawing/2014/main" xmlns="" id="{3709647D-0673-40FB-A879-BB9C6A56817F}"/>
              </a:ext>
            </a:extLst>
          </p:cNvPr>
          <p:cNvSpPr/>
          <p:nvPr/>
        </p:nvSpPr>
        <p:spPr bwMode="gray">
          <a:xfrm>
            <a:off x="1928794" y="3786190"/>
            <a:ext cx="571504" cy="571504"/>
          </a:xfrm>
          <a:prstGeom prst="ellipse">
            <a:avLst/>
          </a:prstGeom>
          <a:solidFill>
            <a:srgbClr val="C00000"/>
          </a:solidFill>
          <a:ln w="9525">
            <a:solidFill>
              <a:schemeClr val="bg1"/>
            </a:solidFill>
            <a:round/>
            <a:headEnd/>
            <a:tailEnd/>
          </a:ln>
        </p:spPr>
        <p:txBody>
          <a:bodyPr wrap="none" lIns="125880" tIns="62939" rIns="125880" bIns="62939" anchor="ctr"/>
          <a:lstStyle/>
          <a:p>
            <a:pPr algn="ctr" eaLnBrk="1" hangingPunct="1">
              <a:defRPr/>
            </a:pPr>
            <a:r>
              <a:rPr lang="en-US" altLang="zh-CN"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45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21863" name="TextBox 15">
            <a:extLst>
              <a:ext uri="{FF2B5EF4-FFF2-40B4-BE49-F238E27FC236}">
                <a16:creationId xmlns:a16="http://schemas.microsoft.com/office/drawing/2014/main" xmlns="" id="{A1957E90-C971-4BFC-9AEB-0102D773726B}"/>
              </a:ext>
            </a:extLst>
          </p:cNvPr>
          <p:cNvSpPr txBox="1">
            <a:spLocks noChangeArrowheads="1"/>
          </p:cNvSpPr>
          <p:nvPr/>
        </p:nvSpPr>
        <p:spPr bwMode="auto">
          <a:xfrm>
            <a:off x="719138" y="4214813"/>
            <a:ext cx="4138612" cy="109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5880" tIns="62939" rIns="125880" bIns="62939">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endParaRPr lang="en-US" altLang="zh-CN" sz="1800" b="1" dirty="0">
              <a:latin typeface="微软雅黑" panose="020B0503020204020204" pitchFamily="34" charset="-122"/>
              <a:ea typeface="微软雅黑" panose="020B0503020204020204" pitchFamily="34" charset="-122"/>
            </a:endParaRPr>
          </a:p>
          <a:p>
            <a:pPr eaLnBrk="1" hangingPunct="1">
              <a:lnSpc>
                <a:spcPct val="120000"/>
              </a:lnSpc>
              <a:spcBef>
                <a:spcPct val="0"/>
              </a:spcBef>
              <a:buFontTx/>
              <a:buNone/>
            </a:pPr>
            <a:r>
              <a:rPr lang="zh-CN" altLang="en-US" sz="1800" b="1">
                <a:latin typeface="微软雅黑" panose="020B0503020204020204" pitchFamily="34" charset="-122"/>
                <a:ea typeface="微软雅黑" panose="020B0503020204020204" pitchFamily="34" charset="-122"/>
              </a:rPr>
              <a:t>在线客服：官网右下角</a:t>
            </a:r>
            <a:r>
              <a:rPr lang="en-US" altLang="zh-CN" sz="1800" b="1" dirty="0">
                <a:solidFill>
                  <a:srgbClr val="0070C0"/>
                </a:solidFill>
                <a:latin typeface="微软雅黑" panose="020B0503020204020204" pitchFamily="34" charset="-122"/>
                <a:ea typeface="微软雅黑" panose="020B0503020204020204" pitchFamily="34" charset="-122"/>
              </a:rPr>
              <a:t>www.chinaclear.cn</a:t>
            </a:r>
          </a:p>
        </p:txBody>
      </p:sp>
      <p:pic>
        <p:nvPicPr>
          <p:cNvPr id="121864" name="Picture 9" descr="D:\2015.1.23\中国结算VI系统(2015.3)\主标-透明背景.png">
            <a:extLst>
              <a:ext uri="{FF2B5EF4-FFF2-40B4-BE49-F238E27FC236}">
                <a16:creationId xmlns:a16="http://schemas.microsoft.com/office/drawing/2014/main" xmlns="" id="{8B4D948B-AEE8-49E3-96E1-E34A9E1E240D}"/>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24750" y="6092825"/>
            <a:ext cx="1474788" cy="66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865" name="图片 10" descr="1.png">
            <a:extLst>
              <a:ext uri="{FF2B5EF4-FFF2-40B4-BE49-F238E27FC236}">
                <a16:creationId xmlns:a16="http://schemas.microsoft.com/office/drawing/2014/main" xmlns="" id="{9B3D7963-0039-4E64-B0D6-E2BD9E56F7E1}"/>
              </a:ext>
            </a:extLst>
          </p:cNvPr>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08400" y="1125538"/>
            <a:ext cx="5319713" cy="497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576437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p:cNvPr>
          <p:cNvSpPr/>
          <p:nvPr/>
        </p:nvSpPr>
        <p:spPr>
          <a:xfrm>
            <a:off x="0" y="2592388"/>
            <a:ext cx="1403350" cy="1712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标题 1">
            <a:extLst/>
          </p:cNvPr>
          <p:cNvSpPr txBox="1">
            <a:spLocks/>
          </p:cNvSpPr>
          <p:nvPr/>
        </p:nvSpPr>
        <p:spPr bwMode="auto">
          <a:xfrm>
            <a:off x="428625" y="285750"/>
            <a:ext cx="4471988" cy="582613"/>
          </a:xfrm>
          <a:prstGeom prst="rect">
            <a:avLst/>
          </a:prstGeom>
          <a:noFill/>
          <a:ln w="9525">
            <a:noFill/>
            <a:miter lim="800000"/>
            <a:headEnd/>
            <a:tailEnd/>
          </a:ln>
        </p:spPr>
        <p:txBody>
          <a:bodyPr anchor="ctr"/>
          <a:lstStyle/>
          <a:p>
            <a:pPr>
              <a:defRPr/>
            </a:pPr>
            <a: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t>业务联系方式</a:t>
            </a:r>
            <a:br>
              <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rPr>
            </a:br>
            <a:endParaRPr lang="zh-CN" altLang="en-US" sz="2400" b="1" kern="0" dirty="0">
              <a:solidFill>
                <a:schemeClr val="bg1"/>
              </a:solidFill>
              <a:effectLst>
                <a:outerShdw blurRad="38100" dist="38100" dir="2700000" algn="tl">
                  <a:srgbClr val="000000">
                    <a:alpha val="43137"/>
                  </a:srgbClr>
                </a:outerShdw>
              </a:effectLst>
              <a:latin typeface="楷体" pitchFamily="49" charset="-122"/>
              <a:ea typeface="楷体" pitchFamily="49" charset="-122"/>
              <a:cs typeface="+mj-cs"/>
            </a:endParaRPr>
          </a:p>
        </p:txBody>
      </p:sp>
      <p:sp>
        <p:nvSpPr>
          <p:cNvPr id="9" name="对角圆角矩形 8">
            <a:extLst/>
          </p:cNvPr>
          <p:cNvSpPr/>
          <p:nvPr/>
        </p:nvSpPr>
        <p:spPr bwMode="gray">
          <a:xfrm>
            <a:off x="251520" y="1370988"/>
            <a:ext cx="2376264" cy="4626935"/>
          </a:xfrm>
          <a:prstGeom prst="round2DiagRect">
            <a:avLst/>
          </a:prstGeom>
          <a:noFill/>
          <a:ln w="19050">
            <a:solidFill>
              <a:srgbClr val="C0C0C0"/>
            </a:solidFill>
            <a:round/>
            <a:headEnd/>
            <a:tailEnd/>
          </a:ln>
        </p:spPr>
        <p:txBody>
          <a:bodyPr anchor="ctr">
            <a:spAutoFit/>
          </a:bodyPr>
          <a:lstStyle/>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业务期待：共同交流，互促创新，服务证券市场投资者。</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 </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地址：北京市西城区金融大街</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27</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号投资广场</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B</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座</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23</a:t>
            </a: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层</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联系方式</a:t>
            </a:r>
            <a:r>
              <a:rPr lang="zh-CN" altLang="en-US" dirty="0" smtClean="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：刘轩，</a:t>
            </a:r>
            <a:endPar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defRPr/>
            </a:pPr>
            <a:r>
              <a:rPr lang="en-US" altLang="zh-CN" u="sng"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hlinkClick r:id="rId2"/>
              </a:rPr>
              <a:t> </a:t>
            </a:r>
            <a:r>
              <a:rPr lang="en-US" altLang="zh-CN" u="sng" dirty="0" smtClean="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hlinkClick r:id="rId2"/>
              </a:rPr>
              <a:t>xliu@chinaclear.com.cn</a:t>
            </a:r>
            <a:endParaRPr lang="en-US" altLang="zh-CN" u="sng"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endParaRPr>
          </a:p>
          <a:p>
            <a:pPr marL="285750" indent="-285750" eaLnBrk="1" fontAlgn="ctr" latinLnBrk="1" hangingPunct="1">
              <a:lnSpc>
                <a:spcPct val="120000"/>
              </a:lnSpc>
              <a:buFont typeface="Wingdings" pitchFamily="2" charset="2"/>
              <a:buChar char="ü"/>
              <a:defRPr/>
            </a:pPr>
            <a:r>
              <a:rPr lang="zh-CN" altLang="en-US"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邮政编码：</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100032   </a:t>
            </a:r>
          </a:p>
        </p:txBody>
      </p:sp>
      <p:sp>
        <p:nvSpPr>
          <p:cNvPr id="83973" name="灯片编号占位符 6"/>
          <p:cNvSpPr>
            <a:spLocks noGrp="1"/>
          </p:cNvSpPr>
          <p:nvPr>
            <p:ph type="sldNum" sz="quarter" idx="12"/>
          </p:nvPr>
        </p:nvSpPr>
        <p:spPr>
          <a:noFill/>
        </p:spPr>
        <p:txBody>
          <a:bodyPr/>
          <a:lstStyle/>
          <a:p>
            <a:fld id="{4533555A-1F11-4001-B4AF-8312AD1C1840}" type="slidenum">
              <a:rPr lang="en-US" altLang="zh-CN" smtClean="0"/>
              <a:pPr/>
              <a:t>71</a:t>
            </a:fld>
            <a:endParaRPr lang="en-US" altLang="zh-CN" dirty="0"/>
          </a:p>
        </p:txBody>
      </p:sp>
      <p:pic>
        <p:nvPicPr>
          <p:cNvPr id="83974" name="图片 6" descr="无标题.png"/>
          <p:cNvPicPr>
            <a:picLocks noChangeAspect="1"/>
          </p:cNvPicPr>
          <p:nvPr/>
        </p:nvPicPr>
        <p:blipFill>
          <a:blip r:embed="rId3" cstate="print"/>
          <a:srcRect r="34250" b="-3748"/>
          <a:stretch>
            <a:fillRect/>
          </a:stretch>
        </p:blipFill>
        <p:spPr bwMode="auto">
          <a:xfrm>
            <a:off x="2916238" y="1196975"/>
            <a:ext cx="6011862" cy="5141913"/>
          </a:xfrm>
          <a:prstGeom prst="rect">
            <a:avLst/>
          </a:prstGeom>
          <a:noFill/>
          <a:ln w="9525">
            <a:noFill/>
            <a:miter lim="800000"/>
            <a:headEnd/>
            <a:tailEnd/>
          </a:ln>
        </p:spPr>
      </p:pic>
      <p:sp>
        <p:nvSpPr>
          <p:cNvPr id="8" name="圆角矩形 7"/>
          <p:cNvSpPr/>
          <p:nvPr/>
        </p:nvSpPr>
        <p:spPr bwMode="gray">
          <a:xfrm>
            <a:off x="7380288" y="2133600"/>
            <a:ext cx="1152525" cy="2016125"/>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圆角矩形 10"/>
          <p:cNvSpPr/>
          <p:nvPr/>
        </p:nvSpPr>
        <p:spPr bwMode="gray">
          <a:xfrm>
            <a:off x="3924300" y="2852738"/>
            <a:ext cx="1439863" cy="1439862"/>
          </a:xfrm>
          <a:prstGeom prst="roundRect">
            <a:avLst/>
          </a:prstGeom>
          <a:noFill/>
          <a:ln w="28575">
            <a:solidFill>
              <a:srgbClr val="FF0000"/>
            </a:solidFill>
            <a:round/>
            <a:headEnd/>
            <a:tailEnd/>
          </a:ln>
        </p:spPr>
        <p:txBody>
          <a:bodyPr wrap="none" anchor="ctr"/>
          <a:lstStyle/>
          <a:p>
            <a:pPr algn="ct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977" name="矩形 11"/>
          <p:cNvSpPr>
            <a:spLocks noChangeArrowheads="1"/>
          </p:cNvSpPr>
          <p:nvPr/>
        </p:nvSpPr>
        <p:spPr bwMode="auto">
          <a:xfrm>
            <a:off x="4017962" y="3244850"/>
            <a:ext cx="1202109" cy="646331"/>
          </a:xfrm>
          <a:prstGeom prst="rect">
            <a:avLst/>
          </a:prstGeom>
          <a:noFill/>
          <a:ln w="9525">
            <a:noFill/>
            <a:miter lim="800000"/>
            <a:headEnd/>
            <a:tailEnd/>
          </a:ln>
        </p:spPr>
        <p:txBody>
          <a:bodyPr wrap="square">
            <a:spAutoFit/>
          </a:bodyPr>
          <a:lstStyle/>
          <a:p>
            <a:pPr algn="ctr"/>
            <a:r>
              <a:rPr lang="zh-CN" altLang="en-US" b="1" dirty="0"/>
              <a:t>投资广场</a:t>
            </a:r>
            <a:r>
              <a:rPr lang="en-US" altLang="zh-CN" b="1" dirty="0"/>
              <a:t>B</a:t>
            </a:r>
            <a:r>
              <a:rPr lang="zh-CN" altLang="en-US" b="1" dirty="0"/>
              <a:t>座</a:t>
            </a:r>
            <a:r>
              <a:rPr lang="en-US" altLang="zh-CN" b="1" dirty="0"/>
              <a:t>23</a:t>
            </a:r>
            <a:r>
              <a:rPr lang="zh-CN" altLang="en-US" b="1" dirty="0"/>
              <a:t>层</a:t>
            </a:r>
          </a:p>
        </p:txBody>
      </p:sp>
      <p:sp>
        <p:nvSpPr>
          <p:cNvPr id="12" name="矩形 11"/>
          <p:cNvSpPr/>
          <p:nvPr/>
        </p:nvSpPr>
        <p:spPr>
          <a:xfrm>
            <a:off x="7418032" y="2924944"/>
            <a:ext cx="1114408" cy="646331"/>
          </a:xfrm>
          <a:prstGeom prst="rect">
            <a:avLst/>
          </a:prstGeom>
        </p:spPr>
        <p:txBody>
          <a:bodyPr wrap="none">
            <a:spAutoFit/>
          </a:bodyPr>
          <a:lstStyle/>
          <a:p>
            <a:pPr algn="ctr"/>
            <a:r>
              <a:rPr lang="zh-CN" altLang="en-US" b="1" dirty="0"/>
              <a:t>金阳大厦</a:t>
            </a:r>
            <a:endParaRPr lang="en-US" altLang="zh-CN" b="1" dirty="0"/>
          </a:p>
          <a:p>
            <a:pPr algn="ctr"/>
            <a:r>
              <a:rPr lang="en-US" altLang="zh-CN" b="1" dirty="0"/>
              <a:t>5</a:t>
            </a:r>
            <a:r>
              <a:rPr lang="zh-CN" altLang="en-US" b="1" dirty="0"/>
              <a:t>层</a:t>
            </a:r>
          </a:p>
        </p:txBody>
      </p:sp>
      <p:sp>
        <p:nvSpPr>
          <p:cNvPr id="16" name="右箭头 15"/>
          <p:cNvSpPr/>
          <p:nvPr/>
        </p:nvSpPr>
        <p:spPr bwMode="gray">
          <a:xfrm rot="9880092">
            <a:off x="5429042" y="3250277"/>
            <a:ext cx="1944216" cy="208336"/>
          </a:xfrm>
          <a:prstGeom prst="rightArrow">
            <a:avLst>
              <a:gd name="adj1" fmla="val 50000"/>
              <a:gd name="adj2" fmla="val 47510"/>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ndAc>
      <p:endSnd/>
    </p:sndAc>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cstate="print"/>
          <a:srcRect/>
          <a:stretch>
            <a:fillRect/>
          </a:stretch>
        </p:blipFill>
        <p:spPr bwMode="auto">
          <a:xfrm>
            <a:off x="0" y="1916113"/>
            <a:ext cx="9144000" cy="1144587"/>
          </a:xfrm>
          <a:prstGeom prst="rect">
            <a:avLst/>
          </a:prstGeom>
          <a:noFill/>
          <a:ln w="9525">
            <a:noFill/>
            <a:miter lim="800000"/>
            <a:headEnd/>
            <a:tailEnd/>
          </a:ln>
        </p:spPr>
      </p:pic>
      <p:sp>
        <p:nvSpPr>
          <p:cNvPr id="83971" name="Text Box 7"/>
          <p:cNvSpPr txBox="1">
            <a:spLocks noChangeArrowheads="1"/>
          </p:cNvSpPr>
          <p:nvPr/>
        </p:nvSpPr>
        <p:spPr bwMode="auto">
          <a:xfrm>
            <a:off x="827088" y="4508500"/>
            <a:ext cx="3744912" cy="2076450"/>
          </a:xfrm>
          <a:prstGeom prst="rect">
            <a:avLst/>
          </a:prstGeom>
          <a:noFill/>
          <a:ln w="9525">
            <a:noFill/>
            <a:miter lim="800000"/>
            <a:headEnd/>
            <a:tailEnd/>
          </a:ln>
        </p:spPr>
        <p:txBody>
          <a:bodyPr>
            <a:spAutoFit/>
          </a:bodyPr>
          <a:lstStyle/>
          <a:p>
            <a:pPr eaLnBrk="1" hangingPunct="1">
              <a:spcBef>
                <a:spcPct val="50000"/>
              </a:spcBef>
            </a:pPr>
            <a:r>
              <a:rPr lang="zh-CN" altLang="en-US" dirty="0">
                <a:solidFill>
                  <a:srgbClr val="5F5F5F"/>
                </a:solidFill>
                <a:latin typeface="方正兰亭黑简体"/>
                <a:ea typeface="方正兰亭黑简体"/>
                <a:cs typeface="方正兰亭黑简体"/>
              </a:rPr>
              <a:t>公司微信：</a:t>
            </a:r>
            <a:r>
              <a:rPr lang="en-US" altLang="en-US" dirty="0" err="1">
                <a:solidFill>
                  <a:srgbClr val="5F5F5F"/>
                </a:solidFill>
                <a:latin typeface="方正兰亭黑简体"/>
                <a:ea typeface="方正兰亭黑简体"/>
                <a:cs typeface="方正兰亭黑简体"/>
              </a:rPr>
              <a:t>zhongguojiesuan</a:t>
            </a:r>
            <a:endParaRPr lang="en-US" altLang="en-US" dirty="0">
              <a:solidFill>
                <a:srgbClr val="5F5F5F"/>
              </a:solidFill>
              <a:latin typeface="方正兰亭黑简体"/>
              <a:ea typeface="方正兰亭黑简体"/>
              <a:cs typeface="方正兰亭黑简体"/>
            </a:endParaRPr>
          </a:p>
          <a:p>
            <a:pPr eaLnBrk="1" hangingPunct="1">
              <a:spcBef>
                <a:spcPct val="50000"/>
              </a:spcBef>
            </a:pPr>
            <a:endParaRPr lang="en-US" altLang="en-US"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endParaRPr lang="en-US" altLang="zh-CN" sz="1400" dirty="0">
              <a:solidFill>
                <a:srgbClr val="5F5F5F"/>
              </a:solidFill>
              <a:latin typeface="黑体" pitchFamily="49" charset="-122"/>
              <a:ea typeface="黑体" pitchFamily="49" charset="-122"/>
            </a:endParaRPr>
          </a:p>
          <a:p>
            <a:pPr eaLnBrk="1" hangingPunct="1">
              <a:spcBef>
                <a:spcPct val="50000"/>
              </a:spcBef>
            </a:pPr>
            <a:endParaRPr lang="en-US" altLang="zh-CN" sz="1600" b="1" dirty="0">
              <a:solidFill>
                <a:srgbClr val="5F5F5F"/>
              </a:solidFill>
              <a:latin typeface="黑体" pitchFamily="49" charset="-122"/>
              <a:ea typeface="黑体" pitchFamily="49" charset="-122"/>
            </a:endParaRPr>
          </a:p>
          <a:p>
            <a:pPr eaLnBrk="1" hangingPunct="1">
              <a:spcBef>
                <a:spcPct val="50000"/>
              </a:spcBef>
            </a:pPr>
            <a:r>
              <a:rPr lang="en-US" altLang="zh-CN" sz="1600" dirty="0">
                <a:solidFill>
                  <a:srgbClr val="5F5F5F"/>
                </a:solidFill>
                <a:latin typeface="黑体" pitchFamily="49" charset="-122"/>
                <a:ea typeface="黑体" pitchFamily="49" charset="-122"/>
              </a:rPr>
              <a:t> </a:t>
            </a:r>
          </a:p>
        </p:txBody>
      </p:sp>
      <p:sp>
        <p:nvSpPr>
          <p:cNvPr id="83972" name="Text Box 6"/>
          <p:cNvSpPr txBox="1">
            <a:spLocks noChangeArrowheads="1"/>
          </p:cNvSpPr>
          <p:nvPr/>
        </p:nvSpPr>
        <p:spPr bwMode="auto">
          <a:xfrm>
            <a:off x="827088" y="3213100"/>
            <a:ext cx="6913264" cy="1588127"/>
          </a:xfrm>
          <a:prstGeom prst="rect">
            <a:avLst/>
          </a:prstGeom>
          <a:noFill/>
          <a:ln w="9525">
            <a:noFill/>
            <a:miter lim="800000"/>
            <a:headEnd/>
            <a:tailEnd/>
          </a:ln>
        </p:spPr>
        <p:txBody>
          <a:bodyPr wrap="square">
            <a:spAutoFit/>
          </a:bodyPr>
          <a:lstStyle/>
          <a:p>
            <a:pPr eaLnBrk="1" hangingPunct="1">
              <a:lnSpc>
                <a:spcPct val="120000"/>
              </a:lnSpc>
            </a:pPr>
            <a:r>
              <a:rPr lang="zh-CN" altLang="en-US" dirty="0">
                <a:solidFill>
                  <a:srgbClr val="5F5F5F"/>
                </a:solidFill>
                <a:latin typeface="方正兰亭黑简体"/>
                <a:ea typeface="方正兰亭黑简体"/>
                <a:cs typeface="方正兰亭黑简体"/>
              </a:rPr>
              <a:t>中国证券登记结算有限责任公司北京分公司</a:t>
            </a:r>
            <a:endParaRPr lang="en-US" altLang="zh-CN" dirty="0">
              <a:solidFill>
                <a:srgbClr val="5F5F5F"/>
              </a:solidFill>
              <a:latin typeface="方正兰亭黑简体"/>
              <a:ea typeface="方正兰亭黑简体"/>
              <a:cs typeface="方正兰亭黑简体"/>
            </a:endParaRPr>
          </a:p>
          <a:p>
            <a:pPr eaLnBrk="1" hangingPunct="1">
              <a:lnSpc>
                <a:spcPct val="150000"/>
              </a:lnSpc>
            </a:pPr>
            <a:r>
              <a:rPr lang="zh-CN" altLang="en-US" dirty="0">
                <a:solidFill>
                  <a:srgbClr val="5F5F5F"/>
                </a:solidFill>
                <a:latin typeface="方正兰亭黑简体"/>
                <a:ea typeface="方正兰亭黑简体"/>
                <a:cs typeface="方正兰亭黑简体"/>
              </a:rPr>
              <a:t>北京分公司地址：北京市西城区金融大街</a:t>
            </a:r>
            <a:r>
              <a:rPr lang="en-US" altLang="zh-CN" dirty="0">
                <a:ln w="12700">
                  <a:solidFill>
                    <a:schemeClr val="tx2">
                      <a:satMod val="155000"/>
                    </a:schemeClr>
                  </a:solidFill>
                  <a:prstDash val="solid"/>
                </a:ln>
                <a:solidFill>
                  <a:schemeClr val="bg2">
                    <a:tint val="85000"/>
                    <a:satMod val="155000"/>
                  </a:schemeClr>
                </a:solidFill>
                <a:latin typeface="华文仿宋" pitchFamily="2" charset="-122"/>
                <a:ea typeface="华文仿宋" pitchFamily="2" charset="-122"/>
              </a:rPr>
              <a:t>27</a:t>
            </a:r>
            <a:r>
              <a:rPr lang="zh-CN" altLang="en-US" dirty="0">
                <a:solidFill>
                  <a:srgbClr val="5F5F5F"/>
                </a:solidFill>
                <a:latin typeface="方正兰亭黑简体"/>
                <a:ea typeface="方正兰亭黑简体"/>
                <a:cs typeface="方正兰亭黑简体"/>
              </a:rPr>
              <a:t>号，投资广场</a:t>
            </a:r>
            <a:r>
              <a:rPr lang="en-US" altLang="zh-CN" dirty="0">
                <a:solidFill>
                  <a:srgbClr val="5F5F5F"/>
                </a:solidFill>
                <a:latin typeface="方正兰亭黑简体"/>
                <a:ea typeface="方正兰亭黑简体"/>
                <a:cs typeface="方正兰亭黑简体"/>
              </a:rPr>
              <a:t>B</a:t>
            </a:r>
            <a:r>
              <a:rPr lang="zh-CN" altLang="en-US" dirty="0">
                <a:solidFill>
                  <a:srgbClr val="5F5F5F"/>
                </a:solidFill>
                <a:latin typeface="方正兰亭黑简体"/>
                <a:ea typeface="方正兰亭黑简体"/>
                <a:cs typeface="方正兰亭黑简体"/>
              </a:rPr>
              <a:t>座</a:t>
            </a:r>
            <a:r>
              <a:rPr lang="en-US" altLang="zh-CN" dirty="0">
                <a:solidFill>
                  <a:srgbClr val="5F5F5F"/>
                </a:solidFill>
                <a:latin typeface="方正兰亭黑简体"/>
                <a:ea typeface="方正兰亭黑简体"/>
                <a:cs typeface="方正兰亭黑简体"/>
              </a:rPr>
              <a:t>23</a:t>
            </a:r>
            <a:r>
              <a:rPr lang="zh-CN" altLang="en-US" dirty="0">
                <a:solidFill>
                  <a:srgbClr val="5F5F5F"/>
                </a:solidFill>
                <a:latin typeface="方正兰亭黑简体"/>
                <a:ea typeface="方正兰亭黑简体"/>
                <a:cs typeface="方正兰亭黑简体"/>
              </a:rPr>
              <a:t>层服务热线：</a:t>
            </a:r>
            <a:r>
              <a:rPr lang="en-US" altLang="zh-CN" dirty="0">
                <a:solidFill>
                  <a:srgbClr val="5F5F5F"/>
                </a:solidFill>
                <a:latin typeface="方正兰亭黑简体"/>
                <a:ea typeface="方正兰亭黑简体"/>
                <a:cs typeface="方正兰亭黑简体"/>
              </a:rPr>
              <a:t>4008-058-058</a:t>
            </a:r>
          </a:p>
          <a:p>
            <a:pPr eaLnBrk="1" hangingPunct="1">
              <a:lnSpc>
                <a:spcPct val="120000"/>
              </a:lnSpc>
            </a:pPr>
            <a:endParaRPr lang="en-US" altLang="zh-CN" dirty="0">
              <a:solidFill>
                <a:srgbClr val="5F5F5F"/>
              </a:solidFill>
              <a:latin typeface="方正兰亭黑简体"/>
              <a:ea typeface="方正兰亭黑简体"/>
              <a:cs typeface="方正兰亭黑简体"/>
            </a:endParaRPr>
          </a:p>
        </p:txBody>
      </p:sp>
      <p:pic>
        <p:nvPicPr>
          <p:cNvPr id="83973" name="Picture 9" descr="D:\2015.1.23\中国结算VI系统(2015.3)\主标-透明背景.png"/>
          <p:cNvPicPr>
            <a:picLocks noChangeAspect="1" noChangeArrowheads="1"/>
          </p:cNvPicPr>
          <p:nvPr/>
        </p:nvPicPr>
        <p:blipFill>
          <a:blip r:embed="rId4" cstate="print"/>
          <a:srcRect/>
          <a:stretch>
            <a:fillRect/>
          </a:stretch>
        </p:blipFill>
        <p:spPr bwMode="auto">
          <a:xfrm>
            <a:off x="6215063" y="428625"/>
            <a:ext cx="2628900" cy="1179513"/>
          </a:xfrm>
          <a:prstGeom prst="rect">
            <a:avLst/>
          </a:prstGeom>
          <a:noFill/>
          <a:ln w="9525">
            <a:noFill/>
            <a:miter lim="800000"/>
            <a:headEnd/>
            <a:tailEnd/>
          </a:ln>
        </p:spPr>
      </p:pic>
      <p:sp>
        <p:nvSpPr>
          <p:cNvPr id="83974" name="灯片编号占位符 7"/>
          <p:cNvSpPr>
            <a:spLocks noGrp="1"/>
          </p:cNvSpPr>
          <p:nvPr>
            <p:ph type="sldNum" sz="quarter" idx="10"/>
          </p:nvPr>
        </p:nvSpPr>
        <p:spPr>
          <a:xfrm>
            <a:off x="4283720" y="6237312"/>
            <a:ext cx="2133600" cy="476250"/>
          </a:xfrm>
          <a:noFill/>
        </p:spPr>
        <p:txBody>
          <a:bodyPr/>
          <a:lstStyle/>
          <a:p>
            <a:fld id="{6E30D439-E084-4ADC-AA4C-4E3B6E7F1195}" type="slidenum">
              <a:rPr lang="en-US" altLang="zh-CN" smtClean="0"/>
              <a:pPr/>
              <a:t>72</a:t>
            </a:fld>
            <a:endParaRPr lang="en-US" altLang="zh-CN" dirty="0"/>
          </a:p>
        </p:txBody>
      </p:sp>
    </p:spTree>
  </p:cSld>
  <p:clrMapOvr>
    <a:masterClrMapping/>
  </p:clrMapOvr>
  <p:transition spd="med">
    <p:strips dir="ru"/>
    <p:sndAc>
      <p:end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PC--20110825HWQ\Desktop\sy_20110114192939061738.jpg">
            <a:extLst>
              <a:ext uri="{FF2B5EF4-FFF2-40B4-BE49-F238E27FC236}">
                <a16:creationId xmlns:a16="http://schemas.microsoft.com/office/drawing/2014/main" xmlns="" id="{979DDCBE-92A0-47DD-8B99-7C99D7756CC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26413" y="2000250"/>
            <a:ext cx="1017587"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图片 34" descr="www.3lian.com__002.png">
            <a:extLst>
              <a:ext uri="{FF2B5EF4-FFF2-40B4-BE49-F238E27FC236}">
                <a16:creationId xmlns:a16="http://schemas.microsoft.com/office/drawing/2014/main" xmlns="" id="{66F99D84-D5CF-43A1-B5F7-35879D3D239B}"/>
              </a:ext>
            </a:extLst>
          </p:cNvPr>
          <p:cNvPicPr>
            <a:picLocks noGrp="1" noChangeAspect="1" noChangeArrowheads="1"/>
          </p:cNvPicPr>
          <p:nvPr>
            <p:ph idx="1"/>
          </p:nvPr>
        </p:nvPicPr>
        <p:blipFill>
          <a:blip r:embed="rId4" cstate="print">
            <a:lum contrast="20000"/>
            <a:grayscl/>
            <a:extLst>
              <a:ext uri="{28A0092B-C50C-407E-A947-70E740481C1C}">
                <a14:useLocalDpi xmlns:a14="http://schemas.microsoft.com/office/drawing/2010/main" xmlns="" val="0"/>
              </a:ext>
            </a:extLst>
          </a:blip>
          <a:srcRect l="22469" r="14754" b="5128"/>
          <a:stretch>
            <a:fillRect/>
          </a:stretch>
        </p:blipFill>
        <p:spPr>
          <a:xfrm>
            <a:off x="0" y="5572125"/>
            <a:ext cx="1362075" cy="1285875"/>
          </a:xfrm>
        </p:spPr>
      </p:pic>
      <p:sp>
        <p:nvSpPr>
          <p:cNvPr id="5" name="TextBox 4">
            <a:extLst>
              <a:ext uri="{FF2B5EF4-FFF2-40B4-BE49-F238E27FC236}">
                <a16:creationId xmlns:a16="http://schemas.microsoft.com/office/drawing/2014/main" xmlns="" id="{39A694F2-8344-4F2C-BA59-95F0991BE792}"/>
              </a:ext>
            </a:extLst>
          </p:cNvPr>
          <p:cNvSpPr txBox="1"/>
          <p:nvPr/>
        </p:nvSpPr>
        <p:spPr>
          <a:xfrm>
            <a:off x="357188" y="1000125"/>
            <a:ext cx="7715250" cy="738188"/>
          </a:xfrm>
          <a:prstGeom prst="rect">
            <a:avLst/>
          </a:prstGeom>
          <a:noFill/>
        </p:spPr>
        <p:txBody>
          <a:bodyPr>
            <a:spAutoFit/>
          </a:bodyPr>
          <a:lstStyle/>
          <a:p>
            <a:pPr eaLnBrk="1" hangingPunct="1">
              <a:buClr>
                <a:srgbClr val="C00000"/>
              </a:buClr>
              <a:buFont typeface="Wingdings" pitchFamily="2" charset="2"/>
              <a:buChar char="p"/>
              <a:defRPr/>
            </a:pPr>
            <a:r>
              <a:rPr lang="zh-CN" altLang="en-US" sz="2400" b="1" dirty="0">
                <a:latin typeface="楷体" pitchFamily="49" charset="-122"/>
                <a:ea typeface="楷体" pitchFamily="49" charset="-122"/>
              </a:rPr>
              <a:t> 业务办理方式</a:t>
            </a:r>
            <a:endParaRPr lang="en-US" altLang="zh-CN" sz="2400" b="1" dirty="0">
              <a:latin typeface="楷体" pitchFamily="49" charset="-122"/>
              <a:ea typeface="楷体" pitchFamily="49" charset="-122"/>
            </a:endParaRPr>
          </a:p>
          <a:p>
            <a:pPr marL="342900" indent="-342900" eaLnBrk="1" hangingPunct="1">
              <a:buFont typeface="+mj-lt"/>
              <a:buAutoNum type="arabicPeriod"/>
              <a:defRPr/>
            </a:pPr>
            <a:endParaRPr lang="en-US" altLang="zh-CN" b="1" dirty="0">
              <a:latin typeface="楷体" pitchFamily="49" charset="-122"/>
              <a:ea typeface="楷体" pitchFamily="49" charset="-122"/>
            </a:endParaRPr>
          </a:p>
        </p:txBody>
      </p:sp>
      <p:graphicFrame>
        <p:nvGraphicFramePr>
          <p:cNvPr id="17" name="图示 16">
            <a:extLst>
              <a:ext uri="{FF2B5EF4-FFF2-40B4-BE49-F238E27FC236}">
                <a16:creationId xmlns:a16="http://schemas.microsoft.com/office/drawing/2014/main" xmlns="" id="{53679A38-57CF-40BA-B6DB-6A3407ED001F}"/>
              </a:ext>
            </a:extLst>
          </p:cNvPr>
          <p:cNvGraphicFramePr/>
          <p:nvPr/>
        </p:nvGraphicFramePr>
        <p:xfrm>
          <a:off x="500034" y="1857364"/>
          <a:ext cx="7715304" cy="33575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1511" name="灯片编号占位符 8">
            <a:extLst>
              <a:ext uri="{FF2B5EF4-FFF2-40B4-BE49-F238E27FC236}">
                <a16:creationId xmlns:a16="http://schemas.microsoft.com/office/drawing/2014/main" xmlns="" id="{8E11812F-D097-4B8E-9E34-80122093BD32}"/>
              </a:ext>
            </a:extLst>
          </p:cNvPr>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7D01CC3-77F2-4F6F-8770-EBEED34D834F}" type="slidenum">
              <a:rPr lang="en-US" altLang="zh-CN"/>
              <a:pPr/>
              <a:t>8</a:t>
            </a:fld>
            <a:endParaRPr lang="en-US" altLang="zh-CN" dirty="0"/>
          </a:p>
        </p:txBody>
      </p:sp>
      <p:sp>
        <p:nvSpPr>
          <p:cNvPr id="9" name="标题 1">
            <a:extLst>
              <a:ext uri="{FF2B5EF4-FFF2-40B4-BE49-F238E27FC236}">
                <a16:creationId xmlns:a16="http://schemas.microsoft.com/office/drawing/2014/main" xmlns="" id="{E7885561-F3EB-45E3-81FA-D6ACD0476864}"/>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3493003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
            <a:extLst>
              <a:ext uri="{FF2B5EF4-FFF2-40B4-BE49-F238E27FC236}">
                <a16:creationId xmlns:a16="http://schemas.microsoft.com/office/drawing/2014/main" xmlns="" id="{247E7304-1FD3-4BC0-A532-067DF50B8023}"/>
              </a:ext>
            </a:extLst>
          </p:cNvPr>
          <p:cNvSpPr txBox="1"/>
          <p:nvPr/>
        </p:nvSpPr>
        <p:spPr>
          <a:xfrm>
            <a:off x="663575" y="1022350"/>
            <a:ext cx="7265988" cy="400050"/>
          </a:xfrm>
          <a:prstGeom prst="rect">
            <a:avLst/>
          </a:prstGeom>
          <a:noFill/>
        </p:spPr>
        <p:txBody>
          <a:bodyPr>
            <a:spAutoFit/>
          </a:bodyPr>
          <a:lstStyle/>
          <a:p>
            <a:pPr eaLnBrk="1" fontAlgn="ctr" hangingPunct="1">
              <a:spcAft>
                <a:spcPts val="0"/>
              </a:spcAft>
              <a:defRPr/>
            </a:pPr>
            <a:r>
              <a:rPr lang="zh-CN" altLang="en-US" sz="2000" b="1" u="sng"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“一柜通”业务（仅限</a:t>
            </a:r>
            <a:r>
              <a:rPr lang="zh-CN" altLang="en-US" sz="2000" b="1" u="sng"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中国结算柜台</a:t>
            </a:r>
            <a:r>
              <a:rPr lang="zh-CN" altLang="en-US" sz="2000" b="1" u="sng"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办理）</a:t>
            </a:r>
          </a:p>
        </p:txBody>
      </p:sp>
      <p:cxnSp>
        <p:nvCxnSpPr>
          <p:cNvPr id="21" name="直接连接符 20">
            <a:extLst>
              <a:ext uri="{FF2B5EF4-FFF2-40B4-BE49-F238E27FC236}">
                <a16:creationId xmlns:a16="http://schemas.microsoft.com/office/drawing/2014/main" xmlns="" id="{56C854F5-238B-4B0D-A1D5-5490D76E8AD1}"/>
              </a:ext>
            </a:extLst>
          </p:cNvPr>
          <p:cNvCxnSpPr/>
          <p:nvPr/>
        </p:nvCxnSpPr>
        <p:spPr>
          <a:xfrm>
            <a:off x="527050" y="981075"/>
            <a:ext cx="0" cy="503238"/>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sp>
        <p:nvSpPr>
          <p:cNvPr id="23557" name="TextBox 11">
            <a:extLst>
              <a:ext uri="{FF2B5EF4-FFF2-40B4-BE49-F238E27FC236}">
                <a16:creationId xmlns:a16="http://schemas.microsoft.com/office/drawing/2014/main" xmlns="" id="{BD60CFFB-3A85-4C93-81E4-A22B1BD37CF1}"/>
              </a:ext>
            </a:extLst>
          </p:cNvPr>
          <p:cNvSpPr txBox="1">
            <a:spLocks noChangeArrowheads="1"/>
          </p:cNvSpPr>
          <p:nvPr/>
        </p:nvSpPr>
        <p:spPr bwMode="auto">
          <a:xfrm>
            <a:off x="571500" y="2357090"/>
            <a:ext cx="3214688" cy="3232150"/>
          </a:xfrm>
          <a:prstGeom prst="rect">
            <a:avLst/>
          </a:prstGeom>
          <a:noFill/>
          <a:ln w="9525">
            <a:solidFill>
              <a:schemeClr val="accent1">
                <a:lumMod val="75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C00000"/>
              </a:buClr>
              <a:buSzPct val="80000"/>
              <a:buFont typeface="Wingdings" panose="05000000000000000000" pitchFamily="2" charset="2"/>
              <a:buChar char="p"/>
            </a:pPr>
            <a:r>
              <a:rPr lang="en-US" altLang="zh-CN"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证券查询业务</a:t>
            </a:r>
            <a:endParaRPr lang="en-US" altLang="zh-CN"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Tx/>
              <a:buChar char="•"/>
            </a:pPr>
            <a:r>
              <a:rPr lang="zh-CN" altLang="en-US" sz="1600" b="1" dirty="0">
                <a:latin typeface="楷体" panose="02010609060101010101" pitchFamily="49" charset="-122"/>
                <a:ea typeface="楷体" panose="02010609060101010101" pitchFamily="49" charset="-122"/>
              </a:rPr>
              <a:t> 持有、持有变更、冻结情况、冻结变更、指定交易</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证券托管及变更等</a:t>
            </a:r>
            <a:endParaRPr lang="en-US" altLang="zh-CN" sz="1600"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 typeface="Wingdings" panose="05000000000000000000" pitchFamily="2" charset="2"/>
              <a:buChar char="p"/>
            </a:pPr>
            <a:r>
              <a:rPr lang="zh-CN" altLang="en-US"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证券质押登记业务</a:t>
            </a:r>
            <a:endParaRPr lang="en-US" altLang="zh-CN" b="1" dirty="0">
              <a:latin typeface="楷体" panose="02010609060101010101" pitchFamily="49" charset="-122"/>
              <a:ea typeface="楷体" panose="02010609060101010101" pitchFamily="49" charset="-122"/>
            </a:endParaRPr>
          </a:p>
          <a:p>
            <a:pPr eaLnBrk="1" hangingPunct="1">
              <a:spcBef>
                <a:spcPct val="50000"/>
              </a:spcBef>
              <a:buClr>
                <a:srgbClr val="C00000"/>
              </a:buClr>
              <a:buSzPct val="80000"/>
              <a:buFontTx/>
              <a:buChar char="•"/>
            </a:pPr>
            <a:r>
              <a:rPr lang="zh-CN" altLang="en-US" sz="1600" b="1" dirty="0">
                <a:latin typeface="楷体" panose="02010609060101010101" pitchFamily="49" charset="-122"/>
                <a:ea typeface="楷体" panose="02010609060101010101" pitchFamily="49" charset="-122"/>
              </a:rPr>
              <a:t> 质押登记、解除质押、部分解除质押</a:t>
            </a:r>
            <a:endParaRPr lang="zh-CN" altLang="en-US" sz="1600" b="1" dirty="0"/>
          </a:p>
          <a:p>
            <a:pPr eaLnBrk="1" hangingPunct="1">
              <a:spcBef>
                <a:spcPct val="50000"/>
              </a:spcBef>
              <a:buClr>
                <a:srgbClr val="C00000"/>
              </a:buClr>
              <a:buSzPct val="80000"/>
              <a:buFont typeface="Wingdings" panose="05000000000000000000" pitchFamily="2" charset="2"/>
              <a:buChar char="p"/>
            </a:pPr>
            <a:r>
              <a:rPr lang="zh-CN" altLang="en-US"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继承、离婚财产分割所  涉证券过户业务</a:t>
            </a:r>
            <a:endParaRPr lang="zh-CN" altLang="en-US" b="1" dirty="0">
              <a:latin typeface="楷体" panose="02010609060101010101" pitchFamily="49" charset="-122"/>
              <a:ea typeface="楷体" panose="02010609060101010101" pitchFamily="49" charset="-122"/>
            </a:endParaRPr>
          </a:p>
        </p:txBody>
      </p:sp>
      <p:sp>
        <p:nvSpPr>
          <p:cNvPr id="23559" name="灯片编号占位符 9">
            <a:extLst>
              <a:ext uri="{FF2B5EF4-FFF2-40B4-BE49-F238E27FC236}">
                <a16:creationId xmlns:a16="http://schemas.microsoft.com/office/drawing/2014/main" xmlns="" id="{66297367-9E96-427E-A9DC-9AD0286BA9FE}"/>
              </a:ext>
            </a:extLst>
          </p:cNvPr>
          <p:cNvSpPr>
            <a:spLocks noGrp="1"/>
          </p:cNvSpPr>
          <p:nvPr>
            <p:ph type="sldNum" sz="quarter" idx="12"/>
          </p:nvPr>
        </p:nvSpPr>
        <p:spPr>
          <a:xfrm>
            <a:off x="2627313" y="6122988"/>
            <a:ext cx="2133600" cy="4762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E7E794-10A4-4D1A-B11F-C265149D9B7A}" type="slidenum">
              <a:rPr lang="en-US" altLang="zh-CN"/>
              <a:pPr/>
              <a:t>9</a:t>
            </a:fld>
            <a:endParaRPr lang="en-US" altLang="zh-CN" dirty="0"/>
          </a:p>
        </p:txBody>
      </p:sp>
      <p:grpSp>
        <p:nvGrpSpPr>
          <p:cNvPr id="2" name="组合 11">
            <a:extLst>
              <a:ext uri="{FF2B5EF4-FFF2-40B4-BE49-F238E27FC236}">
                <a16:creationId xmlns:a16="http://schemas.microsoft.com/office/drawing/2014/main" xmlns="" id="{FBE99158-F99F-4F3C-9AF0-B2C2D5381A5C}"/>
              </a:ext>
            </a:extLst>
          </p:cNvPr>
          <p:cNvGrpSpPr/>
          <p:nvPr/>
        </p:nvGrpSpPr>
        <p:grpSpPr>
          <a:xfrm>
            <a:off x="4007291" y="1835765"/>
            <a:ext cx="4530472" cy="3555802"/>
            <a:chOff x="382111" y="1042988"/>
            <a:chExt cx="6488113" cy="5365750"/>
          </a:xfrm>
        </p:grpSpPr>
        <p:sp>
          <p:nvSpPr>
            <p:cNvPr id="13" name="Freeform 5">
              <a:extLst>
                <a:ext uri="{FF2B5EF4-FFF2-40B4-BE49-F238E27FC236}">
                  <a16:creationId xmlns:a16="http://schemas.microsoft.com/office/drawing/2014/main" xmlns="" id="{3434231F-25A4-40EB-9BA4-E6F8557B9F9D}"/>
                </a:ext>
              </a:extLst>
            </p:cNvPr>
            <p:cNvSpPr>
              <a:spLocks/>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6">
              <a:extLst>
                <a:ext uri="{FF2B5EF4-FFF2-40B4-BE49-F238E27FC236}">
                  <a16:creationId xmlns:a16="http://schemas.microsoft.com/office/drawing/2014/main" xmlns="" id="{917BB9AD-6E6E-4DE8-912D-B51F08AD5413}"/>
                </a:ext>
              </a:extLst>
            </p:cNvPr>
            <p:cNvSpPr>
              <a:spLocks/>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7">
              <a:extLst>
                <a:ext uri="{FF2B5EF4-FFF2-40B4-BE49-F238E27FC236}">
                  <a16:creationId xmlns:a16="http://schemas.microsoft.com/office/drawing/2014/main" xmlns="" id="{66C3BD7B-A54A-45EF-A762-C97E1313DEA9}"/>
                </a:ext>
              </a:extLst>
            </p:cNvPr>
            <p:cNvSpPr>
              <a:spLocks/>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8">
              <a:extLst>
                <a:ext uri="{FF2B5EF4-FFF2-40B4-BE49-F238E27FC236}">
                  <a16:creationId xmlns:a16="http://schemas.microsoft.com/office/drawing/2014/main" xmlns="" id="{96C27E25-8291-4759-B88C-FA72297F4C44}"/>
                </a:ext>
              </a:extLst>
            </p:cNvPr>
            <p:cNvSpPr>
              <a:spLocks/>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dirty="0"/>
            </a:p>
          </p:txBody>
        </p:sp>
        <p:sp>
          <p:nvSpPr>
            <p:cNvPr id="17" name="Freeform 9">
              <a:extLst>
                <a:ext uri="{FF2B5EF4-FFF2-40B4-BE49-F238E27FC236}">
                  <a16:creationId xmlns:a16="http://schemas.microsoft.com/office/drawing/2014/main" xmlns="" id="{9C5BBDDB-5BE0-4DBE-9BAE-53AE96F7B8E8}"/>
                </a:ext>
              </a:extLst>
            </p:cNvPr>
            <p:cNvSpPr>
              <a:spLocks/>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10">
              <a:extLst>
                <a:ext uri="{FF2B5EF4-FFF2-40B4-BE49-F238E27FC236}">
                  <a16:creationId xmlns:a16="http://schemas.microsoft.com/office/drawing/2014/main" xmlns="" id="{A3A5BE0C-ED73-403F-ADC3-3342D5CADBC3}"/>
                </a:ext>
              </a:extLst>
            </p:cNvPr>
            <p:cNvSpPr>
              <a:spLocks/>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11">
              <a:extLst>
                <a:ext uri="{FF2B5EF4-FFF2-40B4-BE49-F238E27FC236}">
                  <a16:creationId xmlns:a16="http://schemas.microsoft.com/office/drawing/2014/main" xmlns="" id="{0B145A91-FC94-43ED-8440-95B41796ECD6}"/>
                </a:ext>
              </a:extLst>
            </p:cNvPr>
            <p:cNvSpPr>
              <a:spLocks/>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12">
              <a:extLst>
                <a:ext uri="{FF2B5EF4-FFF2-40B4-BE49-F238E27FC236}">
                  <a16:creationId xmlns:a16="http://schemas.microsoft.com/office/drawing/2014/main" xmlns="" id="{6A9C26B0-BF07-4E03-97D7-E40706CC7B37}"/>
                </a:ext>
              </a:extLst>
            </p:cNvPr>
            <p:cNvSpPr>
              <a:spLocks/>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13">
              <a:extLst>
                <a:ext uri="{FF2B5EF4-FFF2-40B4-BE49-F238E27FC236}">
                  <a16:creationId xmlns:a16="http://schemas.microsoft.com/office/drawing/2014/main" xmlns="" id="{B8606A8C-F1A8-4BC3-9528-DAFCEFFB511B}"/>
                </a:ext>
              </a:extLst>
            </p:cNvPr>
            <p:cNvSpPr>
              <a:spLocks/>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14">
              <a:extLst>
                <a:ext uri="{FF2B5EF4-FFF2-40B4-BE49-F238E27FC236}">
                  <a16:creationId xmlns:a16="http://schemas.microsoft.com/office/drawing/2014/main" xmlns="" id="{88A58A5F-F76D-4B4E-BA8F-A0575D9AFD9E}"/>
                </a:ext>
              </a:extLst>
            </p:cNvPr>
            <p:cNvSpPr>
              <a:spLocks/>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15">
              <a:extLst>
                <a:ext uri="{FF2B5EF4-FFF2-40B4-BE49-F238E27FC236}">
                  <a16:creationId xmlns:a16="http://schemas.microsoft.com/office/drawing/2014/main" xmlns="" id="{7E137414-9C58-422D-96B8-3CAFA8743AF3}"/>
                </a:ext>
              </a:extLst>
            </p:cNvPr>
            <p:cNvSpPr>
              <a:spLocks/>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16">
              <a:extLst>
                <a:ext uri="{FF2B5EF4-FFF2-40B4-BE49-F238E27FC236}">
                  <a16:creationId xmlns:a16="http://schemas.microsoft.com/office/drawing/2014/main" xmlns="" id="{2AD3FC6C-3E5B-42CD-A01F-E7DE1E80E856}"/>
                </a:ext>
              </a:extLst>
            </p:cNvPr>
            <p:cNvSpPr>
              <a:spLocks/>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17">
              <a:extLst>
                <a:ext uri="{FF2B5EF4-FFF2-40B4-BE49-F238E27FC236}">
                  <a16:creationId xmlns:a16="http://schemas.microsoft.com/office/drawing/2014/main" xmlns="" id="{6869F06C-F4F1-4B53-8A35-9E8F5306F248}"/>
                </a:ext>
              </a:extLst>
            </p:cNvPr>
            <p:cNvSpPr>
              <a:spLocks/>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18">
              <a:extLst>
                <a:ext uri="{FF2B5EF4-FFF2-40B4-BE49-F238E27FC236}">
                  <a16:creationId xmlns:a16="http://schemas.microsoft.com/office/drawing/2014/main" xmlns="" id="{C093FE7B-7EBC-49C0-9BFA-69EEA54AEA6B}"/>
                </a:ext>
              </a:extLst>
            </p:cNvPr>
            <p:cNvSpPr>
              <a:spLocks/>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19">
              <a:extLst>
                <a:ext uri="{FF2B5EF4-FFF2-40B4-BE49-F238E27FC236}">
                  <a16:creationId xmlns:a16="http://schemas.microsoft.com/office/drawing/2014/main" xmlns="" id="{A49393BC-345D-4B3B-A52D-6764EF82E547}"/>
                </a:ext>
              </a:extLst>
            </p:cNvPr>
            <p:cNvSpPr>
              <a:spLocks/>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20">
              <a:extLst>
                <a:ext uri="{FF2B5EF4-FFF2-40B4-BE49-F238E27FC236}">
                  <a16:creationId xmlns:a16="http://schemas.microsoft.com/office/drawing/2014/main" xmlns="" id="{75E7C7A3-4029-4574-A348-A5B1CA4CB599}"/>
                </a:ext>
              </a:extLst>
            </p:cNvPr>
            <p:cNvSpPr>
              <a:spLocks/>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BFC0C0"/>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31" name="Freeform 21">
              <a:extLst>
                <a:ext uri="{FF2B5EF4-FFF2-40B4-BE49-F238E27FC236}">
                  <a16:creationId xmlns:a16="http://schemas.microsoft.com/office/drawing/2014/main" xmlns="" id="{F5C2BE16-C68B-4124-89BD-227001FB3113}"/>
                </a:ext>
              </a:extLst>
            </p:cNvPr>
            <p:cNvSpPr>
              <a:spLocks/>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22">
              <a:extLst>
                <a:ext uri="{FF2B5EF4-FFF2-40B4-BE49-F238E27FC236}">
                  <a16:creationId xmlns:a16="http://schemas.microsoft.com/office/drawing/2014/main" xmlns="" id="{3F3DB380-B6E9-401D-B5E4-1DE20A5FF4B8}"/>
                </a:ext>
              </a:extLst>
            </p:cNvPr>
            <p:cNvSpPr>
              <a:spLocks/>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23">
              <a:extLst>
                <a:ext uri="{FF2B5EF4-FFF2-40B4-BE49-F238E27FC236}">
                  <a16:creationId xmlns:a16="http://schemas.microsoft.com/office/drawing/2014/main" xmlns="" id="{DF21ACFA-B3E7-4734-917E-3081A361BD7C}"/>
                </a:ext>
              </a:extLst>
            </p:cNvPr>
            <p:cNvSpPr>
              <a:spLocks/>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24">
              <a:extLst>
                <a:ext uri="{FF2B5EF4-FFF2-40B4-BE49-F238E27FC236}">
                  <a16:creationId xmlns:a16="http://schemas.microsoft.com/office/drawing/2014/main" xmlns="" id="{F98306EF-BD41-487D-8E0C-82EBD615247B}"/>
                </a:ext>
              </a:extLst>
            </p:cNvPr>
            <p:cNvSpPr>
              <a:spLocks/>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25">
              <a:extLst>
                <a:ext uri="{FF2B5EF4-FFF2-40B4-BE49-F238E27FC236}">
                  <a16:creationId xmlns:a16="http://schemas.microsoft.com/office/drawing/2014/main" xmlns="" id="{DEA0634C-ECA7-4950-B0AE-B431C2E85651}"/>
                </a:ext>
              </a:extLst>
            </p:cNvPr>
            <p:cNvSpPr>
              <a:spLocks/>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26">
              <a:extLst>
                <a:ext uri="{FF2B5EF4-FFF2-40B4-BE49-F238E27FC236}">
                  <a16:creationId xmlns:a16="http://schemas.microsoft.com/office/drawing/2014/main" xmlns="" id="{4497DB89-31CF-4477-8372-E6DC809F0D76}"/>
                </a:ext>
              </a:extLst>
            </p:cNvPr>
            <p:cNvSpPr>
              <a:spLocks/>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7" name="Freeform 27">
              <a:extLst>
                <a:ext uri="{FF2B5EF4-FFF2-40B4-BE49-F238E27FC236}">
                  <a16:creationId xmlns:a16="http://schemas.microsoft.com/office/drawing/2014/main" xmlns="" id="{4A499E52-BAD1-42A5-9A2F-0792014FBB9A}"/>
                </a:ext>
              </a:extLst>
            </p:cNvPr>
            <p:cNvSpPr>
              <a:spLocks/>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28">
              <a:extLst>
                <a:ext uri="{FF2B5EF4-FFF2-40B4-BE49-F238E27FC236}">
                  <a16:creationId xmlns:a16="http://schemas.microsoft.com/office/drawing/2014/main" xmlns="" id="{8D137B52-2C4B-40D3-BE5C-EEA7B683A439}"/>
                </a:ext>
              </a:extLst>
            </p:cNvPr>
            <p:cNvSpPr>
              <a:spLocks/>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29">
              <a:extLst>
                <a:ext uri="{FF2B5EF4-FFF2-40B4-BE49-F238E27FC236}">
                  <a16:creationId xmlns:a16="http://schemas.microsoft.com/office/drawing/2014/main" xmlns="" id="{CC218F9E-D445-400F-AFD9-60F9DD5A4A75}"/>
                </a:ext>
              </a:extLst>
            </p:cNvPr>
            <p:cNvSpPr>
              <a:spLocks/>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30">
              <a:extLst>
                <a:ext uri="{FF2B5EF4-FFF2-40B4-BE49-F238E27FC236}">
                  <a16:creationId xmlns:a16="http://schemas.microsoft.com/office/drawing/2014/main" xmlns="" id="{C1BD942B-E8B6-476B-98C9-F37E4B6579ED}"/>
                </a:ext>
              </a:extLst>
            </p:cNvPr>
            <p:cNvSpPr>
              <a:spLocks/>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31">
              <a:extLst>
                <a:ext uri="{FF2B5EF4-FFF2-40B4-BE49-F238E27FC236}">
                  <a16:creationId xmlns:a16="http://schemas.microsoft.com/office/drawing/2014/main" xmlns="" id="{667D7A4F-8565-4076-86AE-E3607128B597}"/>
                </a:ext>
              </a:extLst>
            </p:cNvPr>
            <p:cNvSpPr>
              <a:spLocks/>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32">
              <a:extLst>
                <a:ext uri="{FF2B5EF4-FFF2-40B4-BE49-F238E27FC236}">
                  <a16:creationId xmlns:a16="http://schemas.microsoft.com/office/drawing/2014/main" xmlns="" id="{31908733-5AF1-45AD-A315-BBCE0F547D13}"/>
                </a:ext>
              </a:extLst>
            </p:cNvPr>
            <p:cNvSpPr>
              <a:spLocks/>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33">
              <a:extLst>
                <a:ext uri="{FF2B5EF4-FFF2-40B4-BE49-F238E27FC236}">
                  <a16:creationId xmlns:a16="http://schemas.microsoft.com/office/drawing/2014/main" xmlns="" id="{6524D1EB-482B-4069-B64D-AA385F1ECE4E}"/>
                </a:ext>
              </a:extLst>
            </p:cNvPr>
            <p:cNvSpPr>
              <a:spLocks/>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34">
              <a:extLst>
                <a:ext uri="{FF2B5EF4-FFF2-40B4-BE49-F238E27FC236}">
                  <a16:creationId xmlns:a16="http://schemas.microsoft.com/office/drawing/2014/main" xmlns="" id="{B047F521-6822-457D-8B39-0B1D0E4DBE4D}"/>
                </a:ext>
              </a:extLst>
            </p:cNvPr>
            <p:cNvSpPr>
              <a:spLocks/>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35">
              <a:extLst>
                <a:ext uri="{FF2B5EF4-FFF2-40B4-BE49-F238E27FC236}">
                  <a16:creationId xmlns:a16="http://schemas.microsoft.com/office/drawing/2014/main" xmlns="" id="{1860C68C-DD0F-40A4-B672-7033C2D8A4EF}"/>
                </a:ext>
              </a:extLst>
            </p:cNvPr>
            <p:cNvSpPr>
              <a:spLocks/>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36">
              <a:extLst>
                <a:ext uri="{FF2B5EF4-FFF2-40B4-BE49-F238E27FC236}">
                  <a16:creationId xmlns:a16="http://schemas.microsoft.com/office/drawing/2014/main" xmlns="" id="{0C2BC992-AA35-4FA4-AF24-B57D9D99021D}"/>
                </a:ext>
              </a:extLst>
            </p:cNvPr>
            <p:cNvSpPr>
              <a:spLocks/>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 name="组合 46">
            <a:extLst>
              <a:ext uri="{FF2B5EF4-FFF2-40B4-BE49-F238E27FC236}">
                <a16:creationId xmlns:a16="http://schemas.microsoft.com/office/drawing/2014/main" xmlns="" id="{5C7E6E68-46CA-4B37-8F36-2B33E3DEC73B}"/>
              </a:ext>
            </a:extLst>
          </p:cNvPr>
          <p:cNvGrpSpPr/>
          <p:nvPr/>
        </p:nvGrpSpPr>
        <p:grpSpPr>
          <a:xfrm>
            <a:off x="6253057" y="2257857"/>
            <a:ext cx="1147675" cy="892271"/>
            <a:chOff x="8103632" y="2365049"/>
            <a:chExt cx="1591256" cy="1294037"/>
          </a:xfrm>
        </p:grpSpPr>
        <p:grpSp>
          <p:nvGrpSpPr>
            <p:cNvPr id="4" name="组合 47">
              <a:extLst>
                <a:ext uri="{FF2B5EF4-FFF2-40B4-BE49-F238E27FC236}">
                  <a16:creationId xmlns:a16="http://schemas.microsoft.com/office/drawing/2014/main" xmlns="" id="{F9063600-6611-449C-B36D-78FA119A9A81}"/>
                </a:ext>
              </a:extLst>
            </p:cNvPr>
            <p:cNvGrpSpPr/>
            <p:nvPr/>
          </p:nvGrpSpPr>
          <p:grpSpPr>
            <a:xfrm>
              <a:off x="8343906" y="2498398"/>
              <a:ext cx="1350982" cy="1160688"/>
              <a:chOff x="8343906" y="2498398"/>
              <a:chExt cx="1350982" cy="1160688"/>
            </a:xfrm>
          </p:grpSpPr>
          <p:cxnSp>
            <p:nvCxnSpPr>
              <p:cNvPr id="50" name="直接连接符 49">
                <a:extLst>
                  <a:ext uri="{FF2B5EF4-FFF2-40B4-BE49-F238E27FC236}">
                    <a16:creationId xmlns:a16="http://schemas.microsoft.com/office/drawing/2014/main" xmlns="" id="{46DC99B4-0E87-41EE-BB29-CF35101C0FD5}"/>
                  </a:ext>
                </a:extLst>
              </p:cNvPr>
              <p:cNvCxnSpPr>
                <a:cxnSpLocks/>
              </p:cNvCxnSpPr>
              <p:nvPr/>
            </p:nvCxnSpPr>
            <p:spPr>
              <a:xfrm flipH="1" flipV="1">
                <a:off x="8921798" y="2498398"/>
                <a:ext cx="773090" cy="1160688"/>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A9DE8443-3077-46A6-97ED-48421F97BA82}"/>
                  </a:ext>
                </a:extLst>
              </p:cNvPr>
              <p:cNvCxnSpPr>
                <a:cxnSpLocks/>
              </p:cNvCxnSpPr>
              <p:nvPr/>
            </p:nvCxnSpPr>
            <p:spPr>
              <a:xfrm>
                <a:off x="8343906" y="2498398"/>
                <a:ext cx="577892" cy="0"/>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grpSp>
        <p:sp>
          <p:nvSpPr>
            <p:cNvPr id="49" name="椭圆 48">
              <a:extLst>
                <a:ext uri="{FF2B5EF4-FFF2-40B4-BE49-F238E27FC236}">
                  <a16:creationId xmlns:a16="http://schemas.microsoft.com/office/drawing/2014/main" xmlns="" id="{DB0AFBC3-B6A6-4DEE-9D93-ED9F86E7DCD9}"/>
                </a:ext>
              </a:extLst>
            </p:cNvPr>
            <p:cNvSpPr/>
            <p:nvPr/>
          </p:nvSpPr>
          <p:spPr>
            <a:xfrm>
              <a:off x="8103632" y="2365049"/>
              <a:ext cx="266700" cy="266700"/>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52" name="Freeform 31">
            <a:extLst>
              <a:ext uri="{FF2B5EF4-FFF2-40B4-BE49-F238E27FC236}">
                <a16:creationId xmlns:a16="http://schemas.microsoft.com/office/drawing/2014/main" xmlns="" id="{7DCE787E-7F35-4B6B-B661-FF7E48D63DAB}"/>
              </a:ext>
            </a:extLst>
          </p:cNvPr>
          <p:cNvSpPr>
            <a:spLocks/>
          </p:cNvSpPr>
          <p:nvPr/>
        </p:nvSpPr>
        <p:spPr bwMode="auto">
          <a:xfrm flipH="1">
            <a:off x="7298856" y="4817942"/>
            <a:ext cx="81456" cy="123226"/>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 name="矩形 4">
            <a:extLst>
              <a:ext uri="{FF2B5EF4-FFF2-40B4-BE49-F238E27FC236}">
                <a16:creationId xmlns:a16="http://schemas.microsoft.com/office/drawing/2014/main" xmlns="" id="{F77A4687-9FDC-49E0-B42F-BA87A6F96505}"/>
              </a:ext>
            </a:extLst>
          </p:cNvPr>
          <p:cNvSpPr/>
          <p:nvPr/>
        </p:nvSpPr>
        <p:spPr>
          <a:xfrm>
            <a:off x="5528165" y="2132856"/>
            <a:ext cx="91604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北京</a:t>
            </a:r>
            <a:r>
              <a:rPr lang="zh-CN" altLang="en-US" b="1" dirty="0">
                <a:latin typeface="楷体" panose="02010609060101010101" pitchFamily="49" charset="-122"/>
                <a:ea typeface="楷体" panose="02010609060101010101" pitchFamily="49" charset="-122"/>
              </a:rPr>
              <a:t> </a:t>
            </a:r>
            <a:endParaRPr lang="zh-CN" altLang="en-US" dirty="0"/>
          </a:p>
        </p:txBody>
      </p:sp>
      <p:grpSp>
        <p:nvGrpSpPr>
          <p:cNvPr id="6" name="组合 53">
            <a:extLst>
              <a:ext uri="{FF2B5EF4-FFF2-40B4-BE49-F238E27FC236}">
                <a16:creationId xmlns:a16="http://schemas.microsoft.com/office/drawing/2014/main" xmlns="" id="{4DB2A0EF-A96D-42B0-A3BA-212FA91E1E37}"/>
              </a:ext>
            </a:extLst>
          </p:cNvPr>
          <p:cNvGrpSpPr/>
          <p:nvPr/>
        </p:nvGrpSpPr>
        <p:grpSpPr>
          <a:xfrm>
            <a:off x="7995877" y="3605143"/>
            <a:ext cx="368874" cy="395362"/>
            <a:chOff x="9941354" y="3121200"/>
            <a:chExt cx="511444" cy="573383"/>
          </a:xfrm>
        </p:grpSpPr>
        <p:cxnSp>
          <p:nvCxnSpPr>
            <p:cNvPr id="57" name="直接连接符 56">
              <a:extLst>
                <a:ext uri="{FF2B5EF4-FFF2-40B4-BE49-F238E27FC236}">
                  <a16:creationId xmlns:a16="http://schemas.microsoft.com/office/drawing/2014/main" xmlns="" id="{394185F3-1AE8-4E63-A0F3-D6A700210BC1}"/>
                </a:ext>
              </a:extLst>
            </p:cNvPr>
            <p:cNvCxnSpPr>
              <a:cxnSpLocks/>
            </p:cNvCxnSpPr>
            <p:nvPr/>
          </p:nvCxnSpPr>
          <p:spPr>
            <a:xfrm flipV="1">
              <a:off x="9941354" y="3304931"/>
              <a:ext cx="358744" cy="389652"/>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xmlns="" id="{E128BAAD-AB50-4051-9D5A-6D13E471044D}"/>
                </a:ext>
              </a:extLst>
            </p:cNvPr>
            <p:cNvSpPr/>
            <p:nvPr/>
          </p:nvSpPr>
          <p:spPr>
            <a:xfrm>
              <a:off x="10186099" y="3121200"/>
              <a:ext cx="266699" cy="266699"/>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0" name="矩形 59">
            <a:extLst>
              <a:ext uri="{FF2B5EF4-FFF2-40B4-BE49-F238E27FC236}">
                <a16:creationId xmlns:a16="http://schemas.microsoft.com/office/drawing/2014/main" xmlns="" id="{10E9683B-9570-42DF-83DA-9B4980F41DA2}"/>
              </a:ext>
            </a:extLst>
          </p:cNvPr>
          <p:cNvSpPr/>
          <p:nvPr/>
        </p:nvSpPr>
        <p:spPr>
          <a:xfrm>
            <a:off x="8260067" y="3471391"/>
            <a:ext cx="920445" cy="461665"/>
          </a:xfrm>
          <a:prstGeom prst="rect">
            <a:avLst/>
          </a:prstGeom>
        </p:spPr>
        <p:txBody>
          <a:bodyPr wrap="none">
            <a:spAutoFit/>
          </a:bodyPr>
          <a:lstStyle/>
          <a:p>
            <a:r>
              <a:rPr lang="zh-CN" altLang="en-US" sz="2400" b="1" dirty="0">
                <a:latin typeface="楷体" panose="02010609060101010101" pitchFamily="49" charset="-122"/>
                <a:ea typeface="楷体" panose="02010609060101010101" pitchFamily="49" charset="-122"/>
              </a:rPr>
              <a:t>上海</a:t>
            </a:r>
            <a:r>
              <a:rPr lang="zh-CN" altLang="en-US" b="1" dirty="0">
                <a:latin typeface="楷体" panose="02010609060101010101" pitchFamily="49" charset="-122"/>
                <a:ea typeface="楷体" panose="02010609060101010101" pitchFamily="49" charset="-122"/>
              </a:rPr>
              <a:t> </a:t>
            </a:r>
            <a:endParaRPr lang="zh-CN" altLang="en-US" dirty="0"/>
          </a:p>
        </p:txBody>
      </p:sp>
      <p:grpSp>
        <p:nvGrpSpPr>
          <p:cNvPr id="7" name="组合 60">
            <a:extLst>
              <a:ext uri="{FF2B5EF4-FFF2-40B4-BE49-F238E27FC236}">
                <a16:creationId xmlns:a16="http://schemas.microsoft.com/office/drawing/2014/main" xmlns="" id="{6FCBDF8F-A9FE-44BF-A85E-BCCAEBC4C976}"/>
              </a:ext>
            </a:extLst>
          </p:cNvPr>
          <p:cNvGrpSpPr/>
          <p:nvPr/>
        </p:nvGrpSpPr>
        <p:grpSpPr>
          <a:xfrm>
            <a:off x="6070142" y="4869155"/>
            <a:ext cx="1238165" cy="1152134"/>
            <a:chOff x="7978168" y="3659086"/>
            <a:chExt cx="1716720" cy="1670912"/>
          </a:xfrm>
        </p:grpSpPr>
        <p:grpSp>
          <p:nvGrpSpPr>
            <p:cNvPr id="8" name="组合 61">
              <a:extLst>
                <a:ext uri="{FF2B5EF4-FFF2-40B4-BE49-F238E27FC236}">
                  <a16:creationId xmlns:a16="http://schemas.microsoft.com/office/drawing/2014/main" xmlns="" id="{110C72AF-4795-4041-8A7A-B49955C58F2D}"/>
                </a:ext>
              </a:extLst>
            </p:cNvPr>
            <p:cNvGrpSpPr/>
            <p:nvPr/>
          </p:nvGrpSpPr>
          <p:grpSpPr>
            <a:xfrm>
              <a:off x="8218437" y="3659086"/>
              <a:ext cx="1476451" cy="1566468"/>
              <a:chOff x="8218437" y="3659086"/>
              <a:chExt cx="1476451" cy="1566468"/>
            </a:xfrm>
          </p:grpSpPr>
          <p:cxnSp>
            <p:nvCxnSpPr>
              <p:cNvPr id="64" name="直接连接符 63">
                <a:extLst>
                  <a:ext uri="{FF2B5EF4-FFF2-40B4-BE49-F238E27FC236}">
                    <a16:creationId xmlns:a16="http://schemas.microsoft.com/office/drawing/2014/main" xmlns="" id="{F8487182-9D94-46FB-AD3E-0DF398AB3650}"/>
                  </a:ext>
                </a:extLst>
              </p:cNvPr>
              <p:cNvCxnSpPr>
                <a:cxnSpLocks/>
              </p:cNvCxnSpPr>
              <p:nvPr/>
            </p:nvCxnSpPr>
            <p:spPr>
              <a:xfrm flipH="1">
                <a:off x="8787488" y="3659086"/>
                <a:ext cx="907400" cy="1566468"/>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C9C9525-CA26-465F-BCB4-066AF35045B7}"/>
                  </a:ext>
                </a:extLst>
              </p:cNvPr>
              <p:cNvCxnSpPr>
                <a:cxnSpLocks/>
              </p:cNvCxnSpPr>
              <p:nvPr/>
            </p:nvCxnSpPr>
            <p:spPr>
              <a:xfrm>
                <a:off x="8218437" y="5196660"/>
                <a:ext cx="577892" cy="0"/>
              </a:xfrm>
              <a:prstGeom prst="line">
                <a:avLst/>
              </a:prstGeom>
              <a:ln w="28575">
                <a:solidFill>
                  <a:srgbClr val="485766"/>
                </a:solidFill>
              </a:ln>
            </p:spPr>
            <p:style>
              <a:lnRef idx="1">
                <a:schemeClr val="accent1"/>
              </a:lnRef>
              <a:fillRef idx="0">
                <a:schemeClr val="accent1"/>
              </a:fillRef>
              <a:effectRef idx="0">
                <a:schemeClr val="accent1"/>
              </a:effectRef>
              <a:fontRef idx="minor">
                <a:schemeClr val="tx1"/>
              </a:fontRef>
            </p:style>
          </p:cxnSp>
        </p:grpSp>
        <p:sp>
          <p:nvSpPr>
            <p:cNvPr id="63" name="椭圆 62">
              <a:extLst>
                <a:ext uri="{FF2B5EF4-FFF2-40B4-BE49-F238E27FC236}">
                  <a16:creationId xmlns:a16="http://schemas.microsoft.com/office/drawing/2014/main" xmlns="" id="{85B78190-784B-4F1E-BB7E-508459AD15C3}"/>
                </a:ext>
              </a:extLst>
            </p:cNvPr>
            <p:cNvSpPr/>
            <p:nvPr/>
          </p:nvSpPr>
          <p:spPr>
            <a:xfrm>
              <a:off x="7978168" y="5063298"/>
              <a:ext cx="266699" cy="266700"/>
            </a:xfrm>
            <a:prstGeom prst="ellipse">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7" name="矩形 66">
            <a:extLst>
              <a:ext uri="{FF2B5EF4-FFF2-40B4-BE49-F238E27FC236}">
                <a16:creationId xmlns:a16="http://schemas.microsoft.com/office/drawing/2014/main" xmlns="" id="{8AFDAFFB-092A-4399-A67A-23644C4673C4}"/>
              </a:ext>
            </a:extLst>
          </p:cNvPr>
          <p:cNvSpPr/>
          <p:nvPr/>
        </p:nvSpPr>
        <p:spPr>
          <a:xfrm>
            <a:off x="5292081" y="5733256"/>
            <a:ext cx="93610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深圳 </a:t>
            </a:r>
            <a:endParaRPr lang="zh-CN" altLang="en-US" sz="2400" dirty="0"/>
          </a:p>
        </p:txBody>
      </p:sp>
      <p:sp>
        <p:nvSpPr>
          <p:cNvPr id="58" name="标题 1">
            <a:extLst>
              <a:ext uri="{FF2B5EF4-FFF2-40B4-BE49-F238E27FC236}">
                <a16:creationId xmlns:a16="http://schemas.microsoft.com/office/drawing/2014/main" xmlns="" id="{6E3AA0AC-DF0A-4B41-9A69-F1DC19C444BE}"/>
              </a:ext>
            </a:extLst>
          </p:cNvPr>
          <p:cNvSpPr txBox="1">
            <a:spLocks/>
          </p:cNvSpPr>
          <p:nvPr/>
        </p:nvSpPr>
        <p:spPr bwMode="auto">
          <a:xfrm>
            <a:off x="428596" y="285728"/>
            <a:ext cx="44719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zh-CN" altLang="en-US" sz="2400" b="1"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投资者业务</a:t>
            </a:r>
            <a:r>
              <a:rPr lang="zh-CN" altLang="en-US" sz="2400" b="1" kern="0" dirty="0" smtClean="0">
                <a:solidFill>
                  <a:schemeClr val="bg1"/>
                </a:solidFill>
                <a:effectLst>
                  <a:outerShdw blurRad="38100" dist="38100" dir="2700000" algn="tl">
                    <a:srgbClr val="000000">
                      <a:alpha val="43137"/>
                    </a:srgbClr>
                  </a:outerShdw>
                </a:effectLst>
                <a:latin typeface="楷体" pitchFamily="49" charset="-122"/>
                <a:ea typeface="楷体" pitchFamily="49" charset="-122"/>
              </a:rPr>
              <a:t>介绍</a:t>
            </a:r>
            <a: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t/>
            </a:r>
            <a:br>
              <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rPr>
            </a:b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楷体" pitchFamily="49" charset="-122"/>
              <a:ea typeface="楷体" pitchFamily="49" charset="-122"/>
              <a:cs typeface="+mj-cs"/>
            </a:endParaRPr>
          </a:p>
        </p:txBody>
      </p:sp>
    </p:spTree>
    <p:extLst>
      <p:ext uri="{BB962C8B-B14F-4D97-AF65-F5344CB8AC3E}">
        <p14:creationId xmlns:p14="http://schemas.microsoft.com/office/powerpoint/2010/main" xmlns="" val="2484172808"/>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12056</TotalTime>
  <Words>5239</Words>
  <Application>Microsoft Office PowerPoint</Application>
  <PresentationFormat>全屏显示(4:3)</PresentationFormat>
  <Paragraphs>786</Paragraphs>
  <Slides>72</Slides>
  <Notes>44</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默认设计模板</vt:lpstr>
      <vt:lpstr>幻灯片 1</vt:lpstr>
      <vt:lpstr>幻灯片 2</vt:lpstr>
      <vt:lpstr>投资者业务概述 </vt:lpstr>
      <vt:lpstr>幻灯片 4</vt:lpstr>
      <vt:lpstr>幻灯片 5</vt:lpstr>
      <vt:lpstr>幻灯片 6</vt:lpstr>
      <vt:lpstr>幻灯片 7</vt:lpstr>
      <vt:lpstr>幻灯片 8</vt:lpstr>
      <vt:lpstr>幻灯片 9</vt:lpstr>
      <vt:lpstr>幻灯片 10</vt:lpstr>
      <vt:lpstr>证券查询业务 </vt:lpstr>
      <vt:lpstr>幻灯片 12</vt:lpstr>
      <vt:lpstr>幻灯片 13</vt:lpstr>
      <vt:lpstr>幻灯片 14</vt:lpstr>
      <vt:lpstr>证券质押登记业务 </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证券非交易过户业务 </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证券转托管业务 </vt:lpstr>
      <vt:lpstr>幻灯片 67</vt:lpstr>
      <vt:lpstr>幻灯片 68</vt:lpstr>
      <vt:lpstr>幻灯片 69</vt:lpstr>
      <vt:lpstr>幻灯片 70</vt:lpstr>
      <vt:lpstr>幻灯片 71</vt:lpstr>
      <vt:lpstr>幻灯片 72</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CN=刘轩/OU=投资者业务部/OU=北京分公司/O=ChinaClear</cp:lastModifiedBy>
  <cp:revision>1292</cp:revision>
  <dcterms:created xsi:type="dcterms:W3CDTF">2013-06-04T04:34:57Z</dcterms:created>
  <dcterms:modified xsi:type="dcterms:W3CDTF">2018-06-01T09:16:32Z</dcterms:modified>
</cp:coreProperties>
</file>